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7" r:id="rId2"/>
    <p:sldId id="268" r:id="rId3"/>
    <p:sldId id="269" r:id="rId4"/>
    <p:sldId id="270" r:id="rId5"/>
    <p:sldId id="281" r:id="rId6"/>
    <p:sldId id="283" r:id="rId7"/>
    <p:sldId id="282" r:id="rId8"/>
    <p:sldId id="284" r:id="rId9"/>
    <p:sldId id="339" r:id="rId10"/>
    <p:sldId id="340" r:id="rId11"/>
    <p:sldId id="263" r:id="rId12"/>
    <p:sldId id="276" r:id="rId13"/>
    <p:sldId id="266" r:id="rId14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9" autoAdjust="0"/>
    <p:restoredTop sz="95161" autoAdjust="0"/>
  </p:normalViewPr>
  <p:slideViewPr>
    <p:cSldViewPr>
      <p:cViewPr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2914" cy="482599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7313" y="2"/>
            <a:ext cx="2982912" cy="482599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4451331D-7AE7-4711-A863-B6DFE7E9D76A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77340"/>
            <a:ext cx="2982914" cy="482599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7313" y="9177340"/>
            <a:ext cx="2982912" cy="482599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49CEAFA9-9D2B-4983-B5DD-4F0645BDED2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82119" cy="483075"/>
          </a:xfrm>
          <a:prstGeom prst="rect">
            <a:avLst/>
          </a:prstGeom>
        </p:spPr>
        <p:txBody>
          <a:bodyPr vert="horz" lIns="94514" tIns="47257" rIns="94514" bIns="47257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98105" y="0"/>
            <a:ext cx="2982119" cy="483075"/>
          </a:xfrm>
          <a:prstGeom prst="rect">
            <a:avLst/>
          </a:prstGeom>
        </p:spPr>
        <p:txBody>
          <a:bodyPr vert="horz" lIns="94514" tIns="47257" rIns="94514" bIns="47257" rtlCol="0"/>
          <a:lstStyle>
            <a:lvl1pPr algn="r">
              <a:defRPr sz="1200"/>
            </a:lvl1pPr>
          </a:lstStyle>
          <a:p>
            <a:fld id="{9FAEEF62-B348-4B4D-A28B-46277409BF8E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32350" cy="3625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14" tIns="47257" rIns="94514" bIns="47257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8184" y="4589224"/>
            <a:ext cx="5505449" cy="4347686"/>
          </a:xfrm>
          <a:prstGeom prst="rect">
            <a:avLst/>
          </a:prstGeom>
        </p:spPr>
        <p:txBody>
          <a:bodyPr vert="horz" lIns="94514" tIns="47257" rIns="94514" bIns="47257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3" y="9176772"/>
            <a:ext cx="2982119" cy="483075"/>
          </a:xfrm>
          <a:prstGeom prst="rect">
            <a:avLst/>
          </a:prstGeom>
        </p:spPr>
        <p:txBody>
          <a:bodyPr vert="horz" lIns="94514" tIns="47257" rIns="94514" bIns="47257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98105" y="9176772"/>
            <a:ext cx="2982119" cy="483075"/>
          </a:xfrm>
          <a:prstGeom prst="rect">
            <a:avLst/>
          </a:prstGeom>
        </p:spPr>
        <p:txBody>
          <a:bodyPr vert="horz" lIns="94514" tIns="47257" rIns="94514" bIns="47257" rtlCol="0" anchor="b"/>
          <a:lstStyle>
            <a:lvl1pPr algn="r">
              <a:defRPr sz="1200"/>
            </a:lvl1pPr>
          </a:lstStyle>
          <a:p>
            <a:fld id="{D31135EE-3D12-43D1-B8A3-A7F3E140936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9EDF7-715C-4A7E-A643-545791AFEDC0}" type="datetimeFigureOut">
              <a:rPr lang="sk-SK" smtClean="0"/>
              <a:pPr/>
              <a:t>21.9.2017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76D52-D78C-47F6-8CEF-14C9297F0CF4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pslevice.sk/ucebnice/SOC/pictures/blokova_schema_regulacneho_obvodu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24744"/>
            <a:ext cx="6552727" cy="2892646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467544" y="260648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Bloková schéma regulačného obvodu</a:t>
            </a:r>
            <a:endParaRPr lang="sk-SK" sz="2400" b="1" dirty="0"/>
          </a:p>
        </p:txBody>
      </p:sp>
      <p:sp>
        <p:nvSpPr>
          <p:cNvPr id="6" name="BlokTextu 5"/>
          <p:cNvSpPr txBox="1"/>
          <p:nvPr/>
        </p:nvSpPr>
        <p:spPr>
          <a:xfrm>
            <a:off x="467544" y="4581128"/>
            <a:ext cx="734481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z – </a:t>
            </a:r>
            <a:r>
              <a:rPr lang="sk-SK" sz="2400" dirty="0" smtClean="0"/>
              <a:t>poruchová veličina</a:t>
            </a:r>
          </a:p>
          <a:p>
            <a:r>
              <a:rPr lang="sk-SK" sz="2400" b="1" dirty="0" smtClean="0"/>
              <a:t>y – </a:t>
            </a:r>
            <a:r>
              <a:rPr lang="sk-SK" sz="2400" dirty="0" smtClean="0"/>
              <a:t>regulovaná veličina</a:t>
            </a:r>
          </a:p>
          <a:p>
            <a:r>
              <a:rPr lang="sk-SK" sz="2400" b="1" dirty="0" smtClean="0"/>
              <a:t>w – </a:t>
            </a:r>
            <a:r>
              <a:rPr lang="sk-SK" sz="2400" dirty="0" smtClean="0"/>
              <a:t>žiadaná hodnota výstupnej veličiny</a:t>
            </a:r>
          </a:p>
          <a:p>
            <a:r>
              <a:rPr lang="sk-SK" sz="2400" b="1" dirty="0" smtClean="0"/>
              <a:t>e – </a:t>
            </a:r>
            <a:r>
              <a:rPr lang="sk-SK" sz="2400" dirty="0" smtClean="0"/>
              <a:t>regulačná odchýlka</a:t>
            </a:r>
          </a:p>
          <a:p>
            <a:r>
              <a:rPr lang="sk-SK" sz="2400" b="1" dirty="0" smtClean="0"/>
              <a:t>u – </a:t>
            </a:r>
            <a:r>
              <a:rPr lang="sk-SK" sz="2400" dirty="0" smtClean="0"/>
              <a:t>akčná veličina</a:t>
            </a:r>
          </a:p>
          <a:p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6012160" y="83671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95536" y="188640"/>
            <a:ext cx="4278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400" b="1" dirty="0">
                <a:solidFill>
                  <a:srgbClr val="FF0000"/>
                </a:solidFill>
              </a:rPr>
              <a:t>Základy automatického riadenia</a:t>
            </a:r>
            <a:endParaRPr lang="sk-SK" sz="2400" dirty="0">
              <a:solidFill>
                <a:srgbClr val="FF0000"/>
              </a:solidFill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424136" y="764704"/>
            <a:ext cx="83243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>
                <a:solidFill>
                  <a:srgbClr val="FF0000"/>
                </a:solidFill>
              </a:rPr>
              <a:t>Uzavretý systém automatického riadenia </a:t>
            </a:r>
            <a:r>
              <a:rPr lang="sk-SK" dirty="0" smtClean="0"/>
              <a:t>je také riadenie</a:t>
            </a:r>
            <a:r>
              <a:rPr lang="sk-SK" dirty="0"/>
              <a:t>, pri ktorom sa prostredníctvom snímačov určuje okamžitý stav riadeného </a:t>
            </a:r>
            <a:r>
              <a:rPr lang="sk-SK" dirty="0" smtClean="0"/>
              <a:t>systému a </a:t>
            </a:r>
            <a:r>
              <a:rPr lang="sk-SK" dirty="0"/>
              <a:t>porovnáva sa so žiadaným stavom (cieľom). Zistená odchýlka od žiadaného stavu </a:t>
            </a:r>
            <a:r>
              <a:rPr lang="sk-SK" dirty="0" smtClean="0"/>
              <a:t>sa automaticky </a:t>
            </a:r>
            <a:r>
              <a:rPr lang="sk-SK" dirty="0"/>
              <a:t>odstraňuje, a to nezávisle na tom, či vznikla vplyvom porúch d(t) </a:t>
            </a:r>
            <a:r>
              <a:rPr lang="sk-SK" dirty="0" smtClean="0"/>
              <a:t>alebo zmenou </a:t>
            </a:r>
            <a:r>
              <a:rPr lang="sk-SK" dirty="0"/>
              <a:t>žiadaného stavu (cieľa). </a:t>
            </a:r>
            <a:endParaRPr lang="sk-SK" dirty="0" smtClean="0"/>
          </a:p>
          <a:p>
            <a:endParaRPr lang="sk-SK" dirty="0"/>
          </a:p>
          <a:p>
            <a:r>
              <a:rPr lang="sk-SK" dirty="0" smtClean="0"/>
              <a:t>Riadenie </a:t>
            </a:r>
            <a:r>
              <a:rPr lang="sk-SK" dirty="0"/>
              <a:t>v uzavretej slučke teda zabezpečuje </a:t>
            </a:r>
            <a:r>
              <a:rPr lang="sk-SK" dirty="0" smtClean="0"/>
              <a:t>nastavenie stavu </a:t>
            </a:r>
            <a:r>
              <a:rPr lang="sk-SK" dirty="0"/>
              <a:t>systému (vektor riadených veličín y(t)) na jeho žiadaný stav. Riadiaci zásah </a:t>
            </a:r>
            <a:r>
              <a:rPr lang="sk-SK" dirty="0" smtClean="0"/>
              <a:t>sa uskutočňuje </a:t>
            </a:r>
            <a:r>
              <a:rPr lang="sk-SK" dirty="0"/>
              <a:t>zmenou vektora vstupných veličín u(t).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885" t="14567" r="3846"/>
          <a:stretch>
            <a:fillRect/>
          </a:stretch>
        </p:blipFill>
        <p:spPr bwMode="auto">
          <a:xfrm>
            <a:off x="35496" y="3369035"/>
            <a:ext cx="6192688" cy="3093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BlokTextu 4"/>
          <p:cNvSpPr txBox="1"/>
          <p:nvPr/>
        </p:nvSpPr>
        <p:spPr>
          <a:xfrm>
            <a:off x="6012160" y="5229200"/>
            <a:ext cx="27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d</a:t>
            </a:r>
            <a:r>
              <a:rPr lang="sk-SK" dirty="0" smtClean="0"/>
              <a:t>(t) – poruchy</a:t>
            </a:r>
          </a:p>
          <a:p>
            <a:r>
              <a:rPr lang="sk-SK" dirty="0" smtClean="0"/>
              <a:t>y(t) – riadené veličiny</a:t>
            </a:r>
          </a:p>
          <a:p>
            <a:r>
              <a:rPr lang="sk-SK" dirty="0"/>
              <a:t>u</a:t>
            </a:r>
            <a:r>
              <a:rPr lang="sk-SK" dirty="0" smtClean="0"/>
              <a:t>(t) – vstupné veličiny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07170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pokusy.chytrak.cz/schemata/pwm/pw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24744"/>
            <a:ext cx="5985857" cy="2813354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251520" y="188640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PWM regulátor:</a:t>
            </a:r>
          </a:p>
          <a:p>
            <a:r>
              <a:rPr lang="sk-SK" b="1" dirty="0" smtClean="0"/>
              <a:t>Navrhnite DPS v programe </a:t>
            </a:r>
            <a:r>
              <a:rPr lang="sk-SK" b="1" dirty="0" err="1" smtClean="0"/>
              <a:t>Sprint</a:t>
            </a:r>
            <a:r>
              <a:rPr lang="sk-SK" b="1" dirty="0" smtClean="0"/>
              <a:t> </a:t>
            </a:r>
            <a:r>
              <a:rPr lang="sk-SK" b="1" dirty="0" err="1" smtClean="0"/>
              <a:t>Layout</a:t>
            </a:r>
            <a:endParaRPr lang="sk-SK" b="1" dirty="0"/>
          </a:p>
        </p:txBody>
      </p:sp>
      <p:pic>
        <p:nvPicPr>
          <p:cNvPr id="15364" name="Picture 4" descr="http://pokusy.chytrak.cz/schemata/pwm/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4437113"/>
            <a:ext cx="3229058" cy="1800200"/>
          </a:xfrm>
          <a:prstGeom prst="rect">
            <a:avLst/>
          </a:prstGeom>
          <a:noFill/>
        </p:spPr>
      </p:pic>
      <p:pic>
        <p:nvPicPr>
          <p:cNvPr id="15366" name="Picture 6" descr="http://pokusy.chytrak.cz/schemata/pwm/505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4421238"/>
            <a:ext cx="2664296" cy="1805061"/>
          </a:xfrm>
          <a:prstGeom prst="rect">
            <a:avLst/>
          </a:prstGeom>
          <a:noFill/>
        </p:spPr>
      </p:pic>
      <p:pic>
        <p:nvPicPr>
          <p:cNvPr id="15368" name="Picture 8" descr="http://pokusy.chytrak.cz/schemata/pwm/10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7" y="4437113"/>
            <a:ext cx="2915304" cy="1800200"/>
          </a:xfrm>
          <a:prstGeom prst="rect">
            <a:avLst/>
          </a:prstGeom>
          <a:noFill/>
        </p:spPr>
      </p:pic>
      <p:pic>
        <p:nvPicPr>
          <p:cNvPr id="15370" name="Picture 10" descr="http://pokusy.chytrak.cz/schemata/pwm/obr.jpg"/>
          <p:cNvPicPr>
            <a:picLocks noChangeAspect="1" noChangeArrowheads="1"/>
          </p:cNvPicPr>
          <p:nvPr/>
        </p:nvPicPr>
        <p:blipFill>
          <a:blip r:embed="rId6" cstate="print"/>
          <a:srcRect l="13860" t="12335" r="8021" b="11580"/>
          <a:stretch>
            <a:fillRect/>
          </a:stretch>
        </p:blipFill>
        <p:spPr bwMode="auto">
          <a:xfrm>
            <a:off x="6078039" y="1556792"/>
            <a:ext cx="2944668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64704"/>
            <a:ext cx="7049243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861048"/>
            <a:ext cx="3574437" cy="29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BlokTextu 6"/>
          <p:cNvSpPr txBox="1"/>
          <p:nvPr/>
        </p:nvSpPr>
        <p:spPr>
          <a:xfrm>
            <a:off x="251520" y="15007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PWM regulátor</a:t>
            </a:r>
            <a:endParaRPr lang="sk-SK" sz="2400" b="1" dirty="0"/>
          </a:p>
        </p:txBody>
      </p:sp>
      <p:pic>
        <p:nvPicPr>
          <p:cNvPr id="10242" name="Picture 2" descr="http://www.djpeak.cz/elektrotechnika/pwm_regulator/princip_pw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824240"/>
            <a:ext cx="3312368" cy="2033760"/>
          </a:xfrm>
          <a:prstGeom prst="rect">
            <a:avLst/>
          </a:prstGeom>
          <a:noFill/>
        </p:spPr>
      </p:pic>
      <p:sp>
        <p:nvSpPr>
          <p:cNvPr id="8" name="BlokTextu 7"/>
          <p:cNvSpPr txBox="1"/>
          <p:nvPr/>
        </p:nvSpPr>
        <p:spPr>
          <a:xfrm>
            <a:off x="2555776" y="0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Určite amplitúdu, periódu, frekvenciu a šírku impulzu </a:t>
            </a:r>
          </a:p>
          <a:p>
            <a:r>
              <a:rPr lang="sk-SK" dirty="0" smtClean="0"/>
              <a:t>pri 10%, 50% a 80% nastavení </a:t>
            </a:r>
            <a:r>
              <a:rPr lang="sk-SK" dirty="0" err="1" smtClean="0"/>
              <a:t>trimra</a:t>
            </a:r>
            <a:r>
              <a:rPr lang="sk-SK" dirty="0" smtClean="0"/>
              <a:t> R1.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eln.fpob.eu/images/sch/12v-pw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8319215" cy="36888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07504" y="566092"/>
            <a:ext cx="903649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Fyzikálna veličina – </a:t>
            </a:r>
            <a:r>
              <a:rPr lang="sk-SK" dirty="0" smtClean="0"/>
              <a:t>je každá vlastnosť látky, ktorá sa dá merať</a:t>
            </a:r>
          </a:p>
          <a:p>
            <a:r>
              <a:rPr lang="sk-SK" b="1" dirty="0" smtClean="0"/>
              <a:t>Regulácia – </a:t>
            </a:r>
            <a:r>
              <a:rPr lang="sk-SK" dirty="0" smtClean="0"/>
              <a:t>je udržiavanie hodnôt regulovanej veličiny podľa daných podmienok a hodnôt tejto veličiny zistených meraním. Rozdeľuje sa na - ručná (reg. človek),  automatická (reg.  stroj)</a:t>
            </a:r>
          </a:p>
          <a:p>
            <a:r>
              <a:rPr lang="sk-SK" b="1" dirty="0" smtClean="0"/>
              <a:t>Regulovaná veličina –  </a:t>
            </a:r>
            <a:r>
              <a:rPr lang="sk-SK" dirty="0" smtClean="0"/>
              <a:t>je to každá fyzikálna veličina, ktorá sa reguláciou udržuje na požadovanej hodnote</a:t>
            </a:r>
          </a:p>
          <a:p>
            <a:r>
              <a:rPr lang="sk-SK" b="1" dirty="0" smtClean="0"/>
              <a:t>Regulátor – </a:t>
            </a:r>
            <a:r>
              <a:rPr lang="sk-SK" dirty="0" smtClean="0"/>
              <a:t>zariadenie, ktoré uskutočňuje samočinnú (automatickú) reguláciu</a:t>
            </a:r>
          </a:p>
          <a:p>
            <a:r>
              <a:rPr lang="sk-SK" b="1" dirty="0" smtClean="0"/>
              <a:t>Ustálený stav určitej veličiny – </a:t>
            </a:r>
            <a:r>
              <a:rPr lang="sk-SK" dirty="0" smtClean="0"/>
              <a:t>stav, v ktorom sa daná veličina nemení napr. reg. veličina</a:t>
            </a:r>
          </a:p>
          <a:p>
            <a:r>
              <a:rPr lang="sk-SK" b="1" dirty="0" smtClean="0"/>
              <a:t>Porucha – </a:t>
            </a:r>
            <a:r>
              <a:rPr lang="sk-SK" dirty="0" smtClean="0"/>
              <a:t>každá zmena, ktorá by spôsobila odchýlku reg. veličiny od nastavenej hodnoty</a:t>
            </a:r>
          </a:p>
          <a:p>
            <a:r>
              <a:rPr lang="sk-SK" b="1" dirty="0" smtClean="0"/>
              <a:t>Nastavená hodnota regulovanej veličiny – </a:t>
            </a:r>
            <a:r>
              <a:rPr lang="sk-SK" dirty="0" smtClean="0"/>
              <a:t>žiadaná hodnota regulovanej veličiny nastavená na riadiacom člene regulátora</a:t>
            </a:r>
          </a:p>
          <a:p>
            <a:r>
              <a:rPr lang="sk-SK" b="1" dirty="0" smtClean="0"/>
              <a:t>Poruchová veličina – </a:t>
            </a:r>
            <a:r>
              <a:rPr lang="sk-SK" dirty="0" smtClean="0"/>
              <a:t>veličina spôsobujúca poruchu v regulačnom obvode</a:t>
            </a:r>
          </a:p>
          <a:p>
            <a:r>
              <a:rPr lang="sk-SK" b="1" dirty="0" smtClean="0"/>
              <a:t>Akčná veličina – </a:t>
            </a:r>
            <a:r>
              <a:rPr lang="sk-SK" dirty="0" smtClean="0"/>
              <a:t>výstupná veličina regulátora a súčasne vstupná veličina regulovanej sústavy. Pôsobením akčnej veličiny na regulovanú sústavu sa uskutočňuje regulácia</a:t>
            </a:r>
          </a:p>
          <a:p>
            <a:r>
              <a:rPr lang="sk-SK" b="1" dirty="0" smtClean="0"/>
              <a:t>Akčný člen – </a:t>
            </a:r>
            <a:r>
              <a:rPr lang="sk-SK" dirty="0" smtClean="0"/>
              <a:t>člen regulačného obvodu, ktorý je ovládaný signálom akčnej veličiny a pôsobí priamo na reg. sústavu. Skladá sa z pohonu a regulačného orgánu</a:t>
            </a:r>
          </a:p>
          <a:p>
            <a:r>
              <a:rPr lang="sk-SK" b="1" dirty="0" smtClean="0"/>
              <a:t>Zmena regulovanej veličiny – </a:t>
            </a:r>
            <a:r>
              <a:rPr lang="sk-SK" dirty="0" smtClean="0"/>
              <a:t>rozdiel medzi skutočnou hodnotou regulovanej veličiny a nastavenou hodnotou (žiadanou)</a:t>
            </a:r>
          </a:p>
          <a:p>
            <a:r>
              <a:rPr lang="sk-SK" b="1" dirty="0" smtClean="0"/>
              <a:t>Zmena akčnej veličiny – </a:t>
            </a:r>
            <a:r>
              <a:rPr lang="sk-SK" dirty="0" smtClean="0"/>
              <a:t>rozdiel okamžitej hodnoty akčnej veličiny od jej zvolenej hodnoty</a:t>
            </a:r>
          </a:p>
          <a:p>
            <a:r>
              <a:rPr lang="sk-SK" b="1" dirty="0" smtClean="0"/>
              <a:t>Jednoduchý regulačný obvod – </a:t>
            </a:r>
            <a:r>
              <a:rPr lang="sk-SK" dirty="0" smtClean="0"/>
              <a:t>je také spojenie regulovanej sústavy a regulátora, kde sa na vstup regulátora privádza len regulovaná a riadiaca veličina a kde z regulátora vystupuje len jedna akčná veličina</a:t>
            </a:r>
          </a:p>
          <a:p>
            <a:r>
              <a:rPr lang="sk-SK" b="1" dirty="0" smtClean="0"/>
              <a:t>Regulačný obvod – </a:t>
            </a:r>
            <a:r>
              <a:rPr lang="sk-SK" dirty="0" smtClean="0"/>
              <a:t>obvod, v ktorom prebieha samočinná regulácia</a:t>
            </a: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107504" y="87015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/>
              <a:t>Pojmy</a:t>
            </a:r>
            <a:endParaRPr lang="sk-SK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spslevice.sk/ucebnice/SOC/pictures/blokova_schema_regulator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29" y="548680"/>
            <a:ext cx="7938047" cy="3817343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683568" y="4797152"/>
            <a:ext cx="75608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Riadiaci člen – </a:t>
            </a:r>
            <a:r>
              <a:rPr lang="sk-SK" dirty="0" smtClean="0"/>
              <a:t>nastavuje žiadanú hodnotu</a:t>
            </a:r>
          </a:p>
          <a:p>
            <a:r>
              <a:rPr lang="sk-SK" b="1" dirty="0" smtClean="0"/>
              <a:t>Merací člen – </a:t>
            </a:r>
            <a:r>
              <a:rPr lang="sk-SK" dirty="0" smtClean="0"/>
              <a:t>určuje skutočnú hodnotu regulovanej veličiny</a:t>
            </a:r>
          </a:p>
          <a:p>
            <a:r>
              <a:rPr lang="sk-SK" b="1" dirty="0" smtClean="0"/>
              <a:t>Porovnávací člen – </a:t>
            </a:r>
            <a:r>
              <a:rPr lang="sk-SK" dirty="0" smtClean="0"/>
              <a:t>spracováva y (regulovanú veličinu) a w (žiadanú hodnotu výstupnej veličiny) na e (regulačnú odchýlku)</a:t>
            </a:r>
          </a:p>
          <a:p>
            <a:r>
              <a:rPr lang="sk-SK" b="1" dirty="0" smtClean="0"/>
              <a:t>Ústredný člen – </a:t>
            </a:r>
            <a:r>
              <a:rPr lang="sk-SK" dirty="0" smtClean="0"/>
              <a:t>spracováva regulačnú odchýlku</a:t>
            </a:r>
          </a:p>
          <a:p>
            <a:r>
              <a:rPr lang="sk-SK" b="1" dirty="0" smtClean="0"/>
              <a:t>Akčný člen – </a:t>
            </a:r>
            <a:r>
              <a:rPr lang="sk-SK" dirty="0" smtClean="0"/>
              <a:t>vykonáva akčný zásah</a:t>
            </a:r>
          </a:p>
          <a:p>
            <a:r>
              <a:rPr lang="sk-SK" dirty="0" smtClean="0"/>
              <a:t> </a:t>
            </a:r>
          </a:p>
          <a:p>
            <a:r>
              <a:rPr lang="sk-SK" dirty="0" smtClean="0"/>
              <a:t> </a:t>
            </a:r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251520" y="188640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Bloková schéma regulátora</a:t>
            </a:r>
            <a:endParaRPr lang="sk-SK" sz="2400" b="1" dirty="0"/>
          </a:p>
        </p:txBody>
      </p:sp>
      <p:sp>
        <p:nvSpPr>
          <p:cNvPr id="7" name="BlokTextu 6"/>
          <p:cNvSpPr txBox="1"/>
          <p:nvPr/>
        </p:nvSpPr>
        <p:spPr>
          <a:xfrm>
            <a:off x="5364088" y="260648"/>
            <a:ext cx="3600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 smtClean="0"/>
              <a:t>z – </a:t>
            </a:r>
            <a:r>
              <a:rPr lang="sk-SK" sz="1600" dirty="0" smtClean="0"/>
              <a:t>poruchová veličina</a:t>
            </a:r>
          </a:p>
          <a:p>
            <a:r>
              <a:rPr lang="sk-SK" sz="1600" b="1" dirty="0" smtClean="0"/>
              <a:t>y – </a:t>
            </a:r>
            <a:r>
              <a:rPr lang="sk-SK" sz="1600" dirty="0" smtClean="0"/>
              <a:t>regulovaná veličina</a:t>
            </a:r>
          </a:p>
          <a:p>
            <a:r>
              <a:rPr lang="sk-SK" sz="1600" b="1" dirty="0" smtClean="0"/>
              <a:t>w – </a:t>
            </a:r>
            <a:r>
              <a:rPr lang="sk-SK" sz="1600" dirty="0" smtClean="0"/>
              <a:t>žiadaná hodnota výstupnej veličiny</a:t>
            </a:r>
          </a:p>
          <a:p>
            <a:r>
              <a:rPr lang="sk-SK" sz="1600" b="1" dirty="0" smtClean="0"/>
              <a:t>e – </a:t>
            </a:r>
            <a:r>
              <a:rPr lang="sk-SK" sz="1600" dirty="0" smtClean="0"/>
              <a:t>regulačná odchýlka</a:t>
            </a:r>
          </a:p>
          <a:p>
            <a:r>
              <a:rPr lang="sk-SK" sz="1600" b="1" dirty="0" smtClean="0"/>
              <a:t>u – </a:t>
            </a:r>
            <a:r>
              <a:rPr lang="sk-SK" sz="1600" dirty="0" smtClean="0"/>
              <a:t>akčná veličina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www.spslevice.sk/ucebnice/SOC/pictures/priklad_blokova_schema_regulatora_animac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5971315" cy="3240360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395536" y="44624"/>
            <a:ext cx="87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Regulátor vodnej hladiny nádrže</a:t>
            </a:r>
            <a:endParaRPr lang="sk-SK" sz="2400" b="1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645024"/>
            <a:ext cx="4392488" cy="3061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Regulované sústavy</a:t>
            </a:r>
            <a:endParaRPr lang="sk-SK" sz="2400" b="1" dirty="0"/>
          </a:p>
        </p:txBody>
      </p:sp>
      <p:sp>
        <p:nvSpPr>
          <p:cNvPr id="5" name="BlokTextu 4"/>
          <p:cNvSpPr txBox="1"/>
          <p:nvPr/>
        </p:nvSpPr>
        <p:spPr>
          <a:xfrm>
            <a:off x="251520" y="764704"/>
            <a:ext cx="85689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sz="2000" b="1" dirty="0" smtClean="0"/>
              <a:t>statické</a:t>
            </a:r>
            <a:r>
              <a:rPr lang="sk-SK" sz="2000" dirty="0" smtClean="0"/>
              <a:t> - po skokovej zmene vstupnej veličiny (akčnej, poruchovej), výstupná veličina (regulovaná) sa sama ustáli na novej hodnote, majú </a:t>
            </a:r>
            <a:r>
              <a:rPr lang="sk-SK" sz="2000" dirty="0" err="1" smtClean="0"/>
              <a:t>autoreguláciu</a:t>
            </a:r>
            <a:endParaRPr lang="sk-SK" sz="2000" dirty="0" smtClean="0"/>
          </a:p>
          <a:p>
            <a:pPr>
              <a:buFont typeface="Arial" pitchFamily="34" charset="0"/>
              <a:buChar char="•"/>
            </a:pPr>
            <a:r>
              <a:rPr lang="sk-SK" sz="2000" dirty="0" smtClean="0"/>
              <a:t> </a:t>
            </a:r>
            <a:r>
              <a:rPr lang="sk-SK" sz="2000" b="1" dirty="0" err="1" smtClean="0"/>
              <a:t>astatické</a:t>
            </a:r>
            <a:r>
              <a:rPr lang="sk-SK" sz="2000" dirty="0" smtClean="0"/>
              <a:t> - po skokovej zmene vstupnej veličiny  sa výstupná veličina neustále mení, t.j. sama sa nikdy neustáli na novej hodnote, nemajú </a:t>
            </a:r>
            <a:r>
              <a:rPr lang="sk-SK" sz="2000" dirty="0" err="1" smtClean="0"/>
              <a:t>autoreguláciu</a:t>
            </a:r>
            <a:endParaRPr lang="sk-SK" sz="2000" dirty="0"/>
          </a:p>
        </p:txBody>
      </p:sp>
      <p:pic>
        <p:nvPicPr>
          <p:cNvPr id="3074" name="Picture 2" descr="http://www.spslevice.sk/ucebnice/SOC/pictures/astaticke_sustav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068960"/>
            <a:ext cx="3024336" cy="3600400"/>
          </a:xfrm>
          <a:prstGeom prst="rect">
            <a:avLst/>
          </a:prstGeom>
          <a:noFill/>
        </p:spPr>
      </p:pic>
      <p:pic>
        <p:nvPicPr>
          <p:cNvPr id="3076" name="Picture 4" descr="http://www.spslevice.sk/ucebnice/SOC/pictures/prechodova_charakteristika_SS0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780928"/>
            <a:ext cx="3456384" cy="3872299"/>
          </a:xfrm>
          <a:prstGeom prst="rect">
            <a:avLst/>
          </a:prstGeom>
          <a:noFill/>
        </p:spPr>
      </p:pic>
      <p:sp>
        <p:nvSpPr>
          <p:cNvPr id="8" name="BlokTextu 7"/>
          <p:cNvSpPr txBox="1"/>
          <p:nvPr/>
        </p:nvSpPr>
        <p:spPr>
          <a:xfrm>
            <a:off x="1187624" y="2564904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Statická sústava</a:t>
            </a:r>
            <a:r>
              <a:rPr lang="sk-SK" dirty="0" smtClean="0"/>
              <a:t>				</a:t>
            </a:r>
            <a:r>
              <a:rPr lang="sk-SK" b="1" dirty="0" err="1" smtClean="0"/>
              <a:t>Astatická</a:t>
            </a:r>
            <a:r>
              <a:rPr lang="sk-SK" b="1" dirty="0" smtClean="0"/>
              <a:t> </a:t>
            </a:r>
            <a:r>
              <a:rPr lang="sk-SK" b="1" dirty="0" err="1" smtClean="0"/>
              <a:t>sústava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lokTextu 5"/>
          <p:cNvSpPr txBox="1"/>
          <p:nvPr/>
        </p:nvSpPr>
        <p:spPr>
          <a:xfrm>
            <a:off x="107504" y="35332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Statické sústavy</a:t>
            </a:r>
            <a:endParaRPr lang="sk-SK" sz="2400" b="1" dirty="0"/>
          </a:p>
        </p:txBody>
      </p:sp>
      <p:pic>
        <p:nvPicPr>
          <p:cNvPr id="19458" name="Picture 2" descr="http://www.spslevice.sk/ucebnice/SOC/pictures/prechodova_charakteristika_SS0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80728"/>
            <a:ext cx="2295525" cy="2571751"/>
          </a:xfrm>
          <a:prstGeom prst="rect">
            <a:avLst/>
          </a:prstGeom>
          <a:noFill/>
        </p:spPr>
      </p:pic>
      <p:sp>
        <p:nvSpPr>
          <p:cNvPr id="9" name="BlokTextu 8"/>
          <p:cNvSpPr txBox="1"/>
          <p:nvPr/>
        </p:nvSpPr>
        <p:spPr>
          <a:xfrm>
            <a:off x="3419872" y="116632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Bezkapacitná</a:t>
            </a:r>
            <a:r>
              <a:rPr lang="sk-SK" b="1" dirty="0" smtClean="0"/>
              <a:t> statická sústava</a:t>
            </a:r>
            <a:endParaRPr lang="sk-SK" b="1" dirty="0"/>
          </a:p>
        </p:txBody>
      </p:sp>
      <p:sp>
        <p:nvSpPr>
          <p:cNvPr id="10" name="BlokTextu 9"/>
          <p:cNvSpPr txBox="1"/>
          <p:nvPr/>
        </p:nvSpPr>
        <p:spPr>
          <a:xfrm>
            <a:off x="395536" y="622802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 skokovej zmene vstupnej veličiny nastane skoková zmena výstupnej veličiny</a:t>
            </a:r>
            <a:endParaRPr lang="sk-SK" dirty="0"/>
          </a:p>
        </p:txBody>
      </p:sp>
      <p:pic>
        <p:nvPicPr>
          <p:cNvPr id="19460" name="Picture 4" descr="http://www.spslevice.sk/ucebnice/SOC/pictures/priklad_SS0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692696"/>
            <a:ext cx="3960440" cy="55234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://www.spslevice.sk/ucebnice/SOC/pictures/prechodova_charakteristika_viackapacitne_sustav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221088"/>
            <a:ext cx="2797058" cy="1584176"/>
          </a:xfrm>
          <a:prstGeom prst="rect">
            <a:avLst/>
          </a:prstGeom>
          <a:noFill/>
        </p:spPr>
      </p:pic>
      <p:pic>
        <p:nvPicPr>
          <p:cNvPr id="40964" name="Picture 4" descr="http://www.spslevice.sk/ucebnice/SOC/pictures/prechodova_charakteristika_SS2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777744"/>
            <a:ext cx="2880320" cy="3515352"/>
          </a:xfrm>
          <a:prstGeom prst="rect">
            <a:avLst/>
          </a:prstGeom>
          <a:noFill/>
        </p:spPr>
      </p:pic>
      <p:sp>
        <p:nvSpPr>
          <p:cNvPr id="6" name="BlokTextu 5"/>
          <p:cNvSpPr txBox="1"/>
          <p:nvPr/>
        </p:nvSpPr>
        <p:spPr>
          <a:xfrm>
            <a:off x="107504" y="35332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Statické sústavy</a:t>
            </a:r>
            <a:endParaRPr lang="sk-SK" sz="2400" b="1" dirty="0"/>
          </a:p>
        </p:txBody>
      </p:sp>
      <p:sp>
        <p:nvSpPr>
          <p:cNvPr id="7" name="BlokTextu 6"/>
          <p:cNvSpPr txBox="1"/>
          <p:nvPr/>
        </p:nvSpPr>
        <p:spPr>
          <a:xfrm>
            <a:off x="323528" y="5733256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 – </a:t>
            </a:r>
            <a:r>
              <a:rPr lang="sk-SK" dirty="0" err="1" smtClean="0"/>
              <a:t>jednokapacitná</a:t>
            </a:r>
            <a:r>
              <a:rPr lang="sk-SK" dirty="0" smtClean="0"/>
              <a:t> statická sústava</a:t>
            </a:r>
          </a:p>
          <a:p>
            <a:r>
              <a:rPr lang="sk-SK" dirty="0" smtClean="0"/>
              <a:t>2 – </a:t>
            </a:r>
            <a:r>
              <a:rPr lang="sk-SK" dirty="0" err="1" smtClean="0"/>
              <a:t>dvojkapacitná</a:t>
            </a:r>
            <a:r>
              <a:rPr lang="sk-SK" dirty="0" smtClean="0"/>
              <a:t> statická sústava</a:t>
            </a:r>
          </a:p>
          <a:p>
            <a:r>
              <a:rPr lang="sk-SK" dirty="0" smtClean="0"/>
              <a:t> 3 – viackapacitná statická sústava</a:t>
            </a:r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107504" y="395372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Kapacitná statická sústava</a:t>
            </a:r>
            <a:endParaRPr lang="sk-SK" b="1" dirty="0"/>
          </a:p>
        </p:txBody>
      </p:sp>
      <p:pic>
        <p:nvPicPr>
          <p:cNvPr id="19462" name="Picture 6" descr="http://www.spslevice.sk/ucebnice/SOC/pictures/priklad_SS1R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67075" y="476672"/>
            <a:ext cx="5876925" cy="3790950"/>
          </a:xfrm>
          <a:prstGeom prst="rect">
            <a:avLst/>
          </a:prstGeom>
          <a:noFill/>
        </p:spPr>
      </p:pic>
      <p:pic>
        <p:nvPicPr>
          <p:cNvPr id="19464" name="Picture 8" descr="http://www.spslevice.sk/ucebnice/SOC/pictures/priklad_SS2R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4653136"/>
            <a:ext cx="3019425" cy="2000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www.spslevice.sk/ucebnice/SOC/pictures/prechodova_charakteristika_dopravne_oneskoreni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52736"/>
            <a:ext cx="4032448" cy="5142426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323528" y="26064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Sústava s dopravným oneskorení</a:t>
            </a:r>
            <a:r>
              <a:rPr lang="sk-SK" dirty="0" smtClean="0"/>
              <a:t>m</a:t>
            </a:r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4932040" y="1124744"/>
            <a:ext cx="39604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k-SK" dirty="0" smtClean="0"/>
              <a:t> prebrané statické a </a:t>
            </a:r>
            <a:r>
              <a:rPr lang="sk-SK" dirty="0" err="1" smtClean="0"/>
              <a:t>astatické</a:t>
            </a:r>
            <a:r>
              <a:rPr lang="sk-SK" dirty="0" smtClean="0"/>
              <a:t> sústavy môžu mať dopravné oneskorenie </a:t>
            </a:r>
            <a:r>
              <a:rPr lang="sk-SK" dirty="0" err="1" smtClean="0"/>
              <a:t>Td</a:t>
            </a:r>
            <a:endParaRPr lang="sk-SK" dirty="0" smtClean="0"/>
          </a:p>
          <a:p>
            <a:r>
              <a:rPr lang="sk-SK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dirty="0" err="1" smtClean="0"/>
              <a:t>Td</a:t>
            </a:r>
            <a:r>
              <a:rPr lang="sk-SK" dirty="0" smtClean="0"/>
              <a:t> – je čas, ktorý uplynie od skokovej zmeny akčnej veličiny po začiatok zmeny regulovanej veličiny</a:t>
            </a:r>
          </a:p>
          <a:p>
            <a:r>
              <a:rPr lang="sk-SK" dirty="0" smtClean="0"/>
              <a:t> </a:t>
            </a:r>
            <a:endParaRPr lang="sk-SK" dirty="0"/>
          </a:p>
        </p:txBody>
      </p:sp>
      <p:pic>
        <p:nvPicPr>
          <p:cNvPr id="41988" name="Picture 4" descr="http://www.spslevice.sk/ucebnice/SOC/pictures/priklad_dopravne_oneskoreni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3170646"/>
            <a:ext cx="3888432" cy="3354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95536" y="332656"/>
            <a:ext cx="4278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2400" b="1" dirty="0">
                <a:solidFill>
                  <a:srgbClr val="FF0000"/>
                </a:solidFill>
              </a:rPr>
              <a:t>Základy automatického riadenia</a:t>
            </a:r>
            <a:endParaRPr lang="sk-SK" sz="2400" dirty="0">
              <a:solidFill>
                <a:srgbClr val="FF0000"/>
              </a:solidFill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424136" y="836712"/>
            <a:ext cx="83243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>
                <a:solidFill>
                  <a:srgbClr val="FF0000"/>
                </a:solidFill>
              </a:rPr>
              <a:t>Otvorený systém automatického </a:t>
            </a:r>
            <a:r>
              <a:rPr lang="sk-SK" b="1" dirty="0" smtClean="0">
                <a:solidFill>
                  <a:srgbClr val="FF0000"/>
                </a:solidFill>
              </a:rPr>
              <a:t>riadenia</a:t>
            </a:r>
            <a:r>
              <a:rPr lang="sk-SK" dirty="0"/>
              <a:t> </a:t>
            </a:r>
            <a:r>
              <a:rPr lang="sk-SK" dirty="0" smtClean="0"/>
              <a:t>(riadenie </a:t>
            </a:r>
            <a:r>
              <a:rPr lang="sk-SK" dirty="0"/>
              <a:t>v otvorenej </a:t>
            </a:r>
            <a:r>
              <a:rPr lang="sk-SK" dirty="0" smtClean="0"/>
              <a:t>slučke).  </a:t>
            </a:r>
            <a:endParaRPr lang="sk-SK" dirty="0"/>
          </a:p>
          <a:p>
            <a:r>
              <a:rPr lang="sk-SK" dirty="0" smtClean="0"/>
              <a:t>Riadenie</a:t>
            </a:r>
            <a:r>
              <a:rPr lang="sk-SK" dirty="0"/>
              <a:t>, kde </a:t>
            </a:r>
            <a:r>
              <a:rPr lang="sk-SK" b="1" dirty="0"/>
              <a:t>nie je spätná väzba od riadeného k riadiacemu </a:t>
            </a:r>
            <a:r>
              <a:rPr lang="sk-SK" b="1" dirty="0" smtClean="0"/>
              <a:t>systému</a:t>
            </a:r>
            <a:r>
              <a:rPr lang="sk-SK" dirty="0" smtClean="0"/>
              <a:t>. </a:t>
            </a:r>
            <a:r>
              <a:rPr lang="sk-SK" dirty="0"/>
              <a:t>Takéto riadenie</a:t>
            </a:r>
          </a:p>
          <a:p>
            <a:r>
              <a:rPr lang="sk-SK" dirty="0"/>
              <a:t>nazývame </a:t>
            </a:r>
            <a:r>
              <a:rPr lang="sk-SK" b="1" dirty="0"/>
              <a:t>ovládaním </a:t>
            </a:r>
            <a:r>
              <a:rPr lang="sk-SK" dirty="0" smtClean="0"/>
              <a:t>.</a:t>
            </a:r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600"/>
          <a:stretch>
            <a:fillRect/>
          </a:stretch>
        </p:blipFill>
        <p:spPr bwMode="auto">
          <a:xfrm>
            <a:off x="683568" y="2276872"/>
            <a:ext cx="7562850" cy="2067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539552" y="4869160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d</a:t>
            </a:r>
            <a:r>
              <a:rPr lang="sk-SK" dirty="0" smtClean="0"/>
              <a:t>(t) – poruchy</a:t>
            </a:r>
          </a:p>
          <a:p>
            <a:r>
              <a:rPr lang="sk-SK" dirty="0" smtClean="0"/>
              <a:t>u(t) – vstupné veličiny riadeného systému</a:t>
            </a:r>
          </a:p>
          <a:p>
            <a:r>
              <a:rPr lang="sk-SK" dirty="0"/>
              <a:t>c</a:t>
            </a:r>
            <a:r>
              <a:rPr lang="sk-SK" dirty="0" smtClean="0"/>
              <a:t>ieľ – žiadaný stav</a:t>
            </a:r>
          </a:p>
          <a:p>
            <a:r>
              <a:rPr lang="sk-SK" dirty="0" smtClean="0"/>
              <a:t>y(t) – riadené veličiny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197334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4836</TotalTime>
  <Words>294</Words>
  <Application>Microsoft Office PowerPoint</Application>
  <PresentationFormat>Prezentácia na obrazovke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Juraj</dc:creator>
  <cp:lastModifiedBy>Juraj</cp:lastModifiedBy>
  <cp:revision>126</cp:revision>
  <dcterms:created xsi:type="dcterms:W3CDTF">2017-08-31T16:32:57Z</dcterms:created>
  <dcterms:modified xsi:type="dcterms:W3CDTF">2017-09-21T17:25:03Z</dcterms:modified>
</cp:coreProperties>
</file>