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74" r:id="rId3"/>
    <p:sldId id="270" r:id="rId4"/>
    <p:sldId id="256" r:id="rId5"/>
    <p:sldId id="257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7" r:id="rId14"/>
    <p:sldId id="266" r:id="rId15"/>
    <p:sldId id="268" r:id="rId16"/>
    <p:sldId id="269" r:id="rId17"/>
    <p:sldId id="273" r:id="rId18"/>
    <p:sldId id="271" r:id="rId19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910CD-11C7-4E5E-8AF7-158CB11153A3}" type="datetimeFigureOut">
              <a:rPr lang="sk-SK" smtClean="0"/>
              <a:pPr/>
              <a:t>9.5.2017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E255A-070A-4B9A-9BA2-2A5EFC8D6CB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910CD-11C7-4E5E-8AF7-158CB11153A3}" type="datetimeFigureOut">
              <a:rPr lang="sk-SK" smtClean="0"/>
              <a:pPr/>
              <a:t>9.5.2017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E255A-070A-4B9A-9BA2-2A5EFC8D6CB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910CD-11C7-4E5E-8AF7-158CB11153A3}" type="datetimeFigureOut">
              <a:rPr lang="sk-SK" smtClean="0"/>
              <a:pPr/>
              <a:t>9.5.2017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E255A-070A-4B9A-9BA2-2A5EFC8D6CB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910CD-11C7-4E5E-8AF7-158CB11153A3}" type="datetimeFigureOut">
              <a:rPr lang="sk-SK" smtClean="0"/>
              <a:pPr/>
              <a:t>9.5.2017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E255A-070A-4B9A-9BA2-2A5EFC8D6CB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910CD-11C7-4E5E-8AF7-158CB11153A3}" type="datetimeFigureOut">
              <a:rPr lang="sk-SK" smtClean="0"/>
              <a:pPr/>
              <a:t>9.5.2017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E255A-070A-4B9A-9BA2-2A5EFC8D6CB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910CD-11C7-4E5E-8AF7-158CB11153A3}" type="datetimeFigureOut">
              <a:rPr lang="sk-SK" smtClean="0"/>
              <a:pPr/>
              <a:t>9.5.2017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E255A-070A-4B9A-9BA2-2A5EFC8D6CB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910CD-11C7-4E5E-8AF7-158CB11153A3}" type="datetimeFigureOut">
              <a:rPr lang="sk-SK" smtClean="0"/>
              <a:pPr/>
              <a:t>9.5.2017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E255A-070A-4B9A-9BA2-2A5EFC8D6CB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910CD-11C7-4E5E-8AF7-158CB11153A3}" type="datetimeFigureOut">
              <a:rPr lang="sk-SK" smtClean="0"/>
              <a:pPr/>
              <a:t>9.5.2017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E255A-070A-4B9A-9BA2-2A5EFC8D6CB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910CD-11C7-4E5E-8AF7-158CB11153A3}" type="datetimeFigureOut">
              <a:rPr lang="sk-SK" smtClean="0"/>
              <a:pPr/>
              <a:t>9.5.2017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E255A-070A-4B9A-9BA2-2A5EFC8D6CB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910CD-11C7-4E5E-8AF7-158CB11153A3}" type="datetimeFigureOut">
              <a:rPr lang="sk-SK" smtClean="0"/>
              <a:pPr/>
              <a:t>9.5.2017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E255A-070A-4B9A-9BA2-2A5EFC8D6CB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910CD-11C7-4E5E-8AF7-158CB11153A3}" type="datetimeFigureOut">
              <a:rPr lang="sk-SK" smtClean="0"/>
              <a:pPr/>
              <a:t>9.5.2017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E255A-070A-4B9A-9BA2-2A5EFC8D6CB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F910CD-11C7-4E5E-8AF7-158CB11153A3}" type="datetimeFigureOut">
              <a:rPr lang="sk-SK" smtClean="0"/>
              <a:pPr/>
              <a:t>9.5.2017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5E255A-070A-4B9A-9BA2-2A5EFC8D6CB1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357158" y="642918"/>
            <a:ext cx="857256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Opakovanie:</a:t>
            </a:r>
          </a:p>
          <a:p>
            <a:pPr marL="342900" indent="-342900">
              <a:buAutoNum type="arabicPeriod"/>
            </a:pPr>
            <a:r>
              <a:rPr lang="sk-SK" dirty="0" smtClean="0"/>
              <a:t>Význam počítačových sietí</a:t>
            </a:r>
          </a:p>
          <a:p>
            <a:pPr marL="342900" indent="-342900">
              <a:buAutoNum type="arabicPeriod"/>
            </a:pPr>
            <a:r>
              <a:rPr lang="sk-SK" dirty="0" smtClean="0"/>
              <a:t>Rozdelenie sietí podľa veľkosti</a:t>
            </a:r>
          </a:p>
          <a:p>
            <a:pPr marL="342900" indent="-342900">
              <a:buAutoNum type="arabicPeriod"/>
            </a:pPr>
            <a:r>
              <a:rPr lang="sk-SK" dirty="0" smtClean="0"/>
              <a:t>Sieťové prvky v PC</a:t>
            </a:r>
          </a:p>
          <a:p>
            <a:pPr marL="342900" indent="-342900">
              <a:buAutoNum type="arabicPeriod"/>
            </a:pPr>
            <a:r>
              <a:rPr lang="sk-SK" dirty="0" smtClean="0"/>
              <a:t>Prvky siete mimo PC, aktívne, pasívne</a:t>
            </a:r>
          </a:p>
          <a:p>
            <a:pPr marL="342900" indent="-342900">
              <a:buAutoNum type="arabicPeriod"/>
            </a:pPr>
            <a:r>
              <a:rPr lang="sk-SK" dirty="0" smtClean="0"/>
              <a:t>Charakterizuj siete </a:t>
            </a:r>
            <a:r>
              <a:rPr lang="sk-SK" dirty="0" err="1" smtClean="0"/>
              <a:t>client-server</a:t>
            </a:r>
            <a:r>
              <a:rPr lang="sk-SK" dirty="0" smtClean="0"/>
              <a:t> a siete </a:t>
            </a:r>
            <a:r>
              <a:rPr lang="sk-SK" dirty="0" err="1" smtClean="0"/>
              <a:t>peer</a:t>
            </a:r>
            <a:r>
              <a:rPr lang="sk-SK" dirty="0" smtClean="0"/>
              <a:t> to </a:t>
            </a:r>
            <a:r>
              <a:rPr lang="sk-SK" dirty="0" err="1" smtClean="0"/>
              <a:t>peer</a:t>
            </a:r>
            <a:endParaRPr lang="sk-SK" dirty="0" smtClean="0"/>
          </a:p>
          <a:p>
            <a:pPr marL="342900" indent="-342900">
              <a:buAutoNum type="arabicPeriod"/>
            </a:pPr>
            <a:r>
              <a:rPr lang="sk-SK" dirty="0" smtClean="0"/>
              <a:t> </a:t>
            </a:r>
            <a:r>
              <a:rPr lang="sk-SK" dirty="0" err="1" smtClean="0"/>
              <a:t>Topológie</a:t>
            </a:r>
            <a:r>
              <a:rPr lang="sk-SK" dirty="0" smtClean="0"/>
              <a:t> sietí, výhody a nevýhody</a:t>
            </a:r>
          </a:p>
          <a:p>
            <a:pPr marL="342900" indent="-342900">
              <a:buAutoNum type="arabicPeriod"/>
            </a:pPr>
            <a:r>
              <a:rPr lang="sk-SK" dirty="0" smtClean="0"/>
              <a:t>Rozdelenie sietí podľa rýchlosti</a:t>
            </a:r>
          </a:p>
          <a:p>
            <a:pPr marL="342900" indent="-342900">
              <a:buAutoNum type="arabicPeriod"/>
            </a:pPr>
            <a:r>
              <a:rPr lang="sk-SK" dirty="0" smtClean="0"/>
              <a:t>PATCH a CROSS kábel</a:t>
            </a:r>
          </a:p>
          <a:p>
            <a:pPr marL="342900" indent="-342900">
              <a:buAutoNum type="arabicPeriod"/>
            </a:pPr>
            <a:r>
              <a:rPr lang="sk-SK" dirty="0" smtClean="0"/>
              <a:t>Charakterizuj metódu prístupu TOKEN-RING a TOKEN-BUS</a:t>
            </a:r>
          </a:p>
          <a:p>
            <a:pPr marL="342900" indent="-342900">
              <a:buAutoNum type="arabicPeriod"/>
            </a:pPr>
            <a:r>
              <a:rPr lang="sk-SK" dirty="0" smtClean="0"/>
              <a:t>Charakterizuj internetový protokol IPv4 (</a:t>
            </a:r>
            <a:r>
              <a:rPr lang="sk-SK" dirty="0" err="1" smtClean="0"/>
              <a:t>ip</a:t>
            </a:r>
            <a:r>
              <a:rPr lang="sk-SK" dirty="0" smtClean="0"/>
              <a:t> adresa, maska, predvolené masky, brána)</a:t>
            </a:r>
          </a:p>
          <a:p>
            <a:pPr marL="342900" indent="-342900">
              <a:buAutoNum type="arabicPeriod"/>
            </a:pPr>
            <a:r>
              <a:rPr lang="sk-SK" dirty="0" smtClean="0"/>
              <a:t>Charakterizuj triedy protokolu IPv4 -  A,B,C</a:t>
            </a:r>
          </a:p>
          <a:p>
            <a:pPr marL="342900" indent="-342900">
              <a:buAutoNum type="arabicPeriod"/>
            </a:pPr>
            <a:r>
              <a:rPr lang="sk-SK" dirty="0" smtClean="0"/>
              <a:t> Charakterizuj internetový protokol IPv6</a:t>
            </a:r>
          </a:p>
          <a:p>
            <a:pPr marL="342900" indent="-342900">
              <a:buAutoNum type="arabicPeriod"/>
            </a:pPr>
            <a:r>
              <a:rPr lang="sk-SK" dirty="0" smtClean="0"/>
              <a:t> Charakterizuj </a:t>
            </a:r>
            <a:r>
              <a:rPr lang="sk-SK" dirty="0" err="1" smtClean="0"/>
              <a:t>paket</a:t>
            </a:r>
            <a:endParaRPr lang="sk-SK" dirty="0" smtClean="0"/>
          </a:p>
          <a:p>
            <a:pPr marL="342900" indent="-342900">
              <a:buAutoNum type="arabicPeriod"/>
            </a:pPr>
            <a:r>
              <a:rPr lang="sk-SK" dirty="0" smtClean="0"/>
              <a:t> Definuj aktívne prvky sietí: prevodník, zosilňovač, hub, </a:t>
            </a:r>
            <a:r>
              <a:rPr lang="sk-SK" dirty="0" err="1" smtClean="0"/>
              <a:t>switch</a:t>
            </a:r>
            <a:r>
              <a:rPr lang="sk-SK" dirty="0" smtClean="0"/>
              <a:t>, </a:t>
            </a:r>
            <a:r>
              <a:rPr lang="sk-SK" dirty="0" err="1" smtClean="0"/>
              <a:t>router</a:t>
            </a:r>
            <a:r>
              <a:rPr lang="sk-SK" dirty="0" smtClean="0"/>
              <a:t>, most</a:t>
            </a:r>
          </a:p>
          <a:p>
            <a:pPr marL="342900" indent="-342900">
              <a:buAutoNum type="arabicPeriod"/>
            </a:pPr>
            <a:r>
              <a:rPr lang="sk-SK" dirty="0" smtClean="0"/>
              <a:t> Diagnostické nástroje – </a:t>
            </a:r>
            <a:r>
              <a:rPr lang="sk-SK" dirty="0" err="1" smtClean="0"/>
              <a:t>ipconfig</a:t>
            </a:r>
            <a:r>
              <a:rPr lang="sk-SK" dirty="0" smtClean="0"/>
              <a:t>, </a:t>
            </a:r>
            <a:r>
              <a:rPr lang="sk-SK" dirty="0" err="1" smtClean="0"/>
              <a:t>ping</a:t>
            </a:r>
            <a:r>
              <a:rPr lang="sk-SK" dirty="0" smtClean="0"/>
              <a:t>, </a:t>
            </a:r>
            <a:r>
              <a:rPr lang="sk-SK" dirty="0" err="1" smtClean="0"/>
              <a:t>tracert</a:t>
            </a:r>
            <a:r>
              <a:rPr lang="sk-SK" dirty="0" smtClean="0"/>
              <a:t>, </a:t>
            </a:r>
            <a:r>
              <a:rPr lang="sk-SK" dirty="0" err="1" smtClean="0"/>
              <a:t>route</a:t>
            </a:r>
            <a:r>
              <a:rPr lang="sk-SK" dirty="0" smtClean="0"/>
              <a:t> </a:t>
            </a:r>
            <a:r>
              <a:rPr lang="sk-SK" dirty="0" err="1" smtClean="0"/>
              <a:t>print</a:t>
            </a:r>
            <a:endParaRPr lang="sk-SK" dirty="0" smtClean="0"/>
          </a:p>
          <a:p>
            <a:pPr marL="342900" indent="-342900">
              <a:buAutoNum type="arabicPeriod"/>
            </a:pPr>
            <a:r>
              <a:rPr lang="sk-SK" dirty="0" smtClean="0"/>
              <a:t> Rozdelenie sietí podľa prenosového média</a:t>
            </a:r>
          </a:p>
          <a:p>
            <a:pPr marL="342900" indent="-342900">
              <a:buAutoNum type="arabicPeriod"/>
            </a:pPr>
            <a:r>
              <a:rPr lang="sk-SK" dirty="0" smtClean="0"/>
              <a:t> Definuj </a:t>
            </a:r>
            <a:r>
              <a:rPr lang="sk-SK" dirty="0" err="1" smtClean="0"/>
              <a:t>metalické</a:t>
            </a:r>
            <a:r>
              <a:rPr lang="sk-SK" dirty="0" smtClean="0"/>
              <a:t> siete</a:t>
            </a:r>
          </a:p>
          <a:p>
            <a:pPr marL="342900" indent="-342900">
              <a:buAutoNum type="arabicPeriod"/>
            </a:pPr>
            <a:r>
              <a:rPr lang="sk-SK" dirty="0" smtClean="0"/>
              <a:t> Definuj protokoly: FTP, HTTP, SMTP, POP3, DNS, TELNET</a:t>
            </a:r>
          </a:p>
          <a:p>
            <a:endParaRPr lang="sk-SK" dirty="0"/>
          </a:p>
        </p:txBody>
      </p:sp>
      <p:sp>
        <p:nvSpPr>
          <p:cNvPr id="5" name="BlokTextu 4"/>
          <p:cNvSpPr txBox="1"/>
          <p:nvPr/>
        </p:nvSpPr>
        <p:spPr>
          <a:xfrm>
            <a:off x="285720" y="142852"/>
            <a:ext cx="85011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b="1" dirty="0" smtClean="0">
                <a:solidFill>
                  <a:srgbClr val="FF0000"/>
                </a:solidFill>
              </a:rPr>
              <a:t>Cieľ: výhody a nevýhody bezdrôtových sietí</a:t>
            </a:r>
            <a:endParaRPr lang="sk-SK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214282" y="142852"/>
            <a:ext cx="83582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/>
              <a:t>Bezdrôtové veľkomestské siete WMAN</a:t>
            </a:r>
          </a:p>
        </p:txBody>
      </p:sp>
      <p:sp>
        <p:nvSpPr>
          <p:cNvPr id="5" name="BlokTextu 4"/>
          <p:cNvSpPr txBox="1"/>
          <p:nvPr/>
        </p:nvSpPr>
        <p:spPr>
          <a:xfrm>
            <a:off x="214282" y="642918"/>
            <a:ext cx="864399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k-SK" dirty="0" smtClean="0"/>
              <a:t> WMAN </a:t>
            </a:r>
            <a:r>
              <a:rPr lang="sk-SK" dirty="0"/>
              <a:t>sú založené na štandarde IEEE </a:t>
            </a:r>
            <a:r>
              <a:rPr lang="sk-SK" dirty="0" smtClean="0"/>
              <a:t>802.16, ktorý </a:t>
            </a:r>
            <a:r>
              <a:rPr lang="sk-SK" dirty="0"/>
              <a:t>sa často nazýva </a:t>
            </a:r>
            <a:r>
              <a:rPr lang="sk-SK" dirty="0" err="1"/>
              <a:t>WiMAX</a:t>
            </a:r>
            <a:r>
              <a:rPr lang="sk-SK" dirty="0"/>
              <a:t> (</a:t>
            </a:r>
            <a:r>
              <a:rPr lang="sk-SK" dirty="0" err="1"/>
              <a:t>Worldwide</a:t>
            </a:r>
            <a:r>
              <a:rPr lang="sk-SK" dirty="0"/>
              <a:t> </a:t>
            </a:r>
            <a:r>
              <a:rPr lang="sk-SK" dirty="0" err="1"/>
              <a:t>Interoperability</a:t>
            </a:r>
            <a:r>
              <a:rPr lang="sk-SK" dirty="0"/>
              <a:t> </a:t>
            </a:r>
            <a:r>
              <a:rPr lang="sk-SK" dirty="0" err="1"/>
              <a:t>for</a:t>
            </a:r>
            <a:r>
              <a:rPr lang="sk-SK" dirty="0"/>
              <a:t> </a:t>
            </a:r>
            <a:r>
              <a:rPr lang="sk-SK" dirty="0" err="1"/>
              <a:t>Microwave</a:t>
            </a:r>
            <a:r>
              <a:rPr lang="sk-SK" dirty="0"/>
              <a:t> </a:t>
            </a:r>
            <a:r>
              <a:rPr lang="sk-SK" dirty="0" smtClean="0"/>
              <a:t>Access – </a:t>
            </a:r>
            <a:r>
              <a:rPr lang="sk-SK" dirty="0"/>
              <a:t>celosvetová </a:t>
            </a:r>
            <a:r>
              <a:rPr lang="sk-SK" dirty="0" err="1"/>
              <a:t>interoperabilita</a:t>
            </a:r>
            <a:r>
              <a:rPr lang="sk-SK" dirty="0"/>
              <a:t> pre mikrovlnový prístup). </a:t>
            </a:r>
            <a:endParaRPr lang="sk-SK" dirty="0" smtClean="0"/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 </a:t>
            </a:r>
            <a:r>
              <a:rPr lang="sk-SK" dirty="0" err="1" smtClean="0"/>
              <a:t>WiMAX</a:t>
            </a:r>
            <a:r>
              <a:rPr lang="sk-SK" dirty="0" smtClean="0"/>
              <a:t> </a:t>
            </a:r>
            <a:r>
              <a:rPr lang="sk-SK" dirty="0"/>
              <a:t>je </a:t>
            </a:r>
            <a:r>
              <a:rPr lang="sk-SK" dirty="0" smtClean="0"/>
              <a:t>komunikačná technológia</a:t>
            </a:r>
            <a:r>
              <a:rPr lang="sk-SK" dirty="0"/>
              <a:t>, ktorá podporuje architektúru bod – viac bodov zameraná výhradne </a:t>
            </a:r>
            <a:r>
              <a:rPr lang="sk-SK" dirty="0" smtClean="0"/>
              <a:t>na vysokorýchlostný </a:t>
            </a:r>
            <a:r>
              <a:rPr lang="sk-SK" dirty="0"/>
              <a:t>prenos dát sieťami vo veľkomestskej </a:t>
            </a:r>
            <a:r>
              <a:rPr lang="sk-SK" dirty="0" smtClean="0"/>
              <a:t>oblasti. </a:t>
            </a:r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 To umožňuje prepojiť </a:t>
            </a:r>
            <a:r>
              <a:rPr lang="sk-SK" dirty="0"/>
              <a:t>malé siete LAN pomocou siete </a:t>
            </a:r>
            <a:r>
              <a:rPr lang="sk-SK" dirty="0" err="1"/>
              <a:t>WiMAX</a:t>
            </a:r>
            <a:r>
              <a:rPr lang="sk-SK" dirty="0"/>
              <a:t> a vytvoriť rozľahlú WMAN.</a:t>
            </a:r>
          </a:p>
          <a:p>
            <a:r>
              <a:rPr lang="sk-SK" dirty="0"/>
              <a:t>Takto je možné realizovať prepojenie miest bez nutnosti použiť drahú kabeláž.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631721"/>
            <a:ext cx="6586655" cy="422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142844" y="142852"/>
            <a:ext cx="878687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l-PL" dirty="0" smtClean="0"/>
              <a:t> WiMAX sa podobá Wi-Fi, ale poskytuje pokrytie na podstatne väčšie vzdialenosti.</a:t>
            </a:r>
          </a:p>
          <a:p>
            <a:endParaRPr lang="pl-PL" dirty="0" smtClean="0"/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 </a:t>
            </a:r>
            <a:r>
              <a:rPr lang="sk-SK" dirty="0" err="1" smtClean="0"/>
              <a:t>WiMAX</a:t>
            </a:r>
            <a:r>
              <a:rPr lang="sk-SK" dirty="0" smtClean="0"/>
              <a:t> pracuje v dvoch frekvenčných pásmach, kombinácii licencovaného a nelicencovaného pásma, od 2 GHz do 11 GHz a od 10 GHz do 66 GHz </a:t>
            </a:r>
          </a:p>
          <a:p>
            <a:endParaRPr lang="sk-SK" dirty="0" smtClean="0"/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  môže zabezpečovať prenos rýchlosťou približne 70 Mbit/s do vzdialenosti 50 km tisíckam používateľov z jednej základňovej stanice </a:t>
            </a:r>
          </a:p>
          <a:p>
            <a:endParaRPr lang="sk-SK" dirty="0" smtClean="0"/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 </a:t>
            </a:r>
            <a:r>
              <a:rPr lang="sk-SK" dirty="0" err="1" smtClean="0"/>
              <a:t>WiMAX</a:t>
            </a:r>
            <a:r>
              <a:rPr lang="sk-SK" dirty="0" smtClean="0"/>
              <a:t> môže pracovať v režime s priamou viditeľnosťou a bez priamej viditeľnosti. </a:t>
            </a:r>
          </a:p>
          <a:p>
            <a:endParaRPr lang="sk-SK" dirty="0" smtClean="0"/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 Vo frekvenčnom rozsahu od 2 do 11 GHz pracuje v režime </a:t>
            </a:r>
            <a:r>
              <a:rPr lang="sk-SK" b="1" dirty="0" smtClean="0"/>
              <a:t>bez priamej viditeľnosti</a:t>
            </a:r>
            <a:r>
              <a:rPr lang="sk-SK" dirty="0" smtClean="0"/>
              <a:t>, kedy počítač vo vnútri budovy komunikuje prostredníctvom veže/antény mimo budovy. </a:t>
            </a:r>
          </a:p>
          <a:p>
            <a:endParaRPr lang="sk-SK" dirty="0" smtClean="0"/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 Prenos </a:t>
            </a:r>
            <a:r>
              <a:rPr lang="sk-SK" b="1" dirty="0" smtClean="0"/>
              <a:t>vyššími frekvenciami </a:t>
            </a:r>
            <a:r>
              <a:rPr lang="sk-SK" dirty="0" smtClean="0"/>
              <a:t>sa používa u služieb </a:t>
            </a:r>
            <a:r>
              <a:rPr lang="sk-SK" b="1" dirty="0" smtClean="0"/>
              <a:t>pri </a:t>
            </a:r>
            <a:r>
              <a:rPr lang="pt-BR" b="1" dirty="0" smtClean="0"/>
              <a:t>priamej viditeľnosti</a:t>
            </a:r>
            <a:r>
              <a:rPr lang="pt-BR" dirty="0" smtClean="0"/>
              <a:t>. Umožňuje to veži/anténe komunikovať s ľubovoľnou inou na</a:t>
            </a:r>
            <a:r>
              <a:rPr lang="sk-SK" dirty="0" smtClean="0"/>
              <a:t> veľkú vzdialenosť.</a:t>
            </a:r>
            <a:endParaRPr lang="sk-SK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142844" y="214290"/>
            <a:ext cx="878687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/>
              <a:t>Bezdrôtová rozľahlá sieť (WWAN)</a:t>
            </a:r>
          </a:p>
          <a:p>
            <a:endParaRPr lang="sk-SK" b="1" dirty="0" smtClean="0"/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 Bezdrôtové rozľahlé siete WWAN (</a:t>
            </a:r>
            <a:r>
              <a:rPr lang="sk-SK" dirty="0" err="1" smtClean="0"/>
              <a:t>Wireless</a:t>
            </a:r>
            <a:r>
              <a:rPr lang="sk-SK" dirty="0" smtClean="0"/>
              <a:t> </a:t>
            </a:r>
            <a:r>
              <a:rPr lang="sk-SK" dirty="0" err="1" smtClean="0"/>
              <a:t>Wide</a:t>
            </a:r>
            <a:r>
              <a:rPr lang="sk-SK" dirty="0" smtClean="0"/>
              <a:t> </a:t>
            </a:r>
            <a:r>
              <a:rPr lang="sk-SK" dirty="0" err="1" smtClean="0"/>
              <a:t>Area</a:t>
            </a:r>
            <a:r>
              <a:rPr lang="sk-SK" dirty="0" smtClean="0"/>
              <a:t> </a:t>
            </a:r>
            <a:r>
              <a:rPr lang="sk-SK" dirty="0" err="1" smtClean="0"/>
              <a:t>Networks</a:t>
            </a:r>
            <a:r>
              <a:rPr lang="sk-SK" dirty="0" smtClean="0"/>
              <a:t>) majú dosah do</a:t>
            </a:r>
          </a:p>
          <a:p>
            <a:r>
              <a:rPr lang="sk-SK" dirty="0" smtClean="0"/>
              <a:t>50 kilometrov a obyčajne využívajú licencované frekvencie. </a:t>
            </a:r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 Tento typ sietí môže obsluhovať veľmi rozľahlé oblasti ako sú mestá alebo krajiny pomocou niekoľkých družicových systémov alebo stanovíšť antén zamierených na nejakého</a:t>
            </a:r>
          </a:p>
          <a:p>
            <a:r>
              <a:rPr lang="sk-SK" dirty="0" smtClean="0"/>
              <a:t>poskytovateľa internetových služieb.</a:t>
            </a:r>
            <a:endParaRPr lang="sk-SK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326813"/>
            <a:ext cx="7929618" cy="4531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428596" y="951540"/>
            <a:ext cx="82868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Prístupový bod (AP), niekedy označovaný ako základňová stanica (BS), je</a:t>
            </a:r>
          </a:p>
          <a:p>
            <a:r>
              <a:rPr lang="sk-SK" dirty="0" smtClean="0"/>
              <a:t>zariadenie umožňujúce bezdrôtovým zariadeniam pripojiť sa do drôtovej siete</a:t>
            </a:r>
          </a:p>
          <a:p>
            <a:r>
              <a:rPr lang="sk-SK" dirty="0" smtClean="0"/>
              <a:t>použitím </a:t>
            </a:r>
            <a:r>
              <a:rPr lang="sk-SK" dirty="0" err="1" smtClean="0"/>
              <a:t>Wi-Fi</a:t>
            </a:r>
            <a:r>
              <a:rPr lang="sk-SK" dirty="0" smtClean="0"/>
              <a:t> alebo súvisiacich štandardov.</a:t>
            </a:r>
          </a:p>
          <a:p>
            <a:endParaRPr lang="sk-SK" dirty="0" smtClean="0"/>
          </a:p>
          <a:p>
            <a:endParaRPr lang="sk-SK" dirty="0"/>
          </a:p>
        </p:txBody>
      </p:sp>
      <p:sp>
        <p:nvSpPr>
          <p:cNvPr id="5" name="BlokTextu 4"/>
          <p:cNvSpPr txBox="1"/>
          <p:nvPr/>
        </p:nvSpPr>
        <p:spPr>
          <a:xfrm>
            <a:off x="428596" y="1934166"/>
            <a:ext cx="82153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err="1" smtClean="0">
                <a:solidFill>
                  <a:srgbClr val="FF0000"/>
                </a:solidFill>
              </a:rPr>
              <a:t>Sada</a:t>
            </a:r>
            <a:r>
              <a:rPr lang="sk-SK" b="1" dirty="0" smtClean="0">
                <a:solidFill>
                  <a:srgbClr val="FF0000"/>
                </a:solidFill>
              </a:rPr>
              <a:t> základnej služby (BSS) </a:t>
            </a:r>
            <a:r>
              <a:rPr lang="sk-SK" b="1" dirty="0" smtClean="0"/>
              <a:t>pozostáva z prístupového bodu a všetkých k nemu</a:t>
            </a:r>
          </a:p>
          <a:p>
            <a:r>
              <a:rPr lang="sk-SK" dirty="0" smtClean="0"/>
              <a:t>priradených STA. AP pôsobí ako nadradený pri riadení všetkých STA v rámci BSS.</a:t>
            </a:r>
          </a:p>
          <a:p>
            <a:r>
              <a:rPr lang="pl-PL" dirty="0" smtClean="0"/>
              <a:t>Najjednoduchšia BSS sa skladá z jedného AP a jednej STA.</a:t>
            </a:r>
            <a:endParaRPr lang="sk-SK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67888" y="2914656"/>
            <a:ext cx="5233488" cy="3871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BlokTextu 7"/>
          <p:cNvSpPr txBox="1"/>
          <p:nvPr/>
        </p:nvSpPr>
        <p:spPr>
          <a:xfrm>
            <a:off x="500034" y="214290"/>
            <a:ext cx="8001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/>
              <a:t>Architektúry  bezdrôtových sietí</a:t>
            </a:r>
            <a:endParaRPr lang="sk-SK" sz="2400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lokTextu 5"/>
          <p:cNvSpPr txBox="1"/>
          <p:nvPr/>
        </p:nvSpPr>
        <p:spPr>
          <a:xfrm>
            <a:off x="571472" y="357166"/>
            <a:ext cx="79296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err="1" smtClean="0">
                <a:solidFill>
                  <a:srgbClr val="FF0000"/>
                </a:solidFill>
              </a:rPr>
              <a:t>Sada</a:t>
            </a:r>
            <a:r>
              <a:rPr lang="sk-SK" b="1" dirty="0" smtClean="0">
                <a:solidFill>
                  <a:srgbClr val="FF0000"/>
                </a:solidFill>
              </a:rPr>
              <a:t> rozšírenej služby (ESS) </a:t>
            </a:r>
            <a:r>
              <a:rPr lang="sk-SK" b="1" dirty="0" smtClean="0"/>
              <a:t>je </a:t>
            </a:r>
            <a:r>
              <a:rPr lang="sk-SK" b="1" dirty="0" err="1" smtClean="0"/>
              <a:t>sada</a:t>
            </a:r>
            <a:r>
              <a:rPr lang="sk-SK" b="1" dirty="0" smtClean="0"/>
              <a:t> jednej alebo niekoľkých prepojených </a:t>
            </a:r>
            <a:r>
              <a:rPr lang="sk-SK" b="1" dirty="0" err="1" smtClean="0"/>
              <a:t>sád</a:t>
            </a:r>
            <a:endParaRPr lang="sk-SK" b="1" dirty="0" smtClean="0"/>
          </a:p>
          <a:p>
            <a:r>
              <a:rPr lang="sk-SK" dirty="0" smtClean="0"/>
              <a:t>základnej služby (BSS), ktorá sa javí ako jednoduchá BSS pre vrstvu riadenia</a:t>
            </a:r>
          </a:p>
          <a:p>
            <a:r>
              <a:rPr lang="pl-PL" dirty="0" smtClean="0"/>
              <a:t>logického spoja na nejakej stanici priradenej jednej z týchto BSS.</a:t>
            </a:r>
            <a:endParaRPr lang="sk-SK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5113" y="1590674"/>
            <a:ext cx="7761280" cy="4552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1643050"/>
            <a:ext cx="4572032" cy="473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BlokTextu 6"/>
          <p:cNvSpPr txBox="1"/>
          <p:nvPr/>
        </p:nvSpPr>
        <p:spPr>
          <a:xfrm>
            <a:off x="500034" y="428604"/>
            <a:ext cx="79296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Ak sú všetky stanice v BSS mobilné stanice a nie je tam pripojenie k drôtovej sieti,</a:t>
            </a:r>
          </a:p>
          <a:p>
            <a:r>
              <a:rPr lang="sk-SK" dirty="0" smtClean="0"/>
              <a:t>BSS sa označuje ako </a:t>
            </a:r>
            <a:r>
              <a:rPr lang="sk-SK" b="1" dirty="0" smtClean="0">
                <a:solidFill>
                  <a:srgbClr val="FF0000"/>
                </a:solidFill>
              </a:rPr>
              <a:t>nezávislá BSS</a:t>
            </a:r>
            <a:r>
              <a:rPr lang="sk-SK" b="1" dirty="0" smtClean="0"/>
              <a:t> (IBSS). IBSS je </a:t>
            </a:r>
            <a:r>
              <a:rPr lang="sk-SK" b="1" dirty="0" err="1" smtClean="0"/>
              <a:t>ad-hoc</a:t>
            </a:r>
            <a:r>
              <a:rPr lang="sk-SK" b="1" dirty="0" smtClean="0"/>
              <a:t> sieť, v ktorej nie sú</a:t>
            </a:r>
          </a:p>
          <a:p>
            <a:r>
              <a:rPr lang="sk-SK" dirty="0" smtClean="0"/>
              <a:t>prístupové body. To znamená, že sa nemôže pripojiť na nejakú inú sadu základnej</a:t>
            </a:r>
          </a:p>
          <a:p>
            <a:r>
              <a:rPr lang="sk-SK" dirty="0" smtClean="0"/>
              <a:t>služby.</a:t>
            </a:r>
            <a:endParaRPr lang="sk-SK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357158" y="357166"/>
            <a:ext cx="84296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Identifikácia služby (SSID) je 32-znakový (maximálne) alfanumerický kľúč</a:t>
            </a:r>
          </a:p>
          <a:p>
            <a:r>
              <a:rPr lang="sk-SK" dirty="0" smtClean="0"/>
              <a:t>identifikujúci názov bezdrôtovej lokálnej siete.</a:t>
            </a:r>
            <a:endParaRPr lang="sk-SK" dirty="0"/>
          </a:p>
        </p:txBody>
      </p:sp>
      <p:sp>
        <p:nvSpPr>
          <p:cNvPr id="5" name="BlokTextu 4"/>
          <p:cNvSpPr txBox="1"/>
          <p:nvPr/>
        </p:nvSpPr>
        <p:spPr>
          <a:xfrm>
            <a:off x="357158" y="1071546"/>
            <a:ext cx="84296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Niektorí predajcovia označujú SSID ako názov siete. Bezdrôtové zariadenia v sieti</a:t>
            </a:r>
          </a:p>
          <a:p>
            <a:r>
              <a:rPr lang="sk-SK" dirty="0" smtClean="0"/>
              <a:t>musia byť pre zabezpečenie vzájomnej komunikácie nakonfigurované s rovnakým</a:t>
            </a:r>
          </a:p>
          <a:p>
            <a:r>
              <a:rPr lang="sk-SK" dirty="0" smtClean="0"/>
              <a:t>SSID.</a:t>
            </a:r>
            <a:endParaRPr lang="sk-SK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000240"/>
            <a:ext cx="5860559" cy="4662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BlokTextu 8"/>
          <p:cNvSpPr txBox="1"/>
          <p:nvPr/>
        </p:nvSpPr>
        <p:spPr>
          <a:xfrm>
            <a:off x="6357950" y="2000240"/>
            <a:ext cx="2428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Porovnanie typov bezdrôtových sietí</a:t>
            </a:r>
            <a:endParaRPr lang="sk-SK" b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142844" y="3857628"/>
            <a:ext cx="900115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Základný zoznam hodnotenia súčasných bezpečnostných metód </a:t>
            </a:r>
            <a:r>
              <a:rPr lang="sk-SK" b="1" dirty="0" err="1" smtClean="0"/>
              <a:t>WiFi</a:t>
            </a:r>
            <a:r>
              <a:rPr lang="sk-SK" b="1" dirty="0" smtClean="0"/>
              <a:t> </a:t>
            </a:r>
            <a:r>
              <a:rPr lang="pl-PL" b="1" dirty="0" smtClean="0"/>
              <a:t>od najlepšej po najhoršiu:</a:t>
            </a:r>
          </a:p>
          <a:p>
            <a:r>
              <a:rPr lang="sk-SK" dirty="0" smtClean="0"/>
              <a:t>1. WPA2 + AES</a:t>
            </a:r>
          </a:p>
          <a:p>
            <a:r>
              <a:rPr lang="sk-SK" dirty="0" smtClean="0"/>
              <a:t>2. WPA + AES</a:t>
            </a:r>
          </a:p>
          <a:p>
            <a:r>
              <a:rPr lang="sk-SK" dirty="0" smtClean="0"/>
              <a:t>3. WPA + TKIP/AES (TKIP je tu ako havarijná metóda)</a:t>
            </a:r>
          </a:p>
          <a:p>
            <a:r>
              <a:rPr lang="sk-SK" dirty="0" smtClean="0"/>
              <a:t>4. WPA + TKIP</a:t>
            </a:r>
          </a:p>
          <a:p>
            <a:r>
              <a:rPr lang="sk-SK" dirty="0" smtClean="0"/>
              <a:t>5. WEP</a:t>
            </a:r>
          </a:p>
          <a:p>
            <a:r>
              <a:rPr lang="pl-PL" dirty="0" smtClean="0"/>
              <a:t>6. Otvorená sieť (bez zabezpečenia)</a:t>
            </a:r>
            <a:endParaRPr lang="sk-SK" dirty="0" smtClean="0"/>
          </a:p>
          <a:p>
            <a:r>
              <a:rPr lang="sk-SK" dirty="0" smtClean="0"/>
              <a:t>Ideálne má byť chránené nastavenie </a:t>
            </a:r>
            <a:r>
              <a:rPr lang="sk-SK" dirty="0" err="1" smtClean="0"/>
              <a:t>WiFi</a:t>
            </a:r>
            <a:r>
              <a:rPr lang="sk-SK" dirty="0" smtClean="0"/>
              <a:t> (WPS) zablokované a úroveň </a:t>
            </a:r>
            <a:r>
              <a:rPr lang="pl-PL" dirty="0" smtClean="0"/>
              <a:t>bezpečnosti nastavená na WPA2 +AES.</a:t>
            </a:r>
          </a:p>
          <a:p>
            <a:endParaRPr lang="sk-SK" dirty="0"/>
          </a:p>
        </p:txBody>
      </p:sp>
      <p:sp>
        <p:nvSpPr>
          <p:cNvPr id="5" name="BlokTextu 4"/>
          <p:cNvSpPr txBox="1"/>
          <p:nvPr/>
        </p:nvSpPr>
        <p:spPr>
          <a:xfrm>
            <a:off x="142844" y="-71462"/>
            <a:ext cx="8501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Diskrétnosť a šifrovanie</a:t>
            </a:r>
            <a:endParaRPr lang="sk-SK" b="1" dirty="0"/>
          </a:p>
        </p:txBody>
      </p:sp>
      <p:sp>
        <p:nvSpPr>
          <p:cNvPr id="6" name="BlokTextu 5"/>
          <p:cNvSpPr txBox="1"/>
          <p:nvPr/>
        </p:nvSpPr>
        <p:spPr>
          <a:xfrm>
            <a:off x="142844" y="210901"/>
            <a:ext cx="8858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Šifrovanie je v sieťach WLAN </a:t>
            </a:r>
            <a:r>
              <a:rPr lang="sk-SK" b="1" dirty="0" smtClean="0"/>
              <a:t>voliteľné</a:t>
            </a:r>
            <a:r>
              <a:rPr lang="sk-SK" dirty="0" smtClean="0"/>
              <a:t>, ale bez neho akékoľvek zariadenie daného štandardu v dosahu môže čítať všetky prenášané správy.</a:t>
            </a:r>
            <a:endParaRPr lang="sk-SK" dirty="0"/>
          </a:p>
        </p:txBody>
      </p:sp>
      <p:sp>
        <p:nvSpPr>
          <p:cNvPr id="7" name="Obdĺžnik 6"/>
          <p:cNvSpPr/>
          <p:nvPr/>
        </p:nvSpPr>
        <p:spPr>
          <a:xfrm>
            <a:off x="142844" y="1285860"/>
            <a:ext cx="885828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 smtClean="0"/>
              <a:t>• WEP (</a:t>
            </a:r>
            <a:r>
              <a:rPr lang="sk-SK" dirty="0" err="1" smtClean="0"/>
              <a:t>Wired</a:t>
            </a:r>
            <a:r>
              <a:rPr lang="sk-SK" dirty="0" smtClean="0"/>
              <a:t> </a:t>
            </a:r>
            <a:r>
              <a:rPr lang="sk-SK" dirty="0" err="1" smtClean="0"/>
              <a:t>Equivalent</a:t>
            </a:r>
            <a:r>
              <a:rPr lang="sk-SK" dirty="0" smtClean="0"/>
              <a:t> </a:t>
            </a:r>
            <a:r>
              <a:rPr lang="sk-SK" dirty="0" err="1" smtClean="0"/>
              <a:t>Privacy</a:t>
            </a:r>
            <a:r>
              <a:rPr lang="sk-SK" dirty="0" smtClean="0"/>
              <a:t> - drôtový ekvivalent utajenia) – 128bitov,  zraniteľný, trhliny</a:t>
            </a:r>
          </a:p>
          <a:p>
            <a:r>
              <a:rPr lang="sk-SK" dirty="0" smtClean="0"/>
              <a:t>• WPA (</a:t>
            </a:r>
            <a:r>
              <a:rPr lang="sk-SK" dirty="0" err="1" smtClean="0"/>
              <a:t>Wi-Fi</a:t>
            </a:r>
            <a:r>
              <a:rPr lang="sk-SK" dirty="0" smtClean="0"/>
              <a:t> </a:t>
            </a:r>
            <a:r>
              <a:rPr lang="sk-SK" dirty="0" err="1" smtClean="0"/>
              <a:t>Protected</a:t>
            </a:r>
            <a:r>
              <a:rPr lang="sk-SK" dirty="0" smtClean="0"/>
              <a:t> Access – chránený prístup </a:t>
            </a:r>
            <a:r>
              <a:rPr lang="sk-SK" dirty="0" err="1" smtClean="0"/>
              <a:t>Wi-Fi</a:t>
            </a:r>
            <a:r>
              <a:rPr lang="sk-SK" dirty="0" smtClean="0"/>
              <a:t>) </a:t>
            </a:r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 WPA-PSK (Pre- </a:t>
            </a:r>
            <a:r>
              <a:rPr lang="sk-SK" dirty="0" err="1" smtClean="0"/>
              <a:t>Shared</a:t>
            </a:r>
            <a:r>
              <a:rPr lang="sk-SK" dirty="0" smtClean="0"/>
              <a:t> </a:t>
            </a:r>
            <a:r>
              <a:rPr lang="sk-SK" dirty="0" err="1" smtClean="0"/>
              <a:t>Key</a:t>
            </a:r>
            <a:r>
              <a:rPr lang="sk-SK" dirty="0" smtClean="0"/>
              <a:t> – predbežne spoločne využívaný kľúč) – kľúč má 256bitov</a:t>
            </a:r>
          </a:p>
          <a:p>
            <a:r>
              <a:rPr lang="sk-SK" dirty="0" smtClean="0"/>
              <a:t>• WPA2 (</a:t>
            </a:r>
            <a:r>
              <a:rPr lang="sk-SK" dirty="0" err="1" smtClean="0"/>
              <a:t>Wi-Fi</a:t>
            </a:r>
            <a:r>
              <a:rPr lang="sk-SK" dirty="0" smtClean="0"/>
              <a:t> </a:t>
            </a:r>
            <a:r>
              <a:rPr lang="sk-SK" dirty="0" err="1" smtClean="0"/>
              <a:t>Protected</a:t>
            </a:r>
            <a:r>
              <a:rPr lang="sk-SK" dirty="0" smtClean="0"/>
              <a:t> Access, </a:t>
            </a:r>
            <a:r>
              <a:rPr lang="sk-SK" dirty="0" err="1" smtClean="0"/>
              <a:t>version</a:t>
            </a:r>
            <a:r>
              <a:rPr lang="sk-SK" dirty="0" smtClean="0"/>
              <a:t> 2 - chránený prístup </a:t>
            </a:r>
            <a:r>
              <a:rPr lang="sk-SK" dirty="0" err="1" smtClean="0"/>
              <a:t>Wi-Fi</a:t>
            </a:r>
            <a:r>
              <a:rPr lang="sk-SK" dirty="0" smtClean="0"/>
              <a:t>, verzia 2)</a:t>
            </a:r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  AES - použitie algoritmov zlepšeného štandardu šifrovania</a:t>
            </a:r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 CCMP (</a:t>
            </a:r>
            <a:r>
              <a:rPr lang="sk-SK" dirty="0" err="1" smtClean="0"/>
              <a:t>Counter</a:t>
            </a:r>
            <a:r>
              <a:rPr lang="sk-SK" dirty="0" smtClean="0"/>
              <a:t> </a:t>
            </a:r>
            <a:r>
              <a:rPr lang="sk-SK" dirty="0" err="1" smtClean="0"/>
              <a:t>Cipher</a:t>
            </a:r>
            <a:r>
              <a:rPr lang="sk-SK" dirty="0" smtClean="0"/>
              <a:t> </a:t>
            </a:r>
            <a:r>
              <a:rPr lang="sk-SK" dirty="0" err="1" smtClean="0"/>
              <a:t>Mode</a:t>
            </a:r>
            <a:r>
              <a:rPr lang="sk-SK" dirty="0" smtClean="0"/>
              <a:t> </a:t>
            </a:r>
            <a:r>
              <a:rPr lang="sk-SK" dirty="0" err="1" smtClean="0"/>
              <a:t>with</a:t>
            </a:r>
            <a:r>
              <a:rPr lang="sk-SK" dirty="0" smtClean="0"/>
              <a:t> </a:t>
            </a:r>
            <a:r>
              <a:rPr lang="sk-SK" dirty="0" err="1" smtClean="0"/>
              <a:t>Block</a:t>
            </a:r>
            <a:r>
              <a:rPr lang="sk-SK" dirty="0" smtClean="0"/>
              <a:t> </a:t>
            </a:r>
            <a:r>
              <a:rPr lang="sk-SK" dirty="0" err="1" smtClean="0"/>
              <a:t>Chaining</a:t>
            </a:r>
            <a:r>
              <a:rPr lang="sk-SK" dirty="0" smtClean="0"/>
              <a:t> </a:t>
            </a:r>
            <a:r>
              <a:rPr lang="sk-SK" dirty="0" err="1" smtClean="0"/>
              <a:t>Message</a:t>
            </a:r>
            <a:r>
              <a:rPr lang="sk-SK" dirty="0" smtClean="0"/>
              <a:t> </a:t>
            </a:r>
            <a:r>
              <a:rPr lang="sk-SK" dirty="0" err="1" smtClean="0"/>
              <a:t>Authentication</a:t>
            </a:r>
            <a:r>
              <a:rPr lang="sk-SK" dirty="0" smtClean="0"/>
              <a:t> </a:t>
            </a:r>
            <a:r>
              <a:rPr lang="sk-SK" dirty="0" err="1" smtClean="0"/>
              <a:t>Code</a:t>
            </a:r>
            <a:r>
              <a:rPr lang="sk-SK" dirty="0" smtClean="0"/>
              <a:t> </a:t>
            </a:r>
            <a:r>
              <a:rPr lang="sk-SK" dirty="0" err="1" smtClean="0"/>
              <a:t>Protocol</a:t>
            </a:r>
            <a:r>
              <a:rPr lang="sk-SK" dirty="0" smtClean="0"/>
              <a:t>) - zavedenie protokolu autentifikačného kódu blokovo zreťazených správ</a:t>
            </a:r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 TKIP  -  (</a:t>
            </a:r>
            <a:r>
              <a:rPr lang="sk-SK" dirty="0" err="1" smtClean="0"/>
              <a:t>Temporal</a:t>
            </a:r>
            <a:r>
              <a:rPr lang="sk-SK" dirty="0" smtClean="0"/>
              <a:t> </a:t>
            </a:r>
            <a:r>
              <a:rPr lang="sk-SK" dirty="0" err="1" smtClean="0"/>
              <a:t>Key</a:t>
            </a:r>
            <a:r>
              <a:rPr lang="sk-SK" dirty="0" smtClean="0"/>
              <a:t> Integrity </a:t>
            </a:r>
            <a:r>
              <a:rPr lang="sk-SK" dirty="0" err="1" smtClean="0"/>
              <a:t>Protocol</a:t>
            </a:r>
            <a:r>
              <a:rPr lang="sk-SK" dirty="0" smtClean="0"/>
              <a:t>) - využíva systém zmeny kľúča po každom</a:t>
            </a:r>
          </a:p>
          <a:p>
            <a:r>
              <a:rPr lang="sk-SK" dirty="0" err="1" smtClean="0"/>
              <a:t>pakete</a:t>
            </a:r>
            <a:r>
              <a:rPr lang="sk-SK" dirty="0" smtClean="0"/>
              <a:t>, čo bolo podstatne bezpečnejšie ako pevný kľúč používaný v systéme WEP.</a:t>
            </a:r>
          </a:p>
        </p:txBody>
      </p:sp>
      <p:sp>
        <p:nvSpPr>
          <p:cNvPr id="8" name="BlokTextu 7"/>
          <p:cNvSpPr txBox="1"/>
          <p:nvPr/>
        </p:nvSpPr>
        <p:spPr>
          <a:xfrm>
            <a:off x="142844" y="714356"/>
            <a:ext cx="857256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Prehľad zabezpečovacích algoritmov</a:t>
            </a:r>
          </a:p>
          <a:p>
            <a:r>
              <a:rPr lang="sk-SK" sz="2000" dirty="0" smtClean="0"/>
              <a:t>Chronologický vývoj zabezpečenia </a:t>
            </a:r>
            <a:r>
              <a:rPr lang="sk-SK" sz="2000" dirty="0" err="1" smtClean="0"/>
              <a:t>wifi</a:t>
            </a:r>
            <a:r>
              <a:rPr lang="sk-SK" sz="2000" dirty="0" smtClean="0"/>
              <a:t> sietí:</a:t>
            </a:r>
            <a:endParaRPr lang="sk-SK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lokTextu 7"/>
          <p:cNvSpPr txBox="1"/>
          <p:nvPr/>
        </p:nvSpPr>
        <p:spPr>
          <a:xfrm>
            <a:off x="357158" y="357166"/>
            <a:ext cx="8358246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/>
              <a:t>Aplikácie</a:t>
            </a:r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 </a:t>
            </a:r>
            <a:r>
              <a:rPr lang="sk-SK" b="1" dirty="0" smtClean="0"/>
              <a:t>Priemyselné procesy </a:t>
            </a:r>
            <a:r>
              <a:rPr lang="sk-SK" dirty="0" smtClean="0"/>
              <a:t>a </a:t>
            </a:r>
            <a:r>
              <a:rPr lang="sk-SK" b="1" dirty="0" smtClean="0"/>
              <a:t>riadiace aplikácie</a:t>
            </a:r>
            <a:r>
              <a:rPr lang="sk-SK" dirty="0" smtClean="0"/>
              <a:t>, pre ktoré sú drôtové pripojenia príliš</a:t>
            </a:r>
          </a:p>
          <a:p>
            <a:r>
              <a:rPr lang="sk-SK" dirty="0" smtClean="0"/>
              <a:t>drahé alebo nevyhovujúce, napríklad </a:t>
            </a:r>
            <a:r>
              <a:rPr lang="sk-SK" b="1" dirty="0" smtClean="0"/>
              <a:t>nepretržite sa pohybujúce stroje</a:t>
            </a:r>
            <a:r>
              <a:rPr lang="sk-SK" dirty="0" smtClean="0"/>
              <a:t>.</a:t>
            </a:r>
          </a:p>
          <a:p>
            <a:r>
              <a:rPr lang="sk-SK" dirty="0" smtClean="0"/>
              <a:t>• </a:t>
            </a:r>
            <a:r>
              <a:rPr lang="sk-SK" b="1" dirty="0" smtClean="0"/>
              <a:t>Tiesňové aplikácie</a:t>
            </a:r>
            <a:r>
              <a:rPr lang="sk-SK" dirty="0" smtClean="0"/>
              <a:t>, ktoré vyžadujú okamžité a krátkodobé nastavenie, také ako</a:t>
            </a:r>
          </a:p>
          <a:p>
            <a:r>
              <a:rPr lang="sk-SK" dirty="0" smtClean="0"/>
              <a:t>bojisko alebo havarijné situácie.</a:t>
            </a:r>
          </a:p>
          <a:p>
            <a:r>
              <a:rPr lang="sk-SK" dirty="0" smtClean="0"/>
              <a:t>• </a:t>
            </a:r>
            <a:r>
              <a:rPr lang="sk-SK" b="1" dirty="0" smtClean="0"/>
              <a:t>Mobilné aplikácie</a:t>
            </a:r>
            <a:r>
              <a:rPr lang="sk-SK" dirty="0" smtClean="0"/>
              <a:t>, také ako sledovanie majetku.</a:t>
            </a:r>
          </a:p>
          <a:p>
            <a:r>
              <a:rPr lang="sk-SK" dirty="0" smtClean="0"/>
              <a:t>• </a:t>
            </a:r>
            <a:r>
              <a:rPr lang="sk-SK" b="1" dirty="0" err="1" smtClean="0"/>
              <a:t>Dohľadové</a:t>
            </a:r>
            <a:r>
              <a:rPr lang="sk-SK" b="1" dirty="0" smtClean="0"/>
              <a:t> kamery </a:t>
            </a:r>
            <a:r>
              <a:rPr lang="sk-SK" dirty="0" smtClean="0"/>
              <a:t>(snáď nechcete aby ich ľahko zbadali, káblové prepojenie</a:t>
            </a:r>
          </a:p>
          <a:p>
            <a:r>
              <a:rPr lang="sk-SK" dirty="0" smtClean="0"/>
              <a:t>sa dá ťažko skryť).</a:t>
            </a:r>
          </a:p>
          <a:p>
            <a:r>
              <a:rPr lang="sk-SK" dirty="0" smtClean="0"/>
              <a:t>• Vo vertikálne organizovaných štruktúrach ako sú </a:t>
            </a:r>
            <a:r>
              <a:rPr lang="sk-SK" b="1" dirty="0" smtClean="0"/>
              <a:t>medicína, vzdelávanie a výroba</a:t>
            </a:r>
            <a:r>
              <a:rPr lang="sk-SK" dirty="0" smtClean="0"/>
              <a:t>.</a:t>
            </a:r>
          </a:p>
          <a:p>
            <a:r>
              <a:rPr lang="sk-SK" dirty="0" smtClean="0"/>
              <a:t>• </a:t>
            </a:r>
            <a:r>
              <a:rPr lang="sk-SK" b="1" dirty="0" smtClean="0"/>
              <a:t>Komunikácia s inými </a:t>
            </a:r>
            <a:r>
              <a:rPr lang="sk-SK" b="1" dirty="0" err="1" smtClean="0"/>
              <a:t>Wi-Fi</a:t>
            </a:r>
            <a:r>
              <a:rPr lang="sk-SK" b="1" dirty="0" smtClean="0"/>
              <a:t> zariadeniami </a:t>
            </a:r>
            <a:r>
              <a:rPr lang="sk-SK" dirty="0" smtClean="0"/>
              <a:t>ako sú </a:t>
            </a:r>
            <a:r>
              <a:rPr lang="sk-SK" dirty="0" err="1" smtClean="0"/>
              <a:t>laptopy</a:t>
            </a:r>
            <a:r>
              <a:rPr lang="sk-SK" dirty="0" smtClean="0"/>
              <a:t> alebo PDA.</a:t>
            </a:r>
          </a:p>
          <a:p>
            <a:r>
              <a:rPr lang="pl-PL" dirty="0" smtClean="0"/>
              <a:t>• </a:t>
            </a:r>
            <a:r>
              <a:rPr lang="pl-PL" b="1" dirty="0" smtClean="0"/>
              <a:t>Aplikácie stroj-stroj </a:t>
            </a:r>
            <a:r>
              <a:rPr lang="pl-PL" dirty="0" smtClean="0"/>
              <a:t>M2M (Machine to Machine)</a:t>
            </a:r>
            <a:endParaRPr lang="sk-SK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323528" y="476672"/>
            <a:ext cx="8352928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err="1" smtClean="0"/>
              <a:t>Vyhodnoteie</a:t>
            </a:r>
            <a:r>
              <a:rPr lang="sk-SK" sz="2400" b="1" dirty="0" smtClean="0"/>
              <a:t> projekt u Sieť kategórie 5e (1000Mb/s):</a:t>
            </a:r>
          </a:p>
          <a:p>
            <a:endParaRPr lang="sk-SK" b="1" dirty="0" smtClean="0"/>
          </a:p>
          <a:p>
            <a:r>
              <a:rPr lang="sk-SK" dirty="0" err="1" smtClean="0"/>
              <a:t>Topológie</a:t>
            </a:r>
            <a:r>
              <a:rPr lang="sk-SK" dirty="0" smtClean="0"/>
              <a:t> zvládnuté na 100%, výber komponentov na 50%.</a:t>
            </a:r>
          </a:p>
          <a:p>
            <a:endParaRPr lang="sk-SK" b="1" dirty="0" smtClean="0"/>
          </a:p>
          <a:p>
            <a:r>
              <a:rPr lang="sk-SK" b="1" dirty="0" smtClean="0"/>
              <a:t>Ivan Pavlík </a:t>
            </a:r>
            <a:r>
              <a:rPr lang="sk-SK" dirty="0" smtClean="0"/>
              <a:t>– chýbajú zásuvky, </a:t>
            </a:r>
            <a:r>
              <a:rPr lang="sk-SK" dirty="0" err="1" smtClean="0"/>
              <a:t>rack</a:t>
            </a:r>
            <a:r>
              <a:rPr lang="sk-SK" dirty="0" smtClean="0"/>
              <a:t>, </a:t>
            </a:r>
            <a:r>
              <a:rPr lang="sk-SK" dirty="0" err="1" smtClean="0"/>
              <a:t>switch</a:t>
            </a:r>
            <a:r>
              <a:rPr lang="sk-SK" dirty="0" smtClean="0"/>
              <a:t> 24 port – nevytypovane, </a:t>
            </a:r>
            <a:r>
              <a:rPr lang="sk-SK" dirty="0" err="1" smtClean="0"/>
              <a:t>zbytocne</a:t>
            </a:r>
            <a:r>
              <a:rPr lang="sk-SK" dirty="0" smtClean="0"/>
              <a:t> vytypovane </a:t>
            </a:r>
            <a:r>
              <a:rPr lang="sk-SK" dirty="0" err="1" smtClean="0"/>
              <a:t>tlaciarne</a:t>
            </a:r>
            <a:r>
              <a:rPr lang="sk-SK" dirty="0" smtClean="0"/>
              <a:t>,  </a:t>
            </a:r>
            <a:r>
              <a:rPr lang="sk-SK" dirty="0" err="1" smtClean="0"/>
              <a:t>router</a:t>
            </a:r>
            <a:r>
              <a:rPr lang="sk-SK" dirty="0" smtClean="0"/>
              <a:t> zle </a:t>
            </a:r>
            <a:r>
              <a:rPr lang="sk-SK" dirty="0" err="1" smtClean="0"/>
              <a:t>vytypovany</a:t>
            </a:r>
            <a:r>
              <a:rPr lang="sk-SK" dirty="0" smtClean="0"/>
              <a:t> </a:t>
            </a:r>
            <a:r>
              <a:rPr lang="sk-SK" dirty="0" smtClean="0"/>
              <a:t>– </a:t>
            </a:r>
            <a:r>
              <a:rPr lang="sk-SK" dirty="0" err="1" smtClean="0"/>
              <a:t>znamka</a:t>
            </a:r>
            <a:r>
              <a:rPr lang="sk-SK" dirty="0" smtClean="0"/>
              <a:t> = 3</a:t>
            </a:r>
          </a:p>
          <a:p>
            <a:r>
              <a:rPr lang="sk-SK" b="1" dirty="0" smtClean="0"/>
              <a:t>Tomáš </a:t>
            </a:r>
            <a:r>
              <a:rPr lang="sk-SK" b="1" dirty="0" err="1" smtClean="0"/>
              <a:t>Záthurecký</a:t>
            </a:r>
            <a:r>
              <a:rPr lang="sk-SK" dirty="0" smtClean="0"/>
              <a:t> – </a:t>
            </a:r>
            <a:r>
              <a:rPr lang="sk-SK" dirty="0" err="1" smtClean="0"/>
              <a:t>router</a:t>
            </a:r>
            <a:r>
              <a:rPr lang="sk-SK" dirty="0" smtClean="0"/>
              <a:t> zle, </a:t>
            </a:r>
            <a:r>
              <a:rPr lang="sk-SK" dirty="0" err="1" smtClean="0"/>
              <a:t>switch</a:t>
            </a:r>
            <a:r>
              <a:rPr lang="sk-SK" dirty="0" smtClean="0"/>
              <a:t> zle, kábel zle, konektor dobre, zásuvka dobre, skriňa dobre, </a:t>
            </a:r>
            <a:r>
              <a:rPr lang="sk-SK" dirty="0" err="1" smtClean="0"/>
              <a:t>patch</a:t>
            </a:r>
            <a:r>
              <a:rPr lang="sk-SK" dirty="0" smtClean="0"/>
              <a:t> panel dobre, počty zle – známka = 3</a:t>
            </a:r>
          </a:p>
          <a:p>
            <a:r>
              <a:rPr lang="sk-SK" b="1" dirty="0" smtClean="0"/>
              <a:t>Imrich </a:t>
            </a:r>
            <a:r>
              <a:rPr lang="sk-SK" b="1" dirty="0" err="1" smtClean="0"/>
              <a:t>Pusztai</a:t>
            </a:r>
            <a:r>
              <a:rPr lang="sk-SK" b="1" dirty="0" smtClean="0"/>
              <a:t> </a:t>
            </a:r>
            <a:r>
              <a:rPr lang="sk-SK" dirty="0" smtClean="0"/>
              <a:t>-  </a:t>
            </a:r>
            <a:r>
              <a:rPr lang="sk-SK" dirty="0" err="1" smtClean="0"/>
              <a:t>router</a:t>
            </a:r>
            <a:r>
              <a:rPr lang="sk-SK" dirty="0" smtClean="0"/>
              <a:t> zle, </a:t>
            </a:r>
            <a:r>
              <a:rPr lang="sk-SK" dirty="0" err="1" smtClean="0"/>
              <a:t>switch</a:t>
            </a:r>
            <a:r>
              <a:rPr lang="sk-SK" dirty="0" smtClean="0"/>
              <a:t> dobre, </a:t>
            </a:r>
            <a:r>
              <a:rPr lang="sk-SK" dirty="0" err="1" smtClean="0"/>
              <a:t>patch</a:t>
            </a:r>
            <a:r>
              <a:rPr lang="sk-SK" dirty="0" smtClean="0"/>
              <a:t> panel dobre, skriňa dobre, zásuvka a konektor zle,  počty zle, známka = 3</a:t>
            </a:r>
          </a:p>
          <a:p>
            <a:r>
              <a:rPr lang="sk-SK" b="1" dirty="0" smtClean="0"/>
              <a:t>Andrej Štrbák</a:t>
            </a:r>
            <a:r>
              <a:rPr lang="sk-SK" dirty="0" smtClean="0"/>
              <a:t> -  </a:t>
            </a:r>
            <a:r>
              <a:rPr lang="sk-SK" dirty="0" err="1" smtClean="0"/>
              <a:t>router</a:t>
            </a:r>
            <a:r>
              <a:rPr lang="sk-SK" dirty="0" smtClean="0"/>
              <a:t> dobre, </a:t>
            </a:r>
            <a:r>
              <a:rPr lang="sk-SK" dirty="0" err="1" smtClean="0"/>
              <a:t>switch</a:t>
            </a:r>
            <a:r>
              <a:rPr lang="sk-SK" dirty="0" smtClean="0"/>
              <a:t> zle, kábel dobre, konektor a zásuvka dobre, 4 </a:t>
            </a:r>
            <a:r>
              <a:rPr lang="sk-SK" dirty="0" err="1" smtClean="0"/>
              <a:t>portovy</a:t>
            </a:r>
            <a:r>
              <a:rPr lang="sk-SK" dirty="0" smtClean="0"/>
              <a:t> </a:t>
            </a:r>
            <a:r>
              <a:rPr lang="sk-SK" dirty="0" err="1" smtClean="0"/>
              <a:t>switch</a:t>
            </a:r>
            <a:r>
              <a:rPr lang="sk-SK" dirty="0" smtClean="0"/>
              <a:t> zle, skriňa dobre, </a:t>
            </a:r>
            <a:r>
              <a:rPr lang="sk-SK" dirty="0" err="1" smtClean="0"/>
              <a:t>patch</a:t>
            </a:r>
            <a:r>
              <a:rPr lang="sk-SK" dirty="0" smtClean="0"/>
              <a:t> panel zle, známka = 3</a:t>
            </a:r>
          </a:p>
          <a:p>
            <a:r>
              <a:rPr lang="sk-SK" b="1" dirty="0" err="1" smtClean="0"/>
              <a:t>Alex</a:t>
            </a:r>
            <a:r>
              <a:rPr lang="sk-SK" b="1" dirty="0" smtClean="0"/>
              <a:t> Lukáč </a:t>
            </a:r>
            <a:r>
              <a:rPr lang="sk-SK" dirty="0" smtClean="0"/>
              <a:t>-  </a:t>
            </a:r>
            <a:r>
              <a:rPr lang="sk-SK" dirty="0" err="1" smtClean="0"/>
              <a:t>router</a:t>
            </a:r>
            <a:r>
              <a:rPr lang="sk-SK" dirty="0" smtClean="0"/>
              <a:t> zle, </a:t>
            </a:r>
            <a:r>
              <a:rPr lang="sk-SK" dirty="0" err="1" smtClean="0"/>
              <a:t>switch</a:t>
            </a:r>
            <a:r>
              <a:rPr lang="sk-SK" dirty="0" smtClean="0"/>
              <a:t> zle, kábel a koncovka zle, zásuvka zle, </a:t>
            </a:r>
            <a:r>
              <a:rPr lang="sk-SK" dirty="0" err="1" smtClean="0"/>
              <a:t>patch</a:t>
            </a:r>
            <a:r>
              <a:rPr lang="sk-SK" dirty="0" smtClean="0"/>
              <a:t> panel dobre, skriňa dobre, známka = 3</a:t>
            </a:r>
          </a:p>
          <a:p>
            <a:r>
              <a:rPr lang="sk-SK" b="1" dirty="0" err="1" smtClean="0"/>
              <a:t>David</a:t>
            </a:r>
            <a:r>
              <a:rPr lang="sk-SK" b="1" dirty="0" smtClean="0"/>
              <a:t> </a:t>
            </a:r>
            <a:r>
              <a:rPr lang="sk-SK" b="1" dirty="0" err="1" smtClean="0"/>
              <a:t>Babinský</a:t>
            </a:r>
            <a:r>
              <a:rPr lang="sk-SK" dirty="0" smtClean="0"/>
              <a:t> -  nevytypované prvky, známka = 4</a:t>
            </a:r>
          </a:p>
          <a:p>
            <a:endParaRPr lang="sk-SK" dirty="0" smtClean="0"/>
          </a:p>
          <a:p>
            <a:endParaRPr lang="sk-SK" dirty="0" smtClean="0"/>
          </a:p>
          <a:p>
            <a:endParaRPr lang="sk-SK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lokTextu 5"/>
          <p:cNvSpPr txBox="1"/>
          <p:nvPr/>
        </p:nvSpPr>
        <p:spPr>
          <a:xfrm>
            <a:off x="357158" y="714356"/>
            <a:ext cx="878684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Výhody </a:t>
            </a:r>
            <a:r>
              <a:rPr lang="sk-SK" b="1" dirty="0" err="1" smtClean="0"/>
              <a:t>wifi</a:t>
            </a:r>
            <a:r>
              <a:rPr lang="sk-SK" b="1" dirty="0" smtClean="0"/>
              <a:t> sietí:</a:t>
            </a:r>
          </a:p>
          <a:p>
            <a:pPr marL="342900" indent="-342900">
              <a:buAutoNum type="arabicPeriod"/>
            </a:pPr>
            <a:r>
              <a:rPr lang="sk-SK" dirty="0" smtClean="0"/>
              <a:t>Zlepšená efektívnosť (netreba telefonovať)</a:t>
            </a:r>
          </a:p>
          <a:p>
            <a:pPr marL="342900" indent="-342900">
              <a:buAutoNum type="arabicPeriod"/>
            </a:pPr>
            <a:r>
              <a:rPr lang="sk-SK" dirty="0" smtClean="0"/>
              <a:t>Lepšie pokrytie a mobilita (drôt nás obmedzuje v pohybe a polohe)</a:t>
            </a:r>
          </a:p>
          <a:p>
            <a:pPr marL="342900" indent="-342900">
              <a:buAutoNum type="arabicPeriod"/>
            </a:pPr>
            <a:r>
              <a:rPr lang="sk-SK" dirty="0" smtClean="0"/>
              <a:t>Flexibilita (práca doma, </a:t>
            </a:r>
            <a:r>
              <a:rPr lang="sk-SK" dirty="0" err="1" smtClean="0"/>
              <a:t>online</a:t>
            </a:r>
            <a:r>
              <a:rPr lang="sk-SK" dirty="0" smtClean="0"/>
              <a:t> pripojenie na rôznych miestach)</a:t>
            </a:r>
          </a:p>
          <a:p>
            <a:pPr marL="342900" indent="-342900">
              <a:buAutoNum type="arabicPeriod"/>
            </a:pPr>
            <a:r>
              <a:rPr lang="sk-SK" dirty="0" smtClean="0"/>
              <a:t> Šetrenie nákladov (chránené pamiatky, netreba údržbu vedení, nelicencované pásmo)</a:t>
            </a:r>
          </a:p>
          <a:p>
            <a:pPr marL="342900" indent="-342900">
              <a:buAutoNum type="arabicPeriod"/>
            </a:pPr>
            <a:r>
              <a:rPr lang="sk-SK" dirty="0" smtClean="0"/>
              <a:t> Adaptabilita (rýchla a jednoduchá integrácia zariadení do siete)</a:t>
            </a:r>
          </a:p>
          <a:p>
            <a:pPr marL="342900" indent="-342900">
              <a:buAutoNum type="arabicPeriod"/>
            </a:pPr>
            <a:r>
              <a:rPr lang="sk-SK" dirty="0" smtClean="0"/>
              <a:t> Nové možnosti / aplikácie (rýchly prístup k aplikáciám, emailom, </a:t>
            </a:r>
            <a:r>
              <a:rPr lang="sk-SK" dirty="0" err="1" smtClean="0"/>
              <a:t>cest</a:t>
            </a:r>
            <a:r>
              <a:rPr lang="sk-SK" dirty="0" smtClean="0"/>
              <a:t>. poriadkom)</a:t>
            </a:r>
          </a:p>
          <a:p>
            <a:pPr marL="342900" indent="-342900">
              <a:buAutoNum type="arabicPeriod"/>
            </a:pPr>
            <a:r>
              <a:rPr lang="sk-SK" dirty="0" smtClean="0"/>
              <a:t> Štandardy – široko dostupné komponenty</a:t>
            </a:r>
          </a:p>
          <a:p>
            <a:endParaRPr lang="sk-SK" dirty="0"/>
          </a:p>
        </p:txBody>
      </p:sp>
      <p:sp>
        <p:nvSpPr>
          <p:cNvPr id="7" name="BlokTextu 6"/>
          <p:cNvSpPr txBox="1"/>
          <p:nvPr/>
        </p:nvSpPr>
        <p:spPr>
          <a:xfrm>
            <a:off x="357158" y="3357562"/>
            <a:ext cx="821537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Nevýhody </a:t>
            </a:r>
            <a:r>
              <a:rPr lang="sk-SK" b="1" dirty="0" err="1" smtClean="0"/>
              <a:t>wifi</a:t>
            </a:r>
            <a:r>
              <a:rPr lang="sk-SK" b="1" dirty="0" smtClean="0"/>
              <a:t> sietí:</a:t>
            </a:r>
          </a:p>
          <a:p>
            <a:pPr marL="342900" indent="-342900">
              <a:buAutoNum type="arabicPeriod"/>
            </a:pPr>
            <a:r>
              <a:rPr lang="sk-SK" dirty="0" smtClean="0"/>
              <a:t>Bezpečnosť (zraniteľnosť pri útokoch neoprávnených užívateľov)</a:t>
            </a:r>
          </a:p>
          <a:p>
            <a:pPr marL="342900" indent="-342900">
              <a:buAutoNum type="arabicPeriod"/>
            </a:pPr>
            <a:r>
              <a:rPr lang="sk-SK" dirty="0" smtClean="0"/>
              <a:t> Problémy pri inštalácii (rušenie)</a:t>
            </a:r>
          </a:p>
          <a:p>
            <a:pPr marL="342900" indent="-342900">
              <a:buAutoNum type="arabicPeriod"/>
            </a:pPr>
            <a:r>
              <a:rPr lang="sk-SK" dirty="0" smtClean="0"/>
              <a:t> Pokrytie, dosah (v niektorých budovách je problém)</a:t>
            </a:r>
          </a:p>
          <a:p>
            <a:pPr marL="342900" indent="-342900">
              <a:buAutoNum type="arabicPeriod"/>
            </a:pPr>
            <a:r>
              <a:rPr lang="sk-SK" dirty="0" smtClean="0"/>
              <a:t> Prenosové rýchlosti (pomalšie)</a:t>
            </a:r>
          </a:p>
          <a:p>
            <a:pPr marL="342900" indent="-342900">
              <a:buAutoNum type="arabicPeriod"/>
            </a:pPr>
            <a:r>
              <a:rPr lang="sk-SK" dirty="0" smtClean="0"/>
              <a:t> Vyššia spotreba (</a:t>
            </a:r>
            <a:r>
              <a:rPr lang="sk-SK" dirty="0" err="1" smtClean="0"/>
              <a:t>baterie</a:t>
            </a:r>
            <a:r>
              <a:rPr lang="sk-SK" dirty="0" smtClean="0"/>
              <a:t>)</a:t>
            </a:r>
          </a:p>
          <a:p>
            <a:endParaRPr lang="sk-SK" dirty="0"/>
          </a:p>
        </p:txBody>
      </p:sp>
      <p:sp>
        <p:nvSpPr>
          <p:cNvPr id="8" name="BlokTextu 7"/>
          <p:cNvSpPr txBox="1"/>
          <p:nvPr/>
        </p:nvSpPr>
        <p:spPr>
          <a:xfrm>
            <a:off x="357158" y="142852"/>
            <a:ext cx="81439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/>
              <a:t>Bezdrôtové siete</a:t>
            </a:r>
            <a:endParaRPr lang="sk-SK" sz="24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214282" y="214290"/>
            <a:ext cx="8643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/>
              <a:t>Bezdrôtové siete sú siete, ktoré používajú na pripojenie zariadení rádiové vlny</a:t>
            </a:r>
          </a:p>
          <a:p>
            <a:r>
              <a:rPr lang="sk-SK" dirty="0"/>
              <a:t>a nie je potrebné použiť nejaký druh vedení.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106371"/>
            <a:ext cx="6000791" cy="3780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BlokTextu 5"/>
          <p:cNvSpPr txBox="1"/>
          <p:nvPr/>
        </p:nvSpPr>
        <p:spPr>
          <a:xfrm>
            <a:off x="357158" y="5086191"/>
            <a:ext cx="80724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k-SK" dirty="0" smtClean="0"/>
              <a:t> b</a:t>
            </a:r>
            <a:r>
              <a:rPr lang="es-ES" dirty="0" smtClean="0"/>
              <a:t>ezdrôtové </a:t>
            </a:r>
            <a:r>
              <a:rPr lang="es-ES" dirty="0"/>
              <a:t>personálne siete WPAN (</a:t>
            </a:r>
            <a:r>
              <a:rPr lang="es-ES" dirty="0" smtClean="0"/>
              <a:t>Wireless</a:t>
            </a:r>
            <a:r>
              <a:rPr lang="sk-SK" dirty="0" smtClean="0"/>
              <a:t> </a:t>
            </a:r>
            <a:r>
              <a:rPr lang="sk-SK" dirty="0" err="1" smtClean="0"/>
              <a:t>Personal-Area</a:t>
            </a:r>
            <a:r>
              <a:rPr lang="sk-SK" dirty="0" smtClean="0"/>
              <a:t> </a:t>
            </a:r>
            <a:r>
              <a:rPr lang="sk-SK" dirty="0" err="1"/>
              <a:t>Networks</a:t>
            </a:r>
            <a:r>
              <a:rPr lang="sk-SK" dirty="0" smtClean="0"/>
              <a:t>),</a:t>
            </a:r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 bezdrôtové lokálne siete WLAN </a:t>
            </a:r>
            <a:r>
              <a:rPr lang="sk-SK" dirty="0"/>
              <a:t>(</a:t>
            </a:r>
            <a:r>
              <a:rPr lang="sk-SK" dirty="0" err="1"/>
              <a:t>Wireless</a:t>
            </a:r>
            <a:r>
              <a:rPr lang="sk-SK" dirty="0"/>
              <a:t> </a:t>
            </a:r>
            <a:r>
              <a:rPr lang="sk-SK" dirty="0" err="1" smtClean="0"/>
              <a:t>Local-Area</a:t>
            </a:r>
            <a:r>
              <a:rPr lang="sk-SK" dirty="0" smtClean="0"/>
              <a:t> </a:t>
            </a:r>
            <a:r>
              <a:rPr lang="sk-SK" dirty="0" err="1" smtClean="0"/>
              <a:t>Networks</a:t>
            </a:r>
            <a:r>
              <a:rPr lang="sk-SK" dirty="0"/>
              <a:t>), </a:t>
            </a:r>
            <a:endParaRPr lang="sk-SK" dirty="0" smtClean="0"/>
          </a:p>
          <a:p>
            <a:pPr>
              <a:buFont typeface="Arial" pitchFamily="34" charset="0"/>
              <a:buChar char="•"/>
            </a:pPr>
            <a:r>
              <a:rPr lang="sk-SK" dirty="0"/>
              <a:t> </a:t>
            </a:r>
            <a:r>
              <a:rPr lang="sk-SK" dirty="0" smtClean="0"/>
              <a:t>bezdrôtové </a:t>
            </a:r>
            <a:r>
              <a:rPr lang="sk-SK" dirty="0"/>
              <a:t>veľkomestské siete WMAN (</a:t>
            </a:r>
            <a:r>
              <a:rPr lang="sk-SK" dirty="0" err="1"/>
              <a:t>Wireless</a:t>
            </a:r>
            <a:r>
              <a:rPr lang="sk-SK" dirty="0"/>
              <a:t> </a:t>
            </a:r>
            <a:r>
              <a:rPr lang="sk-SK" dirty="0" err="1" smtClean="0"/>
              <a:t>Metropolitan-Area</a:t>
            </a:r>
            <a:r>
              <a:rPr lang="sk-SK" dirty="0" smtClean="0"/>
              <a:t> </a:t>
            </a:r>
            <a:r>
              <a:rPr lang="sk-SK" dirty="0" err="1" smtClean="0"/>
              <a:t>Networks</a:t>
            </a:r>
            <a:r>
              <a:rPr lang="sk-SK" dirty="0"/>
              <a:t>) </a:t>
            </a:r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 bezdrôtové </a:t>
            </a:r>
            <a:r>
              <a:rPr lang="sk-SK" dirty="0"/>
              <a:t>rozľahlé siete WWAN (</a:t>
            </a:r>
            <a:r>
              <a:rPr lang="sk-SK" dirty="0" err="1"/>
              <a:t>Wireless</a:t>
            </a:r>
            <a:r>
              <a:rPr lang="sk-SK" dirty="0"/>
              <a:t> </a:t>
            </a:r>
            <a:r>
              <a:rPr lang="sk-SK" dirty="0" err="1"/>
              <a:t>Wide-Area</a:t>
            </a:r>
            <a:r>
              <a:rPr lang="sk-SK" dirty="0"/>
              <a:t> </a:t>
            </a:r>
            <a:r>
              <a:rPr lang="sk-SK" dirty="0" err="1"/>
              <a:t>Networks</a:t>
            </a:r>
            <a:r>
              <a:rPr lang="sk-SK" dirty="0"/>
              <a:t>).</a:t>
            </a:r>
          </a:p>
        </p:txBody>
      </p:sp>
      <p:sp>
        <p:nvSpPr>
          <p:cNvPr id="7" name="BlokTextu 6"/>
          <p:cNvSpPr txBox="1"/>
          <p:nvPr/>
        </p:nvSpPr>
        <p:spPr>
          <a:xfrm>
            <a:off x="6357950" y="1285860"/>
            <a:ext cx="264320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k-SK" dirty="0" smtClean="0"/>
              <a:t> Frekvenčné </a:t>
            </a:r>
            <a:r>
              <a:rPr lang="sk-SK" dirty="0"/>
              <a:t>pásma sú v jednotlivých krajinách</a:t>
            </a:r>
          </a:p>
          <a:p>
            <a:r>
              <a:rPr lang="sk-SK" dirty="0"/>
              <a:t>odlišné. </a:t>
            </a:r>
            <a:endParaRPr lang="sk-SK" dirty="0" smtClean="0"/>
          </a:p>
          <a:p>
            <a:endParaRPr lang="sk-SK" dirty="0" smtClean="0"/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 Najčastejšie </a:t>
            </a:r>
            <a:r>
              <a:rPr lang="sk-SK" dirty="0"/>
              <a:t>sú tieto frekvenčné pásma v oblasti </a:t>
            </a:r>
            <a:r>
              <a:rPr lang="sk-SK" b="1" dirty="0"/>
              <a:t>2,4 GHz </a:t>
            </a:r>
            <a:r>
              <a:rPr lang="sk-SK" dirty="0"/>
              <a:t>a </a:t>
            </a:r>
            <a:r>
              <a:rPr lang="sk-SK" b="1" dirty="0"/>
              <a:t>5 GHz</a:t>
            </a:r>
            <a:r>
              <a:rPr lang="sk-SK" dirty="0"/>
              <a:t>, ktoré </a:t>
            </a:r>
            <a:r>
              <a:rPr lang="sk-SK" dirty="0" smtClean="0"/>
              <a:t>sú  väčšinou </a:t>
            </a:r>
            <a:r>
              <a:rPr lang="sk-SK" dirty="0"/>
              <a:t>celosvetovo dostupné.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28848" y="0"/>
            <a:ext cx="4315152" cy="2852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BlokTextu 3"/>
          <p:cNvSpPr txBox="1"/>
          <p:nvPr/>
        </p:nvSpPr>
        <p:spPr>
          <a:xfrm>
            <a:off x="214282" y="357166"/>
            <a:ext cx="86439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 smtClean="0"/>
              <a:t>Sieť WPAN</a:t>
            </a:r>
            <a:endParaRPr lang="sk-SK" sz="2800" dirty="0" smtClean="0"/>
          </a:p>
          <a:p>
            <a:endParaRPr lang="sk-SK" dirty="0"/>
          </a:p>
          <a:p>
            <a:endParaRPr lang="sk-SK" dirty="0"/>
          </a:p>
        </p:txBody>
      </p:sp>
      <p:sp>
        <p:nvSpPr>
          <p:cNvPr id="5" name="BlokTextu 4"/>
          <p:cNvSpPr txBox="1"/>
          <p:nvPr/>
        </p:nvSpPr>
        <p:spPr>
          <a:xfrm>
            <a:off x="285720" y="1142984"/>
            <a:ext cx="85011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err="1"/>
              <a:t>Bluetooth</a:t>
            </a:r>
            <a:endParaRPr lang="sk-SK" sz="2400" b="1" dirty="0"/>
          </a:p>
          <a:p>
            <a:pPr>
              <a:buFont typeface="Arial" pitchFamily="34" charset="0"/>
              <a:buChar char="•"/>
            </a:pPr>
            <a:r>
              <a:rPr lang="sk-SK" dirty="0"/>
              <a:t> </a:t>
            </a:r>
            <a:r>
              <a:rPr lang="sk-SK" dirty="0" smtClean="0"/>
              <a:t>vyhovuje </a:t>
            </a:r>
            <a:r>
              <a:rPr lang="sk-SK" dirty="0"/>
              <a:t>štandardu IEEE 802.15.1. </a:t>
            </a:r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 triedy zariadení:</a:t>
            </a:r>
            <a:endParaRPr lang="sk-SK" dirty="0"/>
          </a:p>
          <a:p>
            <a:pPr lvl="1">
              <a:buFont typeface="Arial" pitchFamily="34" charset="0"/>
              <a:buChar char="•"/>
            </a:pPr>
            <a:r>
              <a:rPr lang="sk-SK" dirty="0" smtClean="0"/>
              <a:t> 1 - dosah je približne 100 metrov</a:t>
            </a:r>
          </a:p>
          <a:p>
            <a:pPr lvl="1">
              <a:buFont typeface="Arial" pitchFamily="34" charset="0"/>
              <a:buChar char="•"/>
            </a:pPr>
            <a:r>
              <a:rPr lang="sk-SK" dirty="0" smtClean="0"/>
              <a:t> 2 - dosah je približne 10 metrov (najčastejšie)</a:t>
            </a:r>
          </a:p>
          <a:p>
            <a:pPr lvl="1">
              <a:buFont typeface="Arial" pitchFamily="34" charset="0"/>
              <a:buChar char="•"/>
            </a:pPr>
            <a:r>
              <a:rPr lang="sk-SK" dirty="0" smtClean="0"/>
              <a:t> 3 - dosah je približne 1 meter</a:t>
            </a:r>
            <a:endParaRPr lang="sk-SK" dirty="0"/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  Využíva </a:t>
            </a:r>
            <a:r>
              <a:rPr lang="sk-SK" dirty="0"/>
              <a:t>sa pásmo 2,4 GHz, v rozsahu pokrytia môže každé z </a:t>
            </a:r>
            <a:r>
              <a:rPr lang="sk-SK" dirty="0" smtClean="0"/>
              <a:t>dvoch zariadení </a:t>
            </a:r>
            <a:r>
              <a:rPr lang="sk-SK" dirty="0"/>
              <a:t>zdieľať kapacitu alebo </a:t>
            </a:r>
            <a:r>
              <a:rPr lang="sk-SK" b="1" dirty="0"/>
              <a:t>prenosovú rýchlosť 720 </a:t>
            </a:r>
            <a:r>
              <a:rPr lang="sk-SK" b="1" dirty="0" err="1"/>
              <a:t>kbit</a:t>
            </a:r>
            <a:r>
              <a:rPr lang="sk-SK" b="1" dirty="0"/>
              <a:t>/s</a:t>
            </a:r>
            <a:r>
              <a:rPr lang="sk-SK" dirty="0"/>
              <a:t>. </a:t>
            </a:r>
          </a:p>
        </p:txBody>
      </p:sp>
      <p:sp>
        <p:nvSpPr>
          <p:cNvPr id="6" name="BlokTextu 5"/>
          <p:cNvSpPr txBox="1"/>
          <p:nvPr/>
        </p:nvSpPr>
        <p:spPr>
          <a:xfrm>
            <a:off x="214282" y="3571876"/>
            <a:ext cx="87154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k-SK" dirty="0" smtClean="0"/>
              <a:t> Sieť </a:t>
            </a:r>
            <a:r>
              <a:rPr lang="sk-SK" dirty="0" err="1"/>
              <a:t>Bluetooth</a:t>
            </a:r>
            <a:r>
              <a:rPr lang="sk-SK" dirty="0"/>
              <a:t> sa často označuje ako </a:t>
            </a:r>
            <a:r>
              <a:rPr lang="sk-SK" b="1" dirty="0" err="1"/>
              <a:t>pikosieť</a:t>
            </a:r>
            <a:r>
              <a:rPr lang="sk-SK" dirty="0"/>
              <a:t> a môže mať najviac 8 aktívnych</a:t>
            </a:r>
          </a:p>
          <a:p>
            <a:r>
              <a:rPr lang="sk-SK" dirty="0"/>
              <a:t>zariadení a ich vzájomný vzťah je nadradené – podriadené zariadenie. </a:t>
            </a:r>
            <a:endParaRPr lang="sk-SK" dirty="0" smtClean="0"/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 Prvé zariadenie </a:t>
            </a:r>
            <a:r>
              <a:rPr lang="sk-SK" dirty="0" err="1"/>
              <a:t>Bluetooth</a:t>
            </a:r>
            <a:r>
              <a:rPr lang="sk-SK" dirty="0"/>
              <a:t> v </a:t>
            </a:r>
            <a:r>
              <a:rPr lang="sk-SK" dirty="0" err="1"/>
              <a:t>pikosieti</a:t>
            </a:r>
            <a:r>
              <a:rPr lang="sk-SK" dirty="0"/>
              <a:t> je nadradené a všetky ostatné zariadenia, ktoré</a:t>
            </a:r>
          </a:p>
          <a:p>
            <a:r>
              <a:rPr lang="sk-SK" dirty="0"/>
              <a:t>komunikujú s nadradeným, sú podriadené</a:t>
            </a:r>
            <a:r>
              <a:rPr lang="sk-SK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 nie je nutná priama viditeľnosť</a:t>
            </a:r>
            <a:endParaRPr lang="sk-SK" dirty="0"/>
          </a:p>
        </p:txBody>
      </p:sp>
      <p:sp>
        <p:nvSpPr>
          <p:cNvPr id="7" name="BlokTextu 6"/>
          <p:cNvSpPr txBox="1"/>
          <p:nvPr/>
        </p:nvSpPr>
        <p:spPr>
          <a:xfrm>
            <a:off x="214282" y="5143512"/>
            <a:ext cx="8929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Pre zaistenie bezpečnosti je každé spojenie zakódovaním chránené </a:t>
            </a:r>
            <a:r>
              <a:rPr lang="sk-SK" dirty="0" smtClean="0"/>
              <a:t>pred odpočúvaním </a:t>
            </a:r>
            <a:r>
              <a:rPr lang="sk-SK" dirty="0"/>
              <a:t>a interferenciami.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5810" y="2132856"/>
            <a:ext cx="5089318" cy="4426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Obdĺžnik 3"/>
          <p:cNvSpPr/>
          <p:nvPr/>
        </p:nvSpPr>
        <p:spPr>
          <a:xfrm>
            <a:off x="323528" y="332656"/>
            <a:ext cx="846043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400" b="1" dirty="0" err="1"/>
              <a:t>IrDA</a:t>
            </a:r>
            <a:endParaRPr lang="sk-SK" sz="2400" b="1" dirty="0"/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 </a:t>
            </a:r>
            <a:r>
              <a:rPr lang="sk-SK" dirty="0" err="1" smtClean="0"/>
              <a:t>IrDA</a:t>
            </a:r>
            <a:r>
              <a:rPr lang="sk-SK" dirty="0" smtClean="0"/>
              <a:t> </a:t>
            </a:r>
            <a:r>
              <a:rPr lang="sk-SK" dirty="0"/>
              <a:t>je štandard navrhnutý na </a:t>
            </a:r>
            <a:r>
              <a:rPr lang="sk-SK" dirty="0" smtClean="0"/>
              <a:t>prenos </a:t>
            </a:r>
            <a:r>
              <a:rPr lang="sk-SK" dirty="0"/>
              <a:t>dát pre </a:t>
            </a:r>
            <a:r>
              <a:rPr lang="sk-SK" dirty="0" err="1"/>
              <a:t>nízkovýkonové</a:t>
            </a:r>
            <a:r>
              <a:rPr lang="sk-SK" dirty="0"/>
              <a:t>, lacné, </a:t>
            </a:r>
            <a:r>
              <a:rPr lang="sk-SK" dirty="0" smtClean="0"/>
              <a:t>jednosmerné zariadenia, vyžarujúce </a:t>
            </a:r>
            <a:r>
              <a:rPr lang="sk-SK" dirty="0"/>
              <a:t>úzky zväzok (&lt; 30º), pracujúce na vzdialenosť </a:t>
            </a:r>
            <a:r>
              <a:rPr lang="sk-SK" b="1" dirty="0"/>
              <a:t>do 1 </a:t>
            </a:r>
            <a:r>
              <a:rPr lang="sk-SK" b="1" dirty="0" smtClean="0"/>
              <a:t>metra </a:t>
            </a:r>
            <a:r>
              <a:rPr lang="pl-PL" dirty="0" smtClean="0"/>
              <a:t>a </a:t>
            </a:r>
            <a:r>
              <a:rPr lang="pl-PL" dirty="0"/>
              <a:t>s rýchlosťami </a:t>
            </a:r>
            <a:r>
              <a:rPr lang="pl-PL" b="1" dirty="0"/>
              <a:t>od 9,6 kbit/s </a:t>
            </a:r>
            <a:r>
              <a:rPr lang="pl-PL" dirty="0"/>
              <a:t>do </a:t>
            </a:r>
            <a:r>
              <a:rPr lang="pl-PL" b="1" dirty="0"/>
              <a:t>4 Mbit/s </a:t>
            </a:r>
            <a:r>
              <a:rPr lang="pl-PL" dirty="0"/>
              <a:t>(aktuálne), </a:t>
            </a:r>
            <a:r>
              <a:rPr lang="pl-PL" b="1" dirty="0"/>
              <a:t>16 Mbit/s </a:t>
            </a:r>
            <a:r>
              <a:rPr lang="pl-PL" dirty="0"/>
              <a:t>(vo vývoji).</a:t>
            </a:r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 Zariadeniami</a:t>
            </a:r>
            <a:r>
              <a:rPr lang="sk-SK" dirty="0"/>
              <a:t>, ktoré využívajú </a:t>
            </a:r>
            <a:r>
              <a:rPr lang="sk-SK" dirty="0" err="1"/>
              <a:t>IrDA</a:t>
            </a:r>
            <a:r>
              <a:rPr lang="sk-SK" dirty="0"/>
              <a:t> sú prenosné počítače, </a:t>
            </a:r>
            <a:r>
              <a:rPr lang="sk-SK" dirty="0" smtClean="0"/>
              <a:t>PDA (vreckový počítač), tlačiarne a </a:t>
            </a:r>
            <a:r>
              <a:rPr lang="sk-SK" dirty="0"/>
              <a:t>kamery</a:t>
            </a:r>
            <a:r>
              <a:rPr lang="sk-SK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 nutná </a:t>
            </a:r>
            <a:r>
              <a:rPr lang="sk-SK" b="1" dirty="0" smtClean="0"/>
              <a:t>priama viditeľnosť</a:t>
            </a:r>
            <a:endParaRPr lang="sk-SK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71438" y="75365"/>
            <a:ext cx="9144032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err="1"/>
              <a:t>ZigBee</a:t>
            </a:r>
            <a:endParaRPr lang="sk-SK" sz="2400" b="1" dirty="0"/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 </a:t>
            </a:r>
            <a:r>
              <a:rPr lang="sk-SK" dirty="0" err="1" smtClean="0"/>
              <a:t>ZigBee</a:t>
            </a:r>
            <a:r>
              <a:rPr lang="sk-SK" dirty="0" smtClean="0"/>
              <a:t> </a:t>
            </a:r>
            <a:r>
              <a:rPr lang="sk-SK" dirty="0"/>
              <a:t>je založený na štandarde IEEE </a:t>
            </a:r>
            <a:r>
              <a:rPr lang="sk-SK" dirty="0" smtClean="0"/>
              <a:t>802.15.4</a:t>
            </a:r>
          </a:p>
          <a:p>
            <a:pPr>
              <a:buFont typeface="Arial" pitchFamily="34" charset="0"/>
              <a:buChar char="•"/>
            </a:pPr>
            <a:r>
              <a:rPr lang="sk-SK" dirty="0"/>
              <a:t> </a:t>
            </a:r>
            <a:r>
              <a:rPr lang="sk-SK" dirty="0" smtClean="0"/>
              <a:t>otvorený globálny </a:t>
            </a:r>
            <a:r>
              <a:rPr lang="sk-SK" dirty="0"/>
              <a:t>štandard, aby bolo možné splniť jedinečné požiadavky na </a:t>
            </a:r>
            <a:r>
              <a:rPr lang="sk-SK" b="1" dirty="0" smtClean="0"/>
              <a:t>ľahkú implementáciu</a:t>
            </a:r>
            <a:r>
              <a:rPr lang="sk-SK" b="1" dirty="0"/>
              <a:t>, vysokú spoľahlivosť, nízku cenu, malý výkon a malú </a:t>
            </a:r>
            <a:r>
              <a:rPr lang="sk-SK" b="1" dirty="0" smtClean="0"/>
              <a:t>rýchlosť prenosu </a:t>
            </a:r>
            <a:r>
              <a:rPr lang="sk-SK" b="1" dirty="0"/>
              <a:t>dát</a:t>
            </a:r>
            <a:r>
              <a:rPr lang="sk-SK" dirty="0"/>
              <a:t> sietí bezdrôtových zariadení. </a:t>
            </a:r>
            <a:endParaRPr lang="sk-SK" dirty="0" smtClean="0"/>
          </a:p>
          <a:p>
            <a:pPr>
              <a:buFont typeface="Arial" pitchFamily="34" charset="0"/>
              <a:buChar char="•"/>
            </a:pPr>
            <a:r>
              <a:rPr lang="sk-SK" dirty="0"/>
              <a:t> </a:t>
            </a:r>
            <a:r>
              <a:rPr lang="sk-SK" dirty="0" err="1" smtClean="0"/>
              <a:t>ZigBee</a:t>
            </a:r>
            <a:r>
              <a:rPr lang="sk-SK" dirty="0" smtClean="0"/>
              <a:t> </a:t>
            </a:r>
            <a:r>
              <a:rPr lang="sk-SK" dirty="0"/>
              <a:t>pracuje v </a:t>
            </a:r>
            <a:r>
              <a:rPr lang="sk-SK" b="1" dirty="0" smtClean="0"/>
              <a:t>nelicencovaných pásmach</a:t>
            </a:r>
            <a:r>
              <a:rPr lang="sk-SK" dirty="0" smtClean="0"/>
              <a:t> </a:t>
            </a:r>
            <a:r>
              <a:rPr lang="sk-SK" dirty="0"/>
              <a:t>vrátane 2,4 GHz, 900 MHz a 868 MHz s maximálnou </a:t>
            </a:r>
            <a:r>
              <a:rPr lang="sk-SK" dirty="0" smtClean="0"/>
              <a:t>prenosovou rýchlosťou </a:t>
            </a:r>
            <a:r>
              <a:rPr lang="sk-SK" b="1" dirty="0"/>
              <a:t>250 </a:t>
            </a:r>
            <a:r>
              <a:rPr lang="sk-SK" b="1" dirty="0" err="1"/>
              <a:t>kbit</a:t>
            </a:r>
            <a:r>
              <a:rPr lang="sk-SK" b="1" dirty="0"/>
              <a:t>/s</a:t>
            </a:r>
            <a:r>
              <a:rPr lang="sk-SK" dirty="0"/>
              <a:t>, čo postačuje z hľadiska </a:t>
            </a:r>
            <a:r>
              <a:rPr lang="sk-SK" b="1" dirty="0"/>
              <a:t>bezdrôtových </a:t>
            </a:r>
            <a:r>
              <a:rPr lang="sk-SK" b="1" dirty="0" smtClean="0"/>
              <a:t>snímačov a </a:t>
            </a:r>
            <a:r>
              <a:rPr lang="sk-SK" b="1" dirty="0"/>
              <a:t>automatizácie</a:t>
            </a:r>
            <a:r>
              <a:rPr lang="sk-SK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sk-SK" dirty="0"/>
              <a:t> </a:t>
            </a:r>
            <a:r>
              <a:rPr lang="sk-SK" dirty="0" smtClean="0"/>
              <a:t> V </a:t>
            </a:r>
            <a:r>
              <a:rPr lang="sk-SK" dirty="0"/>
              <a:t>sieťach </a:t>
            </a:r>
            <a:r>
              <a:rPr lang="sk-SK" dirty="0" err="1"/>
              <a:t>ZigBee</a:t>
            </a:r>
            <a:r>
              <a:rPr lang="sk-SK" dirty="0"/>
              <a:t> môžu </a:t>
            </a:r>
            <a:r>
              <a:rPr lang="sk-SK" dirty="0" smtClean="0"/>
              <a:t>pracovať </a:t>
            </a:r>
            <a:r>
              <a:rPr lang="sk-SK" b="1" dirty="0" smtClean="0"/>
              <a:t>dva </a:t>
            </a:r>
            <a:r>
              <a:rPr lang="sk-SK" b="1" dirty="0"/>
              <a:t>rôzne </a:t>
            </a:r>
            <a:r>
              <a:rPr lang="sk-SK" b="1" dirty="0" smtClean="0"/>
              <a:t>typy zariadení</a:t>
            </a:r>
            <a:r>
              <a:rPr lang="sk-SK" b="1" dirty="0"/>
              <a:t>: </a:t>
            </a:r>
            <a:r>
              <a:rPr lang="sk-SK" dirty="0"/>
              <a:t>zariadenia s plnou funkčnosťou </a:t>
            </a:r>
            <a:r>
              <a:rPr lang="sk-SK" b="1" dirty="0"/>
              <a:t>FFD</a:t>
            </a:r>
            <a:r>
              <a:rPr lang="sk-SK" dirty="0"/>
              <a:t> (</a:t>
            </a:r>
            <a:r>
              <a:rPr lang="sk-SK" dirty="0" err="1"/>
              <a:t>full-function</a:t>
            </a:r>
            <a:r>
              <a:rPr lang="sk-SK" dirty="0"/>
              <a:t> </a:t>
            </a:r>
            <a:r>
              <a:rPr lang="sk-SK" dirty="0" err="1"/>
              <a:t>devices</a:t>
            </a:r>
            <a:r>
              <a:rPr lang="sk-SK" dirty="0"/>
              <a:t>) a </a:t>
            </a:r>
            <a:r>
              <a:rPr lang="sk-SK" dirty="0" smtClean="0"/>
              <a:t>zariadenia s </a:t>
            </a:r>
            <a:r>
              <a:rPr lang="sk-SK" dirty="0"/>
              <a:t>redukovanou funkčnosťou </a:t>
            </a:r>
            <a:r>
              <a:rPr lang="sk-SK" b="1" dirty="0"/>
              <a:t>RFD</a:t>
            </a:r>
            <a:r>
              <a:rPr lang="sk-SK" dirty="0"/>
              <a:t> (</a:t>
            </a:r>
            <a:r>
              <a:rPr lang="sk-SK" dirty="0" err="1"/>
              <a:t>reduced-function</a:t>
            </a:r>
            <a:r>
              <a:rPr lang="sk-SK" dirty="0"/>
              <a:t> </a:t>
            </a:r>
            <a:r>
              <a:rPr lang="sk-SK" dirty="0" err="1"/>
              <a:t>devices</a:t>
            </a:r>
            <a:r>
              <a:rPr lang="sk-SK" dirty="0" smtClean="0"/>
              <a:t>).</a:t>
            </a:r>
          </a:p>
          <a:p>
            <a:pPr>
              <a:buFont typeface="Arial" pitchFamily="34" charset="0"/>
              <a:buChar char="•"/>
            </a:pPr>
            <a:r>
              <a:rPr lang="sk-SK" dirty="0"/>
              <a:t> </a:t>
            </a:r>
            <a:r>
              <a:rPr lang="sk-SK" dirty="0" smtClean="0"/>
              <a:t> </a:t>
            </a:r>
            <a:r>
              <a:rPr lang="sk-SK" dirty="0" err="1" smtClean="0"/>
              <a:t>ZigBee</a:t>
            </a:r>
            <a:r>
              <a:rPr lang="sk-SK" dirty="0" smtClean="0"/>
              <a:t> </a:t>
            </a:r>
            <a:r>
              <a:rPr lang="sk-SK" dirty="0"/>
              <a:t>podporuje tri rozdielne </a:t>
            </a:r>
            <a:r>
              <a:rPr lang="sk-SK" dirty="0" err="1"/>
              <a:t>topológie</a:t>
            </a:r>
            <a:r>
              <a:rPr lang="sk-SK" dirty="0"/>
              <a:t>: </a:t>
            </a:r>
            <a:r>
              <a:rPr lang="sk-SK" b="1" dirty="0" smtClean="0"/>
              <a:t>hviezdicovú</a:t>
            </a:r>
            <a:r>
              <a:rPr lang="sk-SK" dirty="0" smtClean="0"/>
              <a:t>, </a:t>
            </a:r>
            <a:r>
              <a:rPr lang="sk-SK" b="1" dirty="0" smtClean="0"/>
              <a:t>mrežovú</a:t>
            </a:r>
            <a:r>
              <a:rPr lang="sk-SK" dirty="0" smtClean="0"/>
              <a:t> </a:t>
            </a:r>
            <a:r>
              <a:rPr lang="sk-SK" dirty="0"/>
              <a:t>a </a:t>
            </a:r>
            <a:r>
              <a:rPr lang="sk-SK" b="1" dirty="0" smtClean="0"/>
              <a:t>stromovú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206207"/>
            <a:ext cx="6286544" cy="345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3058987"/>
            <a:ext cx="4643470" cy="3727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BlokTextu 3"/>
          <p:cNvSpPr txBox="1"/>
          <p:nvPr/>
        </p:nvSpPr>
        <p:spPr>
          <a:xfrm>
            <a:off x="71406" y="-24"/>
            <a:ext cx="8715436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/>
              <a:t>UWB (</a:t>
            </a:r>
            <a:r>
              <a:rPr lang="sk-SK" sz="2400" b="1" dirty="0" err="1" smtClean="0"/>
              <a:t>Ultra</a:t>
            </a:r>
            <a:r>
              <a:rPr lang="sk-SK" sz="2400" b="1" dirty="0" smtClean="0"/>
              <a:t> </a:t>
            </a:r>
            <a:r>
              <a:rPr lang="sk-SK" sz="2400" b="1" dirty="0" err="1" smtClean="0"/>
              <a:t>Wide</a:t>
            </a:r>
            <a:r>
              <a:rPr lang="sk-SK" sz="2400" b="1" dirty="0" smtClean="0"/>
              <a:t> </a:t>
            </a:r>
            <a:r>
              <a:rPr lang="sk-SK" sz="2400" b="1" dirty="0" err="1" smtClean="0"/>
              <a:t>Band</a:t>
            </a:r>
            <a:r>
              <a:rPr lang="sk-SK" sz="2400" b="1" dirty="0" smtClean="0"/>
              <a:t>)</a:t>
            </a:r>
            <a:endParaRPr lang="sk-SK" sz="2400" b="1" dirty="0"/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 založenej </a:t>
            </a:r>
            <a:r>
              <a:rPr lang="sk-SK" dirty="0"/>
              <a:t>na </a:t>
            </a:r>
            <a:r>
              <a:rPr lang="sk-SK" dirty="0" smtClean="0"/>
              <a:t>štandarde IEEE 802.15.3</a:t>
            </a:r>
          </a:p>
          <a:p>
            <a:pPr>
              <a:buFont typeface="Arial" pitchFamily="34" charset="0"/>
              <a:buChar char="•"/>
            </a:pPr>
            <a:r>
              <a:rPr lang="sk-SK" dirty="0"/>
              <a:t> </a:t>
            </a:r>
            <a:r>
              <a:rPr lang="sk-SK" dirty="0" smtClean="0"/>
              <a:t>umožňuje vysokorýchlostnú </a:t>
            </a:r>
            <a:r>
              <a:rPr lang="sk-SK" dirty="0"/>
              <a:t>komunikáciu na krátke vzdialenosti vo vnútri budov. </a:t>
            </a:r>
            <a:endParaRPr lang="sk-SK" dirty="0" smtClean="0"/>
          </a:p>
          <a:p>
            <a:pPr>
              <a:buFont typeface="Arial" pitchFamily="34" charset="0"/>
              <a:buChar char="•"/>
            </a:pPr>
            <a:r>
              <a:rPr lang="sk-SK" dirty="0"/>
              <a:t> </a:t>
            </a:r>
            <a:r>
              <a:rPr lang="sk-SK" b="1" dirty="0" smtClean="0"/>
              <a:t>umožňuje prenos veľkých </a:t>
            </a:r>
            <a:r>
              <a:rPr lang="sk-SK" b="1" dirty="0"/>
              <a:t>súborov vysokými rýchlosťami na krátke vzdialenosti</a:t>
            </a:r>
            <a:r>
              <a:rPr lang="sk-SK" dirty="0"/>
              <a:t>. </a:t>
            </a:r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 umožňuje prenos </a:t>
            </a:r>
            <a:r>
              <a:rPr lang="sk-SK" dirty="0"/>
              <a:t>dát rýchlosťou </a:t>
            </a:r>
            <a:r>
              <a:rPr lang="sk-SK" b="1" dirty="0"/>
              <a:t>od 110 Mbit/s až do 480 Mbit/s</a:t>
            </a:r>
            <a:r>
              <a:rPr lang="sk-SK" dirty="0"/>
              <a:t>, čo môže vyhovovať </a:t>
            </a:r>
            <a:r>
              <a:rPr lang="sk-SK" dirty="0" smtClean="0"/>
              <a:t>väčšine multimediálnych </a:t>
            </a:r>
            <a:r>
              <a:rPr lang="sk-SK" dirty="0"/>
              <a:t>aplikácií ako je </a:t>
            </a:r>
            <a:r>
              <a:rPr lang="sk-SK" b="1" dirty="0"/>
              <a:t>doručovanie </a:t>
            </a:r>
            <a:r>
              <a:rPr lang="sk-SK" b="1" dirty="0" err="1"/>
              <a:t>audia</a:t>
            </a:r>
            <a:r>
              <a:rPr lang="sk-SK" b="1" dirty="0"/>
              <a:t> </a:t>
            </a:r>
            <a:r>
              <a:rPr lang="sk-SK" dirty="0"/>
              <a:t>a </a:t>
            </a:r>
            <a:r>
              <a:rPr lang="sk-SK" b="1" dirty="0"/>
              <a:t>videa v domácich sieťach</a:t>
            </a:r>
            <a:r>
              <a:rPr lang="sk-SK" dirty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 môže </a:t>
            </a:r>
            <a:r>
              <a:rPr lang="sk-SK" dirty="0"/>
              <a:t>slúžiť aj ako bezdrôtová náhrada káblov vysokorýchlostnej sériovej zbernice</a:t>
            </a:r>
          </a:p>
          <a:p>
            <a:r>
              <a:rPr lang="sk-SK" dirty="0"/>
              <a:t>ako je napríklad USB 2.0 a IEEE 1394. </a:t>
            </a:r>
            <a:endParaRPr lang="sk-SK" dirty="0" smtClean="0"/>
          </a:p>
          <a:p>
            <a:pPr>
              <a:buFont typeface="Arial" pitchFamily="34" charset="0"/>
              <a:buChar char="•"/>
            </a:pPr>
            <a:r>
              <a:rPr lang="sk-SK" dirty="0"/>
              <a:t> v</a:t>
            </a:r>
            <a:r>
              <a:rPr lang="sk-SK" dirty="0" smtClean="0"/>
              <a:t> </a:t>
            </a:r>
            <a:r>
              <a:rPr lang="sk-SK" dirty="0"/>
              <a:t>Amerike boli pre UWB </a:t>
            </a:r>
            <a:r>
              <a:rPr lang="sk-SK" dirty="0" smtClean="0"/>
              <a:t>vyčlenené frekvencie </a:t>
            </a:r>
            <a:r>
              <a:rPr lang="sk-SK" dirty="0"/>
              <a:t>v pásme od 3,1 GHz do 10,6 GHz. </a:t>
            </a:r>
            <a:endParaRPr lang="sk-SK" dirty="0" smtClean="0"/>
          </a:p>
          <a:p>
            <a:pPr>
              <a:buFont typeface="Arial" pitchFamily="34" charset="0"/>
              <a:buChar char="•"/>
            </a:pPr>
            <a:r>
              <a:rPr lang="sk-SK" dirty="0"/>
              <a:t> v</a:t>
            </a:r>
            <a:r>
              <a:rPr lang="sk-SK" dirty="0" smtClean="0"/>
              <a:t> </a:t>
            </a:r>
            <a:r>
              <a:rPr lang="sk-SK" dirty="0"/>
              <a:t>Európe sú však </a:t>
            </a:r>
            <a:r>
              <a:rPr lang="sk-SK" dirty="0" smtClean="0"/>
              <a:t>vyčlenené </a:t>
            </a:r>
            <a:r>
              <a:rPr lang="pl-PL" dirty="0" smtClean="0"/>
              <a:t>frekvencie </a:t>
            </a:r>
            <a:r>
              <a:rPr lang="pl-PL" dirty="0"/>
              <a:t>rozdelené do dvoch častí: od 3,4 GHz do 4,8 GHz a od 6 GHz </a:t>
            </a:r>
            <a:r>
              <a:rPr lang="pl-PL" dirty="0" smtClean="0"/>
              <a:t>do </a:t>
            </a:r>
            <a:r>
              <a:rPr lang="sk-SK" dirty="0" smtClean="0"/>
              <a:t>8,5 </a:t>
            </a:r>
            <a:r>
              <a:rPr lang="sk-SK" dirty="0"/>
              <a:t>GHz.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71406" y="71414"/>
            <a:ext cx="842968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/>
              <a:t>Bezdrôtová </a:t>
            </a:r>
            <a:r>
              <a:rPr lang="sk-SK" sz="2400" b="1" dirty="0" smtClean="0"/>
              <a:t> lokálna  sieť  (</a:t>
            </a:r>
            <a:r>
              <a:rPr lang="sk-SK" sz="2400" b="1" dirty="0"/>
              <a:t>WLAN</a:t>
            </a:r>
            <a:r>
              <a:rPr lang="sk-SK" sz="2400" b="1" dirty="0" smtClean="0"/>
              <a:t>)</a:t>
            </a:r>
          </a:p>
          <a:p>
            <a:endParaRPr lang="sk-SK" b="1" dirty="0"/>
          </a:p>
          <a:p>
            <a:endParaRPr lang="sk-SK" b="1" dirty="0" smtClean="0"/>
          </a:p>
          <a:p>
            <a:endParaRPr lang="sk-SK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b="12167"/>
          <a:stretch>
            <a:fillRect/>
          </a:stretch>
        </p:blipFill>
        <p:spPr bwMode="auto">
          <a:xfrm>
            <a:off x="1643042" y="428604"/>
            <a:ext cx="6286544" cy="4327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BlokTextu 5"/>
          <p:cNvSpPr txBox="1"/>
          <p:nvPr/>
        </p:nvSpPr>
        <p:spPr>
          <a:xfrm>
            <a:off x="285720" y="5072074"/>
            <a:ext cx="392909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k-SK" dirty="0" smtClean="0"/>
              <a:t> Bezdrôtové </a:t>
            </a:r>
            <a:r>
              <a:rPr lang="sk-SK" dirty="0"/>
              <a:t>lokálne siete (WLAN) boli navrhnuté na zabezpečenie </a:t>
            </a:r>
            <a:r>
              <a:rPr lang="sk-SK" dirty="0" smtClean="0"/>
              <a:t>bezdrôtového prístupu v oblastiach </a:t>
            </a:r>
            <a:r>
              <a:rPr lang="sk-SK" dirty="0"/>
              <a:t>s typickým rozsahom do 100 metrov </a:t>
            </a:r>
            <a:endParaRPr lang="sk-SK" dirty="0" smtClean="0"/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 najpoužívanejšie siete</a:t>
            </a:r>
            <a:endParaRPr lang="sk-SK" dirty="0"/>
          </a:p>
        </p:txBody>
      </p:sp>
      <p:sp>
        <p:nvSpPr>
          <p:cNvPr id="7" name="BlokTextu 6"/>
          <p:cNvSpPr txBox="1"/>
          <p:nvPr/>
        </p:nvSpPr>
        <p:spPr>
          <a:xfrm>
            <a:off x="5000628" y="5072074"/>
            <a:ext cx="37862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k-SK" dirty="0" smtClean="0"/>
              <a:t> Siete </a:t>
            </a:r>
            <a:r>
              <a:rPr lang="sk-SK" dirty="0"/>
              <a:t>WLAN sú založené</a:t>
            </a:r>
          </a:p>
          <a:p>
            <a:r>
              <a:rPr lang="sk-SK" dirty="0"/>
              <a:t>na štandardoch IEEE 802.11 a ponúkané sú pod obchodnou značkou </a:t>
            </a:r>
            <a:r>
              <a:rPr lang="sk-SK" dirty="0" err="1"/>
              <a:t>Wi-Fi</a:t>
            </a:r>
            <a:r>
              <a:rPr lang="sk-SK" dirty="0"/>
              <a:t>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1715</TotalTime>
  <Words>1808</Words>
  <Application>Microsoft Office PowerPoint</Application>
  <PresentationFormat>Prezentácia na obrazovke (4:3)</PresentationFormat>
  <Paragraphs>168</Paragraphs>
  <Slides>18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18</vt:i4>
      </vt:variant>
    </vt:vector>
  </HeadingPairs>
  <TitlesOfParts>
    <vt:vector size="19" baseType="lpstr">
      <vt:lpstr>Motív Office</vt:lpstr>
      <vt:lpstr>Snímka 1</vt:lpstr>
      <vt:lpstr>Snímka 2</vt:lpstr>
      <vt:lpstr>Snímka 3</vt:lpstr>
      <vt:lpstr>Snímka 4</vt:lpstr>
      <vt:lpstr>Snímka 5</vt:lpstr>
      <vt:lpstr>Snímka 6</vt:lpstr>
      <vt:lpstr>Snímka 7</vt:lpstr>
      <vt:lpstr>Snímka 8</vt:lpstr>
      <vt:lpstr>Snímka 9</vt:lpstr>
      <vt:lpstr>Snímka 10</vt:lpstr>
      <vt:lpstr>Snímka 11</vt:lpstr>
      <vt:lpstr>Snímka 12</vt:lpstr>
      <vt:lpstr>Snímka 13</vt:lpstr>
      <vt:lpstr>Snímka 14</vt:lpstr>
      <vt:lpstr>Snímka 15</vt:lpstr>
      <vt:lpstr>Snímka 16</vt:lpstr>
      <vt:lpstr>Snímka 17</vt:lpstr>
      <vt:lpstr>Snímka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Juraj</dc:creator>
  <cp:lastModifiedBy>Juraj</cp:lastModifiedBy>
  <cp:revision>110</cp:revision>
  <dcterms:created xsi:type="dcterms:W3CDTF">2016-11-24T14:35:49Z</dcterms:created>
  <dcterms:modified xsi:type="dcterms:W3CDTF">2017-05-09T16:57:39Z</dcterms:modified>
</cp:coreProperties>
</file>