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86" r:id="rId2"/>
    <p:sldId id="394" r:id="rId3"/>
    <p:sldId id="408" r:id="rId4"/>
    <p:sldId id="407" r:id="rId5"/>
    <p:sldId id="406" r:id="rId6"/>
    <p:sldId id="411" r:id="rId7"/>
    <p:sldId id="410" r:id="rId8"/>
    <p:sldId id="418" r:id="rId9"/>
    <p:sldId id="416" r:id="rId10"/>
    <p:sldId id="417" r:id="rId11"/>
    <p:sldId id="414" r:id="rId12"/>
    <p:sldId id="415" r:id="rId13"/>
  </p:sldIdLst>
  <p:sldSz cx="9144000" cy="6858000" type="screen4x3"/>
  <p:notesSz cx="6881813" cy="96615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98103" y="0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AC3A9E8D-8732-4FA3-820C-364945AD08FC}" type="datetimeFigureOut">
              <a:rPr lang="sk-SK" smtClean="0"/>
              <a:pPr/>
              <a:t>23.3.2017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1" y="9176772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98103" y="9176772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C8A541F6-6948-49A0-92DE-EFCBA594927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98103" y="0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9286DAE7-A90F-42E0-8686-D0F3E2F90998}" type="datetimeFigureOut">
              <a:rPr lang="sk-SK" smtClean="0"/>
              <a:pPr/>
              <a:t>23.3.2017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30763" cy="3624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31" tIns="47265" rIns="94531" bIns="47265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8183" y="4589224"/>
            <a:ext cx="5505450" cy="4347686"/>
          </a:xfrm>
          <a:prstGeom prst="rect">
            <a:avLst/>
          </a:prstGeom>
        </p:spPr>
        <p:txBody>
          <a:bodyPr vert="horz" lIns="94531" tIns="47265" rIns="94531" bIns="47265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1" y="9176772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98103" y="9176772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0667ED3A-52A5-4AD5-9F06-B1B8EB169928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23.3.2017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9998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23.3.2017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960717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23.3.2017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412004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23.3.2017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0828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23.3.2017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182195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23.3.2017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9621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23.3.2017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754153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23.3.2017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509900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23.3.2017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08060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23.3.2017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87097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23.3.2017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107141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7EEE4-DB7C-48A3-8613-DC1D10A59442}" type="datetimeFigureOut">
              <a:rPr lang="sk-SK" smtClean="0"/>
              <a:pPr/>
              <a:t>23.3.2017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17416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476672"/>
            <a:ext cx="81369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k-SK" dirty="0" smtClean="0"/>
              <a:t>Definuj pojmy a jednotky, zakresli  striedavý signál: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k-SK" dirty="0" smtClean="0"/>
              <a:t>Kladná amplitúda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k-SK" dirty="0" smtClean="0"/>
              <a:t>Záporná amplitúda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k-SK" dirty="0" smtClean="0"/>
              <a:t>Perióda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k-SK" dirty="0" smtClean="0"/>
              <a:t>Frekvencia</a:t>
            </a:r>
          </a:p>
          <a:p>
            <a:pPr marL="342900" indent="-342900">
              <a:buAutoNum type="arabicPeriod" startAt="2"/>
            </a:pPr>
            <a:r>
              <a:rPr lang="sk-SK" dirty="0" smtClean="0"/>
              <a:t>Vymenuj </a:t>
            </a:r>
            <a:r>
              <a:rPr lang="sk-SK" b="1" dirty="0" smtClean="0"/>
              <a:t>bloky lineárneho napájacieho zdroja</a:t>
            </a:r>
            <a:endParaRPr lang="sk-SK" dirty="0" smtClean="0"/>
          </a:p>
          <a:p>
            <a:pPr marL="342900" indent="-342900">
              <a:buAutoNum type="arabicPeriod" startAt="2"/>
            </a:pPr>
            <a:r>
              <a:rPr lang="sk-SK" dirty="0" smtClean="0"/>
              <a:t>Definuj </a:t>
            </a:r>
            <a:r>
              <a:rPr lang="sk-SK" b="1" dirty="0" smtClean="0"/>
              <a:t>ideálny zdroj napätia </a:t>
            </a:r>
            <a:r>
              <a:rPr lang="sk-SK" dirty="0" smtClean="0"/>
              <a:t>a </a:t>
            </a:r>
            <a:r>
              <a:rPr lang="sk-SK" b="1" dirty="0" smtClean="0"/>
              <a:t>ideálny zdroj prúdu</a:t>
            </a:r>
          </a:p>
          <a:p>
            <a:pPr marL="342900" indent="-342900">
              <a:buAutoNum type="arabicPeriod" startAt="2"/>
            </a:pPr>
            <a:r>
              <a:rPr lang="sk-SK" dirty="0" smtClean="0"/>
              <a:t> Vymenuj </a:t>
            </a:r>
            <a:r>
              <a:rPr lang="sk-SK" b="1" dirty="0" smtClean="0"/>
              <a:t>typy elektrických zdrojov napätia </a:t>
            </a:r>
          </a:p>
          <a:p>
            <a:pPr marL="342900" indent="-342900">
              <a:buAutoNum type="arabicPeriod" startAt="2"/>
            </a:pPr>
            <a:r>
              <a:rPr lang="sk-SK" dirty="0" smtClean="0"/>
              <a:t> </a:t>
            </a:r>
            <a:r>
              <a:rPr lang="sk-SK" dirty="0" smtClean="0"/>
              <a:t>Popíš</a:t>
            </a:r>
            <a:r>
              <a:rPr lang="sk-SK" dirty="0" smtClean="0"/>
              <a:t> </a:t>
            </a:r>
            <a:r>
              <a:rPr lang="sk-SK" b="1" dirty="0" smtClean="0"/>
              <a:t>transformátor,</a:t>
            </a:r>
            <a:r>
              <a:rPr lang="sk-SK" dirty="0" smtClean="0"/>
              <a:t> </a:t>
            </a:r>
            <a:r>
              <a:rPr lang="sk-SK" dirty="0" smtClean="0"/>
              <a:t> </a:t>
            </a:r>
            <a:r>
              <a:rPr lang="sk-SK" dirty="0" smtClean="0"/>
              <a:t>transformátorový </a:t>
            </a:r>
            <a:r>
              <a:rPr lang="sk-SK" dirty="0" smtClean="0"/>
              <a:t>pomer, účinnosť transformátora</a:t>
            </a:r>
            <a:endParaRPr lang="sk-SK" dirty="0" smtClean="0"/>
          </a:p>
          <a:p>
            <a:pPr marL="342900" indent="-342900">
              <a:buAutoNum type="arabicPeriod" startAt="2"/>
            </a:pPr>
            <a:r>
              <a:rPr lang="sk-SK" dirty="0" smtClean="0"/>
              <a:t> Popíš </a:t>
            </a:r>
            <a:r>
              <a:rPr lang="sk-SK" b="1" dirty="0" smtClean="0"/>
              <a:t>jednocestný usmerňovač </a:t>
            </a:r>
            <a:r>
              <a:rPr lang="sk-SK" dirty="0" smtClean="0"/>
              <a:t>, </a:t>
            </a:r>
            <a:r>
              <a:rPr lang="sk-SK" dirty="0" smtClean="0"/>
              <a:t>aktívny prvok usmerňovača, výstupný signál</a:t>
            </a:r>
            <a:endParaRPr lang="sk-SK" dirty="0" smtClean="0"/>
          </a:p>
          <a:p>
            <a:pPr marL="342900" indent="-342900">
              <a:buAutoNum type="arabicPeriod" startAt="2"/>
            </a:pPr>
            <a:r>
              <a:rPr lang="sk-SK" dirty="0" smtClean="0"/>
              <a:t> Popíš </a:t>
            </a:r>
            <a:r>
              <a:rPr lang="sk-SK" b="1" dirty="0" smtClean="0"/>
              <a:t>dvojcestný </a:t>
            </a:r>
            <a:r>
              <a:rPr lang="sk-SK" b="1" dirty="0" smtClean="0"/>
              <a:t>usmerňovač,  </a:t>
            </a:r>
            <a:r>
              <a:rPr lang="sk-SK" dirty="0" smtClean="0"/>
              <a:t>aktívne prvky, výstupný signál</a:t>
            </a:r>
            <a:endParaRPr lang="sk-SK" dirty="0" smtClean="0"/>
          </a:p>
          <a:p>
            <a:pPr marL="342900" indent="-342900">
              <a:buAutoNum type="arabicPeriod" startAt="2"/>
            </a:pPr>
            <a:r>
              <a:rPr lang="sk-SK" dirty="0" smtClean="0"/>
              <a:t>Súčiastka pre filter</a:t>
            </a:r>
            <a:endParaRPr lang="sk-SK" dirty="0" smtClean="0"/>
          </a:p>
          <a:p>
            <a:pPr marL="342900" indent="-342900">
              <a:buAutoNum type="arabicPeriod" startAt="2"/>
            </a:pPr>
            <a:r>
              <a:rPr lang="sk-SK" dirty="0" smtClean="0"/>
              <a:t>Súčiastka pre stabilizátor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179512" y="44624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chemeClr val="accent2">
                    <a:lumMod val="75000"/>
                  </a:schemeClr>
                </a:solidFill>
              </a:rPr>
              <a:t>Zhrnutie témy lineárny napájací zdroj</a:t>
            </a:r>
            <a:r>
              <a:rPr lang="sk-SK" sz="24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sk-SK" sz="24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179512" y="4725144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Učebné materiály: </a:t>
            </a:r>
            <a:r>
              <a:rPr lang="sk-SK" dirty="0" err="1" smtClean="0"/>
              <a:t>www.majstrissmt.eu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8218" y="1419224"/>
            <a:ext cx="9005782" cy="424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BlokTextu 6"/>
          <p:cNvSpPr txBox="1"/>
          <p:nvPr/>
        </p:nvSpPr>
        <p:spPr>
          <a:xfrm>
            <a:off x="72008" y="188640"/>
            <a:ext cx="8964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/>
              <a:t>Lineárny napájací zdroj 24V AC/0-30V DC/1A</a:t>
            </a:r>
            <a:endParaRPr lang="sk-SK" sz="2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6854" y="3068960"/>
            <a:ext cx="6167146" cy="378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BlokTextu 5"/>
          <p:cNvSpPr txBox="1"/>
          <p:nvPr/>
        </p:nvSpPr>
        <p:spPr>
          <a:xfrm>
            <a:off x="71406" y="71414"/>
            <a:ext cx="8501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Zapojenie nízkofrekvenčného zosilňovača </a:t>
            </a:r>
            <a:endParaRPr lang="sk-SK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92696"/>
            <a:ext cx="4427985" cy="3543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4788024" y="692696"/>
            <a:ext cx="4211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Zakresli v </a:t>
            </a:r>
            <a:r>
              <a:rPr lang="sk-SK" b="1" dirty="0" err="1" smtClean="0"/>
              <a:t>Multisime</a:t>
            </a:r>
            <a:r>
              <a:rPr lang="sk-SK" b="1" dirty="0" smtClean="0"/>
              <a:t>, zapoj do kontaktnej plochy a urči parametre vstupného a výstupného striedavého </a:t>
            </a:r>
            <a:r>
              <a:rPr lang="sk-SK" b="1" dirty="0" smtClean="0"/>
              <a:t>signálu, urči zosilnenie</a:t>
            </a:r>
            <a:endParaRPr lang="sk-SK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07504" y="260648"/>
            <a:ext cx="9036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Zapoj </a:t>
            </a:r>
            <a:r>
              <a:rPr lang="sk-SK" b="1" dirty="0" smtClean="0"/>
              <a:t>obvod pomocou kontaktnej plochy a pomocou osciloskopu urči  napäťové zosilnenie </a:t>
            </a:r>
            <a:endParaRPr lang="sk-SK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1484784"/>
            <a:ext cx="8394200" cy="4217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620688"/>
            <a:ext cx="8894317" cy="329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BlokTextu 2"/>
          <p:cNvSpPr txBox="1"/>
          <p:nvPr/>
        </p:nvSpPr>
        <p:spPr>
          <a:xfrm>
            <a:off x="35496" y="44624"/>
            <a:ext cx="9036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>
                <a:solidFill>
                  <a:srgbClr val="C00000"/>
                </a:solidFill>
              </a:rPr>
              <a:t>Schéma lineárneho napájacieho zdroja s LM317 v </a:t>
            </a:r>
            <a:r>
              <a:rPr lang="sk-SK" sz="2800" b="1" dirty="0" err="1" smtClean="0">
                <a:solidFill>
                  <a:srgbClr val="C00000"/>
                </a:solidFill>
              </a:rPr>
              <a:t>Multisime</a:t>
            </a:r>
            <a:endParaRPr lang="sk-SK" sz="2800" b="1" dirty="0" smtClean="0">
              <a:solidFill>
                <a:srgbClr val="C00000"/>
              </a:solidFill>
            </a:endParaRPr>
          </a:p>
        </p:txBody>
      </p:sp>
      <p:pic>
        <p:nvPicPr>
          <p:cNvPr id="4" name="Picture 2" descr="http://web.spseke.sk/zdroje/blokschzd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12" y="3861048"/>
            <a:ext cx="8670688" cy="25202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5496" y="87015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chemeClr val="accent2">
                    <a:lumMod val="75000"/>
                  </a:schemeClr>
                </a:solidFill>
              </a:rPr>
              <a:t>Zistené chyby pri vytvorení návrhu DPS v programe </a:t>
            </a:r>
            <a:r>
              <a:rPr lang="sk-SK" sz="2400" b="1" dirty="0" err="1" smtClean="0">
                <a:solidFill>
                  <a:schemeClr val="accent2">
                    <a:lumMod val="75000"/>
                  </a:schemeClr>
                </a:solidFill>
              </a:rPr>
              <a:t>Sprint</a:t>
            </a:r>
            <a:r>
              <a:rPr lang="sk-SK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sk-SK" sz="2400" b="1" dirty="0" err="1" smtClean="0">
                <a:solidFill>
                  <a:schemeClr val="accent2">
                    <a:lumMod val="75000"/>
                  </a:schemeClr>
                </a:solidFill>
              </a:rPr>
              <a:t>Layout</a:t>
            </a:r>
            <a:r>
              <a:rPr lang="sk-SK" sz="24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sk-SK" sz="24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 r="2459" b="51545"/>
          <a:stretch>
            <a:fillRect/>
          </a:stretch>
        </p:blipFill>
        <p:spPr bwMode="auto">
          <a:xfrm>
            <a:off x="179512" y="607756"/>
            <a:ext cx="8568952" cy="2965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t="53162" r="31148"/>
          <a:stretch>
            <a:fillRect/>
          </a:stretch>
        </p:blipFill>
        <p:spPr bwMode="auto">
          <a:xfrm>
            <a:off x="179512" y="3789040"/>
            <a:ext cx="6048672" cy="2866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Výsledok vyhľadávania obrázkov pre dopyt LM3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3933056"/>
            <a:ext cx="1591253" cy="26052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87015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chemeClr val="accent2">
                    <a:lumMod val="75000"/>
                  </a:schemeClr>
                </a:solidFill>
              </a:rPr>
              <a:t>Zistené chyby pri ručnej realizácii DPS</a:t>
            </a:r>
            <a:r>
              <a:rPr lang="sk-SK" sz="24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sk-SK" sz="24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251520" y="548680"/>
            <a:ext cx="84969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k-SK" dirty="0" smtClean="0"/>
              <a:t> Chyba pri </a:t>
            </a:r>
            <a:r>
              <a:rPr lang="sk-SK" dirty="0" err="1" smtClean="0"/>
              <a:t>prekreslovaní</a:t>
            </a:r>
            <a:r>
              <a:rPr lang="sk-SK" dirty="0" smtClean="0"/>
              <a:t> návrhu DPS. Nepochopenie pojmu „Pohľad zo strany </a:t>
            </a:r>
            <a:r>
              <a:rPr lang="sk-SK" dirty="0" err="1" smtClean="0"/>
              <a:t>súčiatok</a:t>
            </a:r>
            <a:r>
              <a:rPr lang="sk-SK" dirty="0" smtClean="0"/>
              <a:t>“ a „Pohľad zo strany plošného spoja“.</a:t>
            </a:r>
          </a:p>
          <a:p>
            <a:pPr marL="342900" indent="-342900">
              <a:buAutoNum type="arabicPeriod"/>
            </a:pPr>
            <a:r>
              <a:rPr lang="sk-SK" dirty="0" smtClean="0"/>
              <a:t>Zámena </a:t>
            </a:r>
            <a:r>
              <a:rPr lang="sk-SK" dirty="0" err="1" smtClean="0"/>
              <a:t>rezistorov</a:t>
            </a:r>
            <a:r>
              <a:rPr lang="sk-SK" dirty="0" smtClean="0"/>
              <a:t> na DPS ( použiť merací prístroj a overiť hodnotu odporu)</a:t>
            </a:r>
          </a:p>
          <a:p>
            <a:pPr marL="342900" indent="-342900">
              <a:buAutoNum type="arabicPeriod"/>
            </a:pPr>
            <a:r>
              <a:rPr lang="sk-SK" dirty="0" smtClean="0"/>
              <a:t> </a:t>
            </a:r>
            <a:r>
              <a:rPr lang="sk-SK" dirty="0" smtClean="0"/>
              <a:t>Zapojenie LED diódy v nepriepustnom smere</a:t>
            </a:r>
          </a:p>
          <a:p>
            <a:pPr marL="342900" indent="-342900">
              <a:buAutoNum type="arabicPeriod"/>
            </a:pPr>
            <a:r>
              <a:rPr lang="sk-SK" dirty="0" smtClean="0"/>
              <a:t> </a:t>
            </a:r>
            <a:r>
              <a:rPr lang="sk-SK" dirty="0" smtClean="0"/>
              <a:t>Chýbajúce otvory na DPS – chyba pri </a:t>
            </a:r>
            <a:r>
              <a:rPr lang="sk-SK" dirty="0" err="1" smtClean="0"/>
              <a:t>prekreslovaní</a:t>
            </a:r>
            <a:r>
              <a:rPr lang="sk-SK" dirty="0" smtClean="0"/>
              <a:t>  návrhu na DPS</a:t>
            </a:r>
          </a:p>
          <a:p>
            <a:pPr marL="342900" indent="-342900">
              <a:buAutoNum type="arabicPeriod"/>
            </a:pPr>
            <a:r>
              <a:rPr lang="sk-SK" dirty="0" smtClean="0"/>
              <a:t> </a:t>
            </a:r>
            <a:r>
              <a:rPr lang="sk-SK" dirty="0" smtClean="0"/>
              <a:t>Kontakt susedných letovacích bodov</a:t>
            </a:r>
          </a:p>
          <a:p>
            <a:pPr marL="342900" indent="-342900">
              <a:buAutoNum type="arabicPeriod"/>
            </a:pPr>
            <a:r>
              <a:rPr lang="sk-SK" dirty="0" smtClean="0"/>
              <a:t> </a:t>
            </a:r>
            <a:r>
              <a:rPr lang="sk-SK" dirty="0" smtClean="0"/>
              <a:t>Kvalita spájkovaných bodov</a:t>
            </a:r>
            <a:endParaRPr lang="sk-SK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 l="4326" t="7718" r="5901" b="8667"/>
          <a:stretch>
            <a:fillRect/>
          </a:stretch>
        </p:blipFill>
        <p:spPr bwMode="auto">
          <a:xfrm>
            <a:off x="323528" y="2767664"/>
            <a:ext cx="6337812" cy="3613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0" y="332656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 dirty="0" smtClean="0"/>
              <a:t>Princíp merania parametrov </a:t>
            </a:r>
          </a:p>
          <a:p>
            <a:pPr algn="ctr"/>
            <a:r>
              <a:rPr lang="sk-SK" sz="3200" b="1" dirty="0" smtClean="0"/>
              <a:t>lineárneho napájacieho zdroja</a:t>
            </a:r>
            <a:endParaRPr lang="sk-SK" sz="32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1794" y="1759239"/>
            <a:ext cx="8042654" cy="4910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07504" y="188640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chemeClr val="accent2">
                    <a:lumMod val="75000"/>
                  </a:schemeClr>
                </a:solidFill>
              </a:rPr>
              <a:t>Cieľ na dnešný deň:</a:t>
            </a:r>
            <a:endParaRPr lang="sk-SK" sz="24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179512" y="620688"/>
            <a:ext cx="8964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Pochopiť činnosť bipolárneho tranzistora ako zosilňovača.</a:t>
            </a:r>
            <a:endParaRPr lang="sk-SK" dirty="0" smtClean="0"/>
          </a:p>
        </p:txBody>
      </p:sp>
      <p:sp>
        <p:nvSpPr>
          <p:cNvPr id="6" name="BlokTextu 5"/>
          <p:cNvSpPr txBox="1"/>
          <p:nvPr/>
        </p:nvSpPr>
        <p:spPr>
          <a:xfrm>
            <a:off x="179512" y="1251917"/>
            <a:ext cx="864096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chemeClr val="accent2">
                    <a:lumMod val="75000"/>
                  </a:schemeClr>
                </a:solidFill>
              </a:rPr>
              <a:t>Zadanie na dnešný deň:</a:t>
            </a:r>
            <a:endParaRPr lang="sk-SK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zapojte zosilňovač pomocou bipolárneho tranzistora v </a:t>
            </a:r>
            <a:r>
              <a:rPr lang="sk-SK" dirty="0" err="1" smtClean="0"/>
              <a:t>Multisime</a:t>
            </a:r>
            <a:r>
              <a:rPr lang="sk-SK" dirty="0" smtClean="0"/>
              <a:t> podľa schémy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dirty="0" smtClean="0"/>
              <a:t>zapojte zosilňovač do kontaktnej plochy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dirty="0" smtClean="0"/>
              <a:t>zmerajte parametre zosilnenia v </a:t>
            </a:r>
            <a:r>
              <a:rPr lang="sk-SK" dirty="0" err="1" smtClean="0"/>
              <a:t>Multisime</a:t>
            </a:r>
            <a:r>
              <a:rPr lang="sk-SK" dirty="0" smtClean="0"/>
              <a:t> a pomocou osciloskopu na kontaktnej ploche</a:t>
            </a:r>
            <a:endParaRPr lang="sk-SK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367023"/>
            <a:ext cx="4608512" cy="1639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222268"/>
            <a:ext cx="5737472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251520" y="90872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Štruktúra tranzistora:</a:t>
            </a:r>
            <a:endParaRPr lang="sk-SK" b="1" dirty="0"/>
          </a:p>
        </p:txBody>
      </p:sp>
      <p:sp>
        <p:nvSpPr>
          <p:cNvPr id="8" name="BlokTextu 7"/>
          <p:cNvSpPr txBox="1"/>
          <p:nvPr/>
        </p:nvSpPr>
        <p:spPr>
          <a:xfrm>
            <a:off x="395536" y="3140968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Funkcia tranzistora:</a:t>
            </a:r>
            <a:endParaRPr lang="sk-SK" b="1" dirty="0"/>
          </a:p>
        </p:txBody>
      </p:sp>
      <p:sp>
        <p:nvSpPr>
          <p:cNvPr id="3" name="Obdĺžnik 2"/>
          <p:cNvSpPr/>
          <p:nvPr/>
        </p:nvSpPr>
        <p:spPr>
          <a:xfrm>
            <a:off x="395536" y="561130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err="1"/>
              <a:t>Ve</a:t>
            </a:r>
            <a:r>
              <a:rPr lang="sk-SK" dirty="0" err="1"/>
              <a:t>l</a:t>
            </a:r>
            <a:r>
              <a:rPr lang="sk-SK" b="1" dirty="0" err="1"/>
              <a:t>mi</a:t>
            </a:r>
            <a:r>
              <a:rPr lang="sk-SK" b="1" dirty="0"/>
              <a:t> malé napätie v obvode bázy vyvoláva prúd, ktorý je </a:t>
            </a:r>
            <a:r>
              <a:rPr lang="sk-SK" b="1" dirty="0" smtClean="0"/>
              <a:t>prí</a:t>
            </a:r>
            <a:r>
              <a:rPr lang="sk-SK" dirty="0"/>
              <a:t>č</a:t>
            </a:r>
            <a:r>
              <a:rPr lang="sk-SK" b="1" dirty="0" smtClean="0"/>
              <a:t>inou</a:t>
            </a:r>
            <a:endParaRPr lang="sk-SK" b="1" dirty="0"/>
          </a:p>
          <a:p>
            <a:r>
              <a:rPr lang="sk-SK" b="1" dirty="0"/>
              <a:t>vzniku omnoho </a:t>
            </a:r>
            <a:r>
              <a:rPr lang="sk-SK" b="1" dirty="0" smtClean="0"/>
              <a:t>vä</a:t>
            </a:r>
            <a:r>
              <a:rPr lang="sk-SK" b="1" dirty="0"/>
              <a:t>č</a:t>
            </a:r>
            <a:r>
              <a:rPr lang="sk-SK" b="1" dirty="0" smtClean="0"/>
              <a:t>šieho </a:t>
            </a:r>
            <a:r>
              <a:rPr lang="sk-SK" b="1" dirty="0"/>
              <a:t>prúdu v kolektorovom obvode</a:t>
            </a:r>
            <a:r>
              <a:rPr lang="sk-SK" b="1" dirty="0" smtClean="0"/>
              <a:t>. Tento vytvorí na kolektore oveľa väčšie napätie ako je vstupné napätie.</a:t>
            </a:r>
            <a:endParaRPr lang="sk-SK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556792"/>
            <a:ext cx="3909665" cy="164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BlokTextu 8"/>
          <p:cNvSpPr txBox="1"/>
          <p:nvPr/>
        </p:nvSpPr>
        <p:spPr>
          <a:xfrm>
            <a:off x="251520" y="188640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chemeClr val="accent2">
                    <a:lumMod val="75000"/>
                  </a:schemeClr>
                </a:solidFill>
              </a:rPr>
              <a:t>Bipolárny tranzistor</a:t>
            </a:r>
            <a:r>
              <a:rPr lang="sk-SK" sz="24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sk-SK" sz="24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7890" name="Picture 2" descr="Výsledok vyhľadávania obrázkov pre dopyt BC33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110490"/>
            <a:ext cx="2304256" cy="13296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103250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3212976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Nízkofrekvenčné zosilňovače </a:t>
            </a:r>
            <a:endParaRPr lang="sk-SK" b="1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23528" y="2698576"/>
            <a:ext cx="7772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sk-SK" altLang="sk-SK" sz="2400" smtClean="0">
              <a:solidFill>
                <a:srgbClr val="CC33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sk-SK" altLang="sk-SK" sz="2400" smtClean="0">
                <a:solidFill>
                  <a:srgbClr val="000810"/>
                </a:solidFill>
              </a:rPr>
              <a:t>   </a:t>
            </a:r>
            <a:r>
              <a:rPr lang="sk-SK" altLang="sk-SK" sz="2400" smtClean="0"/>
              <a:t> </a:t>
            </a:r>
          </a:p>
          <a:p>
            <a:endParaRPr lang="sk-SK" altLang="sk-SK" sz="2400" smtClean="0"/>
          </a:p>
        </p:txBody>
      </p:sp>
      <p:sp>
        <p:nvSpPr>
          <p:cNvPr id="13" name="BlokTextu 12"/>
          <p:cNvSpPr txBox="1"/>
          <p:nvPr/>
        </p:nvSpPr>
        <p:spPr>
          <a:xfrm>
            <a:off x="251520" y="3645024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Zosilnenie signálov od </a:t>
            </a:r>
            <a:r>
              <a:rPr lang="sk-SK" dirty="0" smtClean="0"/>
              <a:t>20Hz </a:t>
            </a:r>
            <a:r>
              <a:rPr lang="sk-SK" dirty="0" smtClean="0"/>
              <a:t>do 20kHz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Základné zapojenia </a:t>
            </a:r>
            <a:r>
              <a:rPr lang="sk-SK" dirty="0" err="1" smtClean="0"/>
              <a:t>nf</a:t>
            </a:r>
            <a:r>
              <a:rPr lang="sk-SK" dirty="0" smtClean="0"/>
              <a:t> zosilňovačov</a:t>
            </a:r>
            <a:endParaRPr lang="sk-SK" dirty="0"/>
          </a:p>
        </p:txBody>
      </p:sp>
      <p:pic>
        <p:nvPicPr>
          <p:cNvPr id="22" name="Picture 4" descr="http://alzat.szm.com/Zosil/zakl_zap/zapoj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70" t="5513" b="22823"/>
          <a:stretch/>
        </p:blipFill>
        <p:spPr bwMode="auto">
          <a:xfrm>
            <a:off x="179511" y="4725144"/>
            <a:ext cx="8523865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63377" y="126967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14" name="BlokTextu 13"/>
          <p:cNvSpPr txBox="1"/>
          <p:nvPr/>
        </p:nvSpPr>
        <p:spPr>
          <a:xfrm>
            <a:off x="251520" y="539388"/>
            <a:ext cx="5406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Princíp</a:t>
            </a:r>
            <a:r>
              <a:rPr lang="sk-SK" dirty="0" smtClean="0"/>
              <a:t> – zosilniť akýkoľvek signál (prúd, napätie, výkon)</a:t>
            </a:r>
            <a:endParaRPr lang="sk-SK" dirty="0"/>
          </a:p>
        </p:txBody>
      </p:sp>
      <p:sp>
        <p:nvSpPr>
          <p:cNvPr id="15" name="Obdĺžnik 14"/>
          <p:cNvSpPr/>
          <p:nvPr/>
        </p:nvSpPr>
        <p:spPr>
          <a:xfrm>
            <a:off x="1385457" y="1056060"/>
            <a:ext cx="2307003" cy="15121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BlokTextu 15"/>
          <p:cNvSpPr txBox="1"/>
          <p:nvPr/>
        </p:nvSpPr>
        <p:spPr>
          <a:xfrm>
            <a:off x="1959953" y="1632124"/>
            <a:ext cx="118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Zosilňovač</a:t>
            </a:r>
            <a:endParaRPr lang="sk-SK" b="1" dirty="0"/>
          </a:p>
        </p:txBody>
      </p:sp>
      <p:cxnSp>
        <p:nvCxnSpPr>
          <p:cNvPr id="17" name="Rovná spojnica 16"/>
          <p:cNvCxnSpPr/>
          <p:nvPr/>
        </p:nvCxnSpPr>
        <p:spPr>
          <a:xfrm flipH="1">
            <a:off x="592312" y="1416100"/>
            <a:ext cx="7931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ovná spojnica 17"/>
          <p:cNvCxnSpPr/>
          <p:nvPr/>
        </p:nvCxnSpPr>
        <p:spPr>
          <a:xfrm flipH="1">
            <a:off x="592312" y="2136180"/>
            <a:ext cx="7931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ovná spojnica 18"/>
          <p:cNvCxnSpPr/>
          <p:nvPr/>
        </p:nvCxnSpPr>
        <p:spPr>
          <a:xfrm flipH="1">
            <a:off x="3692460" y="1416100"/>
            <a:ext cx="7931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nica 19"/>
          <p:cNvCxnSpPr/>
          <p:nvPr/>
        </p:nvCxnSpPr>
        <p:spPr>
          <a:xfrm flipH="1">
            <a:off x="3692460" y="2137637"/>
            <a:ext cx="7931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lokTextu 20"/>
          <p:cNvSpPr txBox="1"/>
          <p:nvPr/>
        </p:nvSpPr>
        <p:spPr>
          <a:xfrm>
            <a:off x="251520" y="1560116"/>
            <a:ext cx="599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err="1" smtClean="0"/>
              <a:t>Uvst</a:t>
            </a:r>
            <a:endParaRPr lang="sk-SK" dirty="0"/>
          </a:p>
        </p:txBody>
      </p:sp>
      <p:sp>
        <p:nvSpPr>
          <p:cNvPr id="24" name="BlokTextu 23"/>
          <p:cNvSpPr txBox="1"/>
          <p:nvPr/>
        </p:nvSpPr>
        <p:spPr>
          <a:xfrm>
            <a:off x="4185875" y="1560116"/>
            <a:ext cx="703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err="1" smtClean="0"/>
              <a:t>Uvyst</a:t>
            </a:r>
            <a:endParaRPr lang="sk-SK" dirty="0"/>
          </a:p>
        </p:txBody>
      </p:sp>
      <p:pic>
        <p:nvPicPr>
          <p:cNvPr id="25" name="Picture 2" descr="http://infosluch.sk/wp/wp-content/uploads/2012/07/princip-zosilnenia-zvuku2-300x133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852936"/>
            <a:ext cx="3867316" cy="1714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BlokTextu 25"/>
          <p:cNvSpPr txBox="1"/>
          <p:nvPr/>
        </p:nvSpPr>
        <p:spPr>
          <a:xfrm>
            <a:off x="5292080" y="1363415"/>
            <a:ext cx="34563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dirty="0" smtClean="0"/>
              <a:t>A</a:t>
            </a:r>
            <a:r>
              <a:rPr lang="sk-SK" sz="4400" baseline="-25000" dirty="0" smtClean="0"/>
              <a:t>U</a:t>
            </a:r>
            <a:r>
              <a:rPr lang="sk-SK" sz="4400" dirty="0" smtClean="0"/>
              <a:t>= U</a:t>
            </a:r>
            <a:r>
              <a:rPr lang="sk-SK" sz="4400" baseline="-25000" dirty="0" smtClean="0"/>
              <a:t>VYST</a:t>
            </a:r>
            <a:r>
              <a:rPr lang="sk-SK" sz="4400" dirty="0" smtClean="0"/>
              <a:t>/U</a:t>
            </a:r>
            <a:r>
              <a:rPr lang="sk-SK" sz="4400" baseline="-25000" dirty="0" smtClean="0"/>
              <a:t>VST</a:t>
            </a:r>
            <a:endParaRPr lang="sk-SK" sz="4400" baseline="-25000" dirty="0"/>
          </a:p>
        </p:txBody>
      </p:sp>
      <p:sp>
        <p:nvSpPr>
          <p:cNvPr id="27" name="BlokTextu 26"/>
          <p:cNvSpPr txBox="1"/>
          <p:nvPr/>
        </p:nvSpPr>
        <p:spPr>
          <a:xfrm>
            <a:off x="251520" y="44624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chemeClr val="accent2">
                    <a:lumMod val="75000"/>
                  </a:schemeClr>
                </a:solidFill>
              </a:rPr>
              <a:t>Zosilňovače:</a:t>
            </a:r>
            <a:endParaRPr lang="sk-SK" sz="24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843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2585" t="7143" r="1753"/>
          <a:stretch>
            <a:fillRect/>
          </a:stretch>
        </p:blipFill>
        <p:spPr bwMode="auto">
          <a:xfrm>
            <a:off x="251520" y="476672"/>
            <a:ext cx="8812672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ttp://pandatron.cz/elektronika2/supply0-30-1a_osaz.gif"/>
          <p:cNvPicPr>
            <a:picLocks noChangeAspect="1" noChangeArrowheads="1"/>
          </p:cNvPicPr>
          <p:nvPr/>
        </p:nvPicPr>
        <p:blipFill>
          <a:blip r:embed="rId3" cstate="print">
            <a:lum bright="20000"/>
          </a:blip>
          <a:srcRect b="22263"/>
          <a:stretch>
            <a:fillRect/>
          </a:stretch>
        </p:blipFill>
        <p:spPr bwMode="auto">
          <a:xfrm>
            <a:off x="251520" y="3717032"/>
            <a:ext cx="4320480" cy="2919939"/>
          </a:xfrm>
          <a:prstGeom prst="rect">
            <a:avLst/>
          </a:prstGeom>
          <a:noFill/>
        </p:spPr>
      </p:pic>
      <p:sp>
        <p:nvSpPr>
          <p:cNvPr id="7" name="BlokTextu 6"/>
          <p:cNvSpPr txBox="1"/>
          <p:nvPr/>
        </p:nvSpPr>
        <p:spPr>
          <a:xfrm>
            <a:off x="4860032" y="3978930"/>
            <a:ext cx="41044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k-SK" dirty="0" smtClean="0"/>
              <a:t>Zakresli schému v </a:t>
            </a:r>
            <a:r>
              <a:rPr lang="sk-SK" b="1" dirty="0" err="1" smtClean="0"/>
              <a:t>Multisime</a:t>
            </a:r>
            <a:endParaRPr lang="sk-SK" b="1" dirty="0" smtClean="0"/>
          </a:p>
          <a:p>
            <a:pPr marL="342900" indent="-342900">
              <a:buAutoNum type="arabicPeriod"/>
            </a:pPr>
            <a:r>
              <a:rPr lang="sk-SK" b="1" dirty="0" smtClean="0"/>
              <a:t>Zakresli priebeh </a:t>
            </a:r>
            <a:r>
              <a:rPr lang="sk-SK" dirty="0" smtClean="0"/>
              <a:t>pred usmerňovačom, za usmerňovačom a na výstupe </a:t>
            </a:r>
          </a:p>
          <a:p>
            <a:pPr marL="342900" indent="-342900">
              <a:buAutoNum type="arabicPeriod"/>
            </a:pPr>
            <a:r>
              <a:rPr lang="sk-SK" b="1" dirty="0" smtClean="0"/>
              <a:t>Navrhni DPS </a:t>
            </a:r>
            <a:r>
              <a:rPr lang="sk-SK" dirty="0" smtClean="0"/>
              <a:t>v </a:t>
            </a:r>
            <a:r>
              <a:rPr lang="sk-SK" dirty="0" err="1" smtClean="0"/>
              <a:t>Sprint</a:t>
            </a:r>
            <a:r>
              <a:rPr lang="sk-SK" dirty="0" smtClean="0"/>
              <a:t> </a:t>
            </a:r>
            <a:r>
              <a:rPr lang="sk-SK" dirty="0" err="1" smtClean="0"/>
              <a:t>Layoute</a:t>
            </a:r>
            <a:endParaRPr lang="sk-SK" dirty="0" smtClean="0"/>
          </a:p>
          <a:p>
            <a:pPr marL="342900" indent="-342900">
              <a:buAutoNum type="arabicPeriod"/>
            </a:pPr>
            <a:r>
              <a:rPr lang="sk-SK" dirty="0" smtClean="0"/>
              <a:t>Zohľadnite predchádzajúce pripomienky</a:t>
            </a:r>
            <a:endParaRPr lang="sk-SK" dirty="0" smtClean="0"/>
          </a:p>
          <a:p>
            <a:pPr marL="342900" indent="-342900">
              <a:buAutoNum type="arabicPeriod"/>
            </a:pP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251520" y="107340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Napájací zdroj so stabilizátorom z bipolárnych tranzistorov</a:t>
            </a:r>
            <a:endParaRPr lang="sk-SK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10745</TotalTime>
  <Words>363</Words>
  <Application>Microsoft Office PowerPoint</Application>
  <PresentationFormat>Prezentácia na obrazovke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Juraj</cp:lastModifiedBy>
  <cp:revision>310</cp:revision>
  <dcterms:created xsi:type="dcterms:W3CDTF">2013-02-01T18:44:01Z</dcterms:created>
  <dcterms:modified xsi:type="dcterms:W3CDTF">2017-03-23T19:54:25Z</dcterms:modified>
</cp:coreProperties>
</file>