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88" r:id="rId4"/>
    <p:sldId id="257" r:id="rId5"/>
    <p:sldId id="289" r:id="rId6"/>
    <p:sldId id="290" r:id="rId7"/>
    <p:sldId id="286" r:id="rId8"/>
    <p:sldId id="291" r:id="rId9"/>
    <p:sldId id="287" r:id="rId10"/>
    <p:sldId id="292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4" r:id="rId21"/>
    <p:sldId id="305" r:id="rId22"/>
    <p:sldId id="303" r:id="rId23"/>
    <p:sldId id="307" r:id="rId24"/>
    <p:sldId id="306" r:id="rId2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9.11.2014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9.11.2014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9.11.2014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9.11.2014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9.11.2014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9.11.2014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9.11.2014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9.11.2014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9.11.2014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9.11.2014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BBA8-BF10-477B-A4B3-C8FFB266B0A1}" type="datetimeFigureOut">
              <a:rPr lang="sk-SK" smtClean="0"/>
              <a:pPr/>
              <a:t>9.11.2014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2BBA8-BF10-477B-A4B3-C8FFB266B0A1}" type="datetimeFigureOut">
              <a:rPr lang="sk-SK" smtClean="0"/>
              <a:pPr/>
              <a:t>9.11.2014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8F50F-3EFC-4956-A10D-144C799E6E0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Meranie napätia:</a:t>
            </a:r>
            <a:endParaRPr lang="sk-SK" b="1" dirty="0"/>
          </a:p>
        </p:txBody>
      </p:sp>
      <p:pic>
        <p:nvPicPr>
          <p:cNvPr id="29698" name="Picture 2" descr="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4193404" cy="2376264"/>
          </a:xfrm>
          <a:prstGeom prst="rect">
            <a:avLst/>
          </a:prstGeom>
          <a:noFill/>
        </p:spPr>
      </p:pic>
      <p:pic>
        <p:nvPicPr>
          <p:cNvPr id="29700" name="Picture 4" descr="Obr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9386" y="620688"/>
            <a:ext cx="4215102" cy="2304256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5364088" y="26064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Meranie prúdu:</a:t>
            </a:r>
            <a:endParaRPr lang="sk-SK" b="1" dirty="0"/>
          </a:p>
        </p:txBody>
      </p:sp>
      <p:pic>
        <p:nvPicPr>
          <p:cNvPr id="29702" name="Picture 6" descr="http://www.oskole.sk/userfiles/image/1sasa/1fyzika/Ako_meriame_elektricke_napatie_9r_jun_html_m15f4048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8"/>
            <a:ext cx="8712194" cy="3356992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323528" y="386104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II. </a:t>
            </a:r>
            <a:r>
              <a:rPr lang="sk-SK" b="1" dirty="0" err="1" smtClean="0"/>
              <a:t>Kirchoffov</a:t>
            </a:r>
            <a:r>
              <a:rPr lang="sk-SK" b="1" dirty="0" smtClean="0"/>
              <a:t> zákon:</a:t>
            </a:r>
            <a:endParaRPr lang="sk-SK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36712"/>
            <a:ext cx="4427984" cy="316835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BlokTextu 6"/>
          <p:cNvSpPr txBox="1"/>
          <p:nvPr/>
        </p:nvSpPr>
        <p:spPr>
          <a:xfrm>
            <a:off x="323528" y="26064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Zapojte nasledovné elektrické obvody (simulujte v </a:t>
            </a:r>
            <a:r>
              <a:rPr lang="sk-SK" b="1" dirty="0" err="1" smtClean="0"/>
              <a:t>Multisime</a:t>
            </a:r>
            <a:r>
              <a:rPr lang="sk-SK" b="1" dirty="0" smtClean="0"/>
              <a:t>):</a:t>
            </a:r>
            <a:endParaRPr lang="sk-SK" b="1" dirty="0"/>
          </a:p>
        </p:txBody>
      </p:sp>
      <p:pic>
        <p:nvPicPr>
          <p:cNvPr id="8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496" y="908720"/>
            <a:ext cx="4464496" cy="293978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0" name="BlokTextu 9"/>
          <p:cNvSpPr txBox="1"/>
          <p:nvPr/>
        </p:nvSpPr>
        <p:spPr>
          <a:xfrm>
            <a:off x="251520" y="8460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6:</a:t>
            </a:r>
            <a:endParaRPr lang="sk-SK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4572000" y="8367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7:</a:t>
            </a:r>
            <a:endParaRPr lang="sk-SK" b="1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93096"/>
            <a:ext cx="44206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861048"/>
            <a:ext cx="3627115" cy="249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18197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251520" y="26064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1. Vytvor simuláciu obvodu v programe </a:t>
            </a:r>
            <a:r>
              <a:rPr lang="sk-SK" b="1" dirty="0" err="1" smtClean="0"/>
              <a:t>Multisim</a:t>
            </a:r>
            <a:endParaRPr lang="sk-SK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739449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72527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51520" y="26064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2. Vytvor simuláciu obvodu v programe </a:t>
            </a:r>
            <a:r>
              <a:rPr lang="sk-SK" b="1" dirty="0" err="1" smtClean="0"/>
              <a:t>Multisim</a:t>
            </a:r>
            <a:endParaRPr lang="sk-SK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3" y="1943100"/>
            <a:ext cx="84105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95536" y="18864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Hardwarové prvky sietí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428894" y="993502"/>
            <a:ext cx="83195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err="1"/>
              <a:t>Metalické</a:t>
            </a:r>
            <a:r>
              <a:rPr lang="sk-SK" dirty="0"/>
              <a:t> káble </a:t>
            </a:r>
            <a:endParaRPr lang="sk-SK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Optické </a:t>
            </a:r>
            <a:r>
              <a:rPr lang="sk-SK" dirty="0"/>
              <a:t>káble </a:t>
            </a:r>
            <a:endParaRPr lang="sk-SK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Vzduch</a:t>
            </a: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428894" y="574197"/>
            <a:ext cx="3956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/>
              <a:t>Prenosové médiá, ktorými sa šíri signál:</a:t>
            </a:r>
          </a:p>
        </p:txBody>
      </p:sp>
      <p:sp>
        <p:nvSpPr>
          <p:cNvPr id="9" name="Obdĺžnik 8"/>
          <p:cNvSpPr/>
          <p:nvPr/>
        </p:nvSpPr>
        <p:spPr>
          <a:xfrm>
            <a:off x="437812" y="2348880"/>
            <a:ext cx="816663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Káble</a:t>
            </a:r>
            <a:endParaRPr lang="sk-SK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b="1" dirty="0"/>
              <a:t>Krútené dvojlinky </a:t>
            </a:r>
            <a:endParaRPr lang="sk-SK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b="1" dirty="0" smtClean="0"/>
              <a:t>Optické káble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b="1" dirty="0" smtClean="0"/>
              <a:t>Koaxiálne káble</a:t>
            </a:r>
          </a:p>
          <a:p>
            <a:pPr lvl="0"/>
            <a:endParaRPr lang="sk-SK" dirty="0"/>
          </a:p>
          <a:p>
            <a:endParaRPr lang="sk-SK" b="1" dirty="0" smtClean="0"/>
          </a:p>
          <a:p>
            <a:r>
              <a:rPr lang="sk-SK" b="1" dirty="0" smtClean="0">
                <a:solidFill>
                  <a:srgbClr val="FF0000"/>
                </a:solidFill>
              </a:rPr>
              <a:t>Parametre </a:t>
            </a:r>
            <a:r>
              <a:rPr lang="sk-SK" b="1" dirty="0">
                <a:solidFill>
                  <a:srgbClr val="FF0000"/>
                </a:solidFill>
              </a:rPr>
              <a:t>káblov</a:t>
            </a:r>
            <a:endParaRPr lang="sk-SK" dirty="0">
              <a:solidFill>
                <a:srgbClr val="FF0000"/>
              </a:solidFill>
            </a:endParaRPr>
          </a:p>
          <a:p>
            <a:pPr lvl="0"/>
            <a:r>
              <a:rPr lang="sk-SK" dirty="0"/>
              <a:t>Rýchlosť s akou môžu prenášať dáta – vyjadruje sa v MB/s (</a:t>
            </a:r>
            <a:r>
              <a:rPr lang="sk-SK" dirty="0" err="1"/>
              <a:t>megabity</a:t>
            </a:r>
            <a:r>
              <a:rPr lang="sk-SK" dirty="0"/>
              <a:t> za sekundu)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Najčastejšie v sieti LAN – </a:t>
            </a:r>
            <a:r>
              <a:rPr lang="sk-SK" dirty="0" err="1" smtClean="0"/>
              <a:t>100MB</a:t>
            </a:r>
            <a:r>
              <a:rPr lang="sk-SK" dirty="0" smtClean="0"/>
              <a:t>/s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Rozširujú </a:t>
            </a:r>
            <a:r>
              <a:rPr lang="sk-SK" dirty="0"/>
              <a:t>sa </a:t>
            </a:r>
            <a:r>
              <a:rPr lang="sk-SK" dirty="0" err="1"/>
              <a:t>1000MB</a:t>
            </a:r>
            <a:r>
              <a:rPr lang="sk-SK" dirty="0"/>
              <a:t>/s (</a:t>
            </a:r>
            <a:r>
              <a:rPr lang="sk-SK" dirty="0" err="1" smtClean="0"/>
              <a:t>1GB</a:t>
            </a:r>
            <a:r>
              <a:rPr lang="sk-SK" dirty="0" smtClean="0"/>
              <a:t>/s)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err="1" smtClean="0"/>
              <a:t>10MB</a:t>
            </a:r>
            <a:r>
              <a:rPr lang="sk-SK" dirty="0" smtClean="0"/>
              <a:t>/s </a:t>
            </a:r>
            <a:r>
              <a:rPr lang="sk-SK" dirty="0"/>
              <a:t>– už </a:t>
            </a:r>
            <a:r>
              <a:rPr lang="sk-SK" dirty="0" smtClean="0"/>
              <a:t>minulosť</a:t>
            </a:r>
            <a:endParaRPr lang="sk-SK" dirty="0"/>
          </a:p>
        </p:txBody>
      </p:sp>
      <p:pic>
        <p:nvPicPr>
          <p:cNvPr id="10" name="Obrázok 9" descr="Stavíme malou domácí síť - jak si usnadnit hraní a sdílení dat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18456"/>
            <a:ext cx="2857500" cy="1733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551690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95536" y="18864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Krútená dvojlinka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409658" y="836712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Najrozšírenejší </a:t>
            </a:r>
            <a:r>
              <a:rPr lang="sk-SK" dirty="0" err="1"/>
              <a:t>metalický</a:t>
            </a:r>
            <a:r>
              <a:rPr lang="sk-SK" dirty="0"/>
              <a:t> vodič v sieti </a:t>
            </a:r>
            <a:r>
              <a:rPr lang="sk-SK" dirty="0" smtClean="0"/>
              <a:t>LAN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8 </a:t>
            </a:r>
            <a:r>
              <a:rPr lang="sk-SK" dirty="0"/>
              <a:t>vodičov = 4 </a:t>
            </a:r>
            <a:r>
              <a:rPr lang="sk-SK" dirty="0" smtClean="0"/>
              <a:t>páry</a:t>
            </a:r>
            <a:endParaRPr lang="sk-SK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Ochrana </a:t>
            </a:r>
            <a:r>
              <a:rPr lang="sk-SK" dirty="0"/>
              <a:t>proti vzájomnému rušeniu = krútením </a:t>
            </a:r>
            <a:r>
              <a:rPr lang="sk-SK" dirty="0" smtClean="0"/>
              <a:t>vodičov</a:t>
            </a:r>
            <a:endParaRPr lang="sk-SK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Najčastejšie </a:t>
            </a:r>
            <a:r>
              <a:rPr lang="sk-SK" dirty="0"/>
              <a:t>– kategória 5 (</a:t>
            </a:r>
            <a:r>
              <a:rPr lang="sk-SK" dirty="0" err="1"/>
              <a:t>100MB</a:t>
            </a:r>
            <a:r>
              <a:rPr lang="sk-SK" dirty="0"/>
              <a:t>/s) alebo 5e (</a:t>
            </a:r>
            <a:r>
              <a:rPr lang="sk-SK" dirty="0" err="1" smtClean="0"/>
              <a:t>1GB</a:t>
            </a:r>
            <a:r>
              <a:rPr lang="sk-SK" dirty="0" smtClean="0"/>
              <a:t>/s)</a:t>
            </a:r>
            <a:endParaRPr lang="sk-SK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Dnes </a:t>
            </a:r>
            <a:r>
              <a:rPr lang="sk-SK" dirty="0"/>
              <a:t>aj kategória 6 a 7 (</a:t>
            </a:r>
            <a:r>
              <a:rPr lang="sk-SK" dirty="0" err="1" smtClean="0"/>
              <a:t>10GB</a:t>
            </a:r>
            <a:r>
              <a:rPr lang="sk-SK" dirty="0" smtClean="0"/>
              <a:t>/s)</a:t>
            </a:r>
            <a:endParaRPr lang="sk-SK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Prenosové </a:t>
            </a:r>
            <a:r>
              <a:rPr lang="sk-SK" dirty="0"/>
              <a:t>pásmo – udáva aký veľký rozsah signálu je kábel schopný preniesť – čím širšie, tým </a:t>
            </a:r>
            <a:r>
              <a:rPr lang="sk-SK" dirty="0" smtClean="0"/>
              <a:t>lepšie</a:t>
            </a:r>
            <a:endParaRPr lang="sk-SK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Pre </a:t>
            </a:r>
            <a:r>
              <a:rPr lang="sk-SK" dirty="0"/>
              <a:t>krútenú dvojlinku je typická hviezdicová </a:t>
            </a:r>
            <a:r>
              <a:rPr lang="sk-SK" dirty="0" err="1"/>
              <a:t>topológia</a:t>
            </a:r>
            <a:endParaRPr lang="sk-SK" sz="2400" dirty="0"/>
          </a:p>
          <a:p>
            <a:pPr lvl="0"/>
            <a:endParaRPr lang="sk-SK" dirty="0" smtClean="0"/>
          </a:p>
          <a:p>
            <a:pPr lvl="0"/>
            <a:r>
              <a:rPr lang="sk-SK" b="1" dirty="0" smtClean="0"/>
              <a:t>Použitie</a:t>
            </a:r>
            <a:r>
              <a:rPr lang="sk-SK" dirty="0" smtClean="0"/>
              <a:t> </a:t>
            </a:r>
            <a:r>
              <a:rPr lang="sk-SK" dirty="0"/>
              <a:t>– tienené prevedenie a netienené prevedenie</a:t>
            </a:r>
            <a:endParaRPr lang="sk-SK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b="1" dirty="0"/>
              <a:t>netienená</a:t>
            </a:r>
            <a:r>
              <a:rPr lang="sk-SK" dirty="0"/>
              <a:t> – </a:t>
            </a:r>
            <a:r>
              <a:rPr lang="sk-SK" dirty="0" err="1"/>
              <a:t>UTP</a:t>
            </a:r>
            <a:r>
              <a:rPr lang="sk-SK" dirty="0"/>
              <a:t> – jednotlivé páry sú vložené do vnútornej plastickej  izolácie, najpoužívanejšia</a:t>
            </a:r>
            <a:endParaRPr lang="sk-SK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b="1" dirty="0"/>
              <a:t>tienená</a:t>
            </a:r>
            <a:r>
              <a:rPr lang="sk-SK" dirty="0"/>
              <a:t> – </a:t>
            </a:r>
            <a:r>
              <a:rPr lang="sk-SK" dirty="0" err="1"/>
              <a:t>STP</a:t>
            </a:r>
            <a:r>
              <a:rPr lang="sk-SK" dirty="0"/>
              <a:t> – obsahuje kovové opletenie – tienenie – ochrana proti vnútornému rušeniu, tieniť sa môže každý pár, alebo iba plášť kábla (</a:t>
            </a:r>
            <a:r>
              <a:rPr lang="sk-SK" dirty="0" err="1"/>
              <a:t>ScTP</a:t>
            </a:r>
            <a:r>
              <a:rPr lang="sk-SK" dirty="0"/>
              <a:t>), drahšie ako </a:t>
            </a:r>
            <a:r>
              <a:rPr lang="sk-SK" dirty="0" err="1"/>
              <a:t>UTP</a:t>
            </a:r>
            <a:r>
              <a:rPr lang="sk-SK" dirty="0"/>
              <a:t>, používajú sa iba tam, kde dochádza k vnútornému rušeniu</a:t>
            </a:r>
            <a:endParaRPr lang="sk-SK" sz="2400" dirty="0"/>
          </a:p>
          <a:p>
            <a:pPr lvl="0"/>
            <a:endParaRPr lang="sk-SK" dirty="0" smtClean="0"/>
          </a:p>
          <a:p>
            <a:pPr lvl="0"/>
            <a:r>
              <a:rPr lang="sk-SK" dirty="0" smtClean="0"/>
              <a:t>Káble </a:t>
            </a:r>
            <a:r>
              <a:rPr lang="sk-SK" dirty="0"/>
              <a:t>sa pripájajú pomocou </a:t>
            </a:r>
            <a:r>
              <a:rPr lang="sk-SK" b="1" dirty="0"/>
              <a:t>konektora </a:t>
            </a:r>
            <a:r>
              <a:rPr lang="sk-SK" b="1" dirty="0" err="1"/>
              <a:t>RJ</a:t>
            </a:r>
            <a:r>
              <a:rPr lang="sk-SK" b="1" dirty="0"/>
              <a:t> 45 </a:t>
            </a:r>
            <a:r>
              <a:rPr lang="sk-SK" dirty="0"/>
              <a:t>– k PC aj k </a:t>
            </a:r>
            <a:r>
              <a:rPr lang="sk-SK" dirty="0" err="1"/>
              <a:t>switchu</a:t>
            </a:r>
            <a:endParaRPr lang="sk-SK" sz="2400" dirty="0"/>
          </a:p>
        </p:txBody>
      </p:sp>
    </p:spTree>
    <p:extLst>
      <p:ext uri="{BB962C8B-B14F-4D97-AF65-F5344CB8AC3E}">
        <p14:creationId xmlns="" xmlns:p14="http://schemas.microsoft.com/office/powerpoint/2010/main" val="2784135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95536" y="18864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Krútená dvojlinka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95536" y="657270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Praktické </a:t>
            </a:r>
            <a:r>
              <a:rPr lang="sk-SK" b="1" dirty="0" smtClean="0"/>
              <a:t>prevedenie</a:t>
            </a:r>
            <a:endParaRPr lang="sk-SK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Kábel pre prevedenie počítač – zásuvka – </a:t>
            </a:r>
            <a:r>
              <a:rPr lang="sk-SK" b="1" dirty="0" err="1"/>
              <a:t>PATCH</a:t>
            </a:r>
            <a:r>
              <a:rPr lang="sk-SK" dirty="0"/>
              <a:t> kábel:</a:t>
            </a:r>
            <a:endParaRPr lang="sk-SK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b="1" dirty="0"/>
              <a:t>Pomalšia</a:t>
            </a:r>
            <a:r>
              <a:rPr lang="sk-SK" dirty="0"/>
              <a:t> </a:t>
            </a:r>
            <a:r>
              <a:rPr lang="sk-SK" dirty="0" err="1"/>
              <a:t>varianta</a:t>
            </a:r>
            <a:r>
              <a:rPr lang="sk-SK" dirty="0"/>
              <a:t> (</a:t>
            </a:r>
            <a:r>
              <a:rPr lang="sk-SK" dirty="0" err="1"/>
              <a:t>100MB</a:t>
            </a:r>
            <a:r>
              <a:rPr lang="sk-SK" dirty="0"/>
              <a:t>/s) - 4 páry vodičov (8 vodičov), pre rýchlosť </a:t>
            </a:r>
            <a:r>
              <a:rPr lang="sk-SK" dirty="0" err="1"/>
              <a:t>100MB</a:t>
            </a:r>
            <a:r>
              <a:rPr lang="sk-SK" dirty="0"/>
              <a:t>/s sa využívajú iba 2 páry, ostatné 2 páry sú nevyužité</a:t>
            </a:r>
            <a:endParaRPr lang="sk-SK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b="1" dirty="0"/>
              <a:t>Rýchlejšia</a:t>
            </a:r>
            <a:r>
              <a:rPr lang="sk-SK" dirty="0"/>
              <a:t> </a:t>
            </a:r>
            <a:r>
              <a:rPr lang="sk-SK" dirty="0" err="1"/>
              <a:t>varianta</a:t>
            </a:r>
            <a:r>
              <a:rPr lang="sk-SK" dirty="0"/>
              <a:t> (</a:t>
            </a:r>
            <a:r>
              <a:rPr lang="sk-SK" dirty="0" err="1"/>
              <a:t>1000MB</a:t>
            </a:r>
            <a:r>
              <a:rPr lang="sk-SK" dirty="0"/>
              <a:t>/s) – treba použiť všetky 4 </a:t>
            </a:r>
            <a:r>
              <a:rPr lang="sk-SK" dirty="0" smtClean="0"/>
              <a:t>páry</a:t>
            </a:r>
          </a:p>
        </p:txBody>
      </p:sp>
      <p:sp>
        <p:nvSpPr>
          <p:cNvPr id="3" name="Obdĺžnik 2"/>
          <p:cNvSpPr/>
          <p:nvPr/>
        </p:nvSpPr>
        <p:spPr>
          <a:xfrm>
            <a:off x="5872367" y="2276872"/>
            <a:ext cx="31204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Priame zapojenie (prepojovacie káble počítač – zásuvka, zásuvka – </a:t>
            </a:r>
            <a:r>
              <a:rPr lang="sk-SK" b="1" dirty="0" err="1"/>
              <a:t>switch</a:t>
            </a:r>
            <a:r>
              <a:rPr lang="sk-SK" b="1" dirty="0"/>
              <a:t>, počítač - </a:t>
            </a:r>
            <a:r>
              <a:rPr lang="sk-SK" b="1" dirty="0" err="1"/>
              <a:t>switch</a:t>
            </a:r>
            <a:r>
              <a:rPr lang="sk-SK" b="1" dirty="0"/>
              <a:t>)</a:t>
            </a:r>
            <a:endParaRPr lang="sk-SK" dirty="0"/>
          </a:p>
        </p:txBody>
      </p:sp>
      <p:pic>
        <p:nvPicPr>
          <p:cNvPr id="2050" name="Picture 2" descr="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5530214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8227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95536" y="18864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Krútená dvojlinka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395536" y="764704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/>
              <a:t>Kábel pre prevedenie PC – PC, krížové zapojenie – </a:t>
            </a:r>
            <a:r>
              <a:rPr lang="sk-SK" b="1" dirty="0" err="1" smtClean="0"/>
              <a:t>CROSS</a:t>
            </a:r>
            <a:r>
              <a:rPr lang="sk-SK" dirty="0" smtClean="0"/>
              <a:t> kábel</a:t>
            </a:r>
            <a:endParaRPr lang="sk-SK" sz="2400" dirty="0"/>
          </a:p>
        </p:txBody>
      </p:sp>
      <p:sp>
        <p:nvSpPr>
          <p:cNvPr id="4" name="Obdĺžnik 3"/>
          <p:cNvSpPr/>
          <p:nvPr/>
        </p:nvSpPr>
        <p:spPr>
          <a:xfrm>
            <a:off x="592590" y="1196752"/>
            <a:ext cx="7939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b="1" dirty="0"/>
              <a:t>Zapojenie kríženého kábla (počítač - počítač), nie je potrebný </a:t>
            </a:r>
            <a:r>
              <a:rPr lang="sk-SK" b="1" dirty="0" err="1"/>
              <a:t>switch</a:t>
            </a:r>
            <a:r>
              <a:rPr lang="sk-SK" b="1" dirty="0"/>
              <a:t>, niekedy aj na prepojovanie </a:t>
            </a:r>
            <a:r>
              <a:rPr lang="sk-SK" b="1" dirty="0" err="1"/>
              <a:t>switchov</a:t>
            </a:r>
            <a:endParaRPr lang="sk-SK" dirty="0"/>
          </a:p>
        </p:txBody>
      </p:sp>
      <p:pic>
        <p:nvPicPr>
          <p:cNvPr id="1026" name="Picture 2" descr="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2204864"/>
            <a:ext cx="6221491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90359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úbor:RJ-45 female shielded dou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12776"/>
            <a:ext cx="4968552" cy="4895005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323528" y="33265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dirty="0" smtClean="0"/>
              <a:t>Prepojte dve zásuvky RJ 45 medzi sebou, otestujte správnosť zapojenia </a:t>
            </a:r>
            <a:r>
              <a:rPr lang="sk-SK" dirty="0" err="1" smtClean="0"/>
              <a:t>testerom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smtClean="0"/>
              <a:t>Prepojte zásuvku RJ45 s </a:t>
            </a:r>
            <a:r>
              <a:rPr lang="sk-SK" dirty="0" err="1" smtClean="0"/>
              <a:t>patch</a:t>
            </a:r>
            <a:r>
              <a:rPr lang="sk-SK" dirty="0" smtClean="0"/>
              <a:t> panelom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79"/>
            <a:ext cx="3024336" cy="310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555776" y="26064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1. </a:t>
            </a:r>
            <a:r>
              <a:rPr lang="sk-SK" b="1" dirty="0" err="1" smtClean="0"/>
              <a:t>Kirchoffov</a:t>
            </a:r>
            <a:r>
              <a:rPr lang="sk-SK" b="1" dirty="0" smtClean="0"/>
              <a:t> zákon</a:t>
            </a:r>
            <a:endParaRPr lang="sk-SK" b="1" dirty="0"/>
          </a:p>
        </p:txBody>
      </p:sp>
      <p:pic>
        <p:nvPicPr>
          <p:cNvPr id="46083" name="Obrázok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2"/>
              </a:clrFrom>
              <a:clrTo>
                <a:srgbClr val="FFFE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293096"/>
            <a:ext cx="41529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4355976" y="450912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Meranie odporu nepriamou metódou</a:t>
            </a:r>
          </a:p>
          <a:p>
            <a:r>
              <a:rPr lang="sk-SK" b="1" dirty="0" smtClean="0"/>
              <a:t>(Ohmov zákon)</a:t>
            </a:r>
            <a:endParaRPr lang="sk-SK" b="1" dirty="0"/>
          </a:p>
        </p:txBody>
      </p:sp>
      <p:pic>
        <p:nvPicPr>
          <p:cNvPr id="46084" name="Obrázok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2"/>
              </a:clrFrom>
              <a:clrTo>
                <a:srgbClr val="FFFE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9746" y="188640"/>
            <a:ext cx="416425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golias.sk/i/gallery/033/062/C769608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751645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solarix.cz/db/products.nsf/v/D196EAEA84026B26C125730C00506C0A/$file/__tproduct_ss03_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367946" cy="5981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qcomp.sk/imgcache/548/big/at5027100854_b.jpg"/>
          <p:cNvPicPr>
            <a:picLocks noChangeAspect="1" noChangeArrowheads="1"/>
          </p:cNvPicPr>
          <p:nvPr/>
        </p:nvPicPr>
        <p:blipFill>
          <a:blip r:embed="rId2" cstate="print"/>
          <a:srcRect t="24136" b="23809"/>
          <a:stretch>
            <a:fillRect/>
          </a:stretch>
        </p:blipFill>
        <p:spPr bwMode="auto">
          <a:xfrm>
            <a:off x="611560" y="548680"/>
            <a:ext cx="5256584" cy="2736304"/>
          </a:xfrm>
          <a:prstGeom prst="rect">
            <a:avLst/>
          </a:prstGeom>
          <a:noFill/>
        </p:spPr>
      </p:pic>
      <p:pic>
        <p:nvPicPr>
          <p:cNvPr id="5" name="Picture 2" descr="Obr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89040"/>
            <a:ext cx="3960440" cy="2475275"/>
          </a:xfrm>
          <a:prstGeom prst="rect">
            <a:avLst/>
          </a:prstGeom>
          <a:noFill/>
        </p:spPr>
      </p:pic>
      <p:pic>
        <p:nvPicPr>
          <p:cNvPr id="6" name="Picture 2" descr="Obráz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789040"/>
            <a:ext cx="3917236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Sdy2f7GfOujSMkOpxT3w6U9BjRVYPFXydpQByye8lLn-wGg8FR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90" y="980728"/>
            <a:ext cx="5119598" cy="4032448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5148064" y="1268760"/>
            <a:ext cx="399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1. Ovládanie 1 žiarovky z dvoch miest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5148064" y="2924944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2. Ovládanie 1 žiarovky z troch miest</a:t>
            </a:r>
            <a:endParaRPr lang="sk-SK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179512" y="18864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Otestujte v programe </a:t>
            </a:r>
            <a:r>
              <a:rPr lang="sk-SK" b="1" dirty="0" err="1" smtClean="0">
                <a:solidFill>
                  <a:srgbClr val="FF0000"/>
                </a:solidFill>
              </a:rPr>
              <a:t>Multisim</a:t>
            </a:r>
            <a:endParaRPr lang="sk-S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elektrobock.sk/file.php?id=2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17032"/>
            <a:ext cx="4145666" cy="2376264"/>
          </a:xfrm>
          <a:prstGeom prst="rect">
            <a:avLst/>
          </a:prstGeom>
          <a:noFill/>
        </p:spPr>
      </p:pic>
      <p:pic>
        <p:nvPicPr>
          <p:cNvPr id="1032" name="Picture 8" descr="http://www.elektrobock.sk/file.php?id=2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27448"/>
            <a:ext cx="4255216" cy="2745568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4752528" y="1150812"/>
            <a:ext cx="442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3. Ovládanie 2 </a:t>
            </a:r>
            <a:r>
              <a:rPr lang="sk-SK" b="1" dirty="0" err="1" smtClean="0"/>
              <a:t>žiroviek</a:t>
            </a:r>
            <a:r>
              <a:rPr lang="sk-SK" b="1" dirty="0" smtClean="0"/>
              <a:t> z jedného miesta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4860032" y="371703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4. Ovládanie 2 žiaroviek z 2 miest</a:t>
            </a:r>
            <a:endParaRPr lang="sk-SK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179512" y="18864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Otestujte v programe </a:t>
            </a:r>
            <a:r>
              <a:rPr lang="sk-SK" b="1" dirty="0" err="1" smtClean="0">
                <a:solidFill>
                  <a:srgbClr val="FF0000"/>
                </a:solidFill>
              </a:rPr>
              <a:t>Multisim</a:t>
            </a:r>
            <a:endParaRPr lang="sk-S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95536" y="33265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Meranie napätia a prúdu:</a:t>
            </a:r>
            <a:endParaRPr lang="sk-SK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281193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3851920" y="764704"/>
            <a:ext cx="47525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dirty="0" smtClean="0"/>
              <a:t>V programe </a:t>
            </a:r>
            <a:r>
              <a:rPr lang="sk-SK" dirty="0" err="1" smtClean="0"/>
              <a:t>Multisim</a:t>
            </a:r>
            <a:r>
              <a:rPr lang="sk-SK" dirty="0" smtClean="0"/>
              <a:t> vytvorte elektrický obvod s jednosmerným zdrojom 12V a </a:t>
            </a:r>
            <a:r>
              <a:rPr lang="sk-SK" dirty="0" err="1" smtClean="0"/>
              <a:t>rezistorom</a:t>
            </a:r>
            <a:r>
              <a:rPr lang="sk-SK" dirty="0" smtClean="0"/>
              <a:t> 800 Ohmov. Zapojte ampérmeter a odčítajte prúd.</a:t>
            </a:r>
          </a:p>
          <a:p>
            <a:pPr marL="342900" indent="-342900">
              <a:buAutoNum type="arabicPeriod"/>
            </a:pPr>
            <a:endParaRPr lang="sk-SK" dirty="0" smtClean="0"/>
          </a:p>
          <a:p>
            <a:pPr marL="342900" indent="-342900">
              <a:buAutoNum type="arabicPeriod"/>
            </a:pPr>
            <a:endParaRPr lang="sk-SK" dirty="0" smtClean="0"/>
          </a:p>
          <a:p>
            <a:pPr marL="342900" indent="-342900">
              <a:buAutoNum type="arabicPeriod"/>
            </a:pPr>
            <a:endParaRPr lang="sk-SK" dirty="0" smtClean="0"/>
          </a:p>
          <a:p>
            <a:pPr marL="342900" indent="-342900">
              <a:buAutoNum type="arabicPeriod"/>
            </a:pPr>
            <a:endParaRPr lang="sk-SK" dirty="0" smtClean="0"/>
          </a:p>
          <a:p>
            <a:pPr marL="342900" indent="-342900">
              <a:buAutoNum type="arabicPeriod"/>
            </a:pPr>
            <a:endParaRPr lang="sk-SK" dirty="0" smtClean="0"/>
          </a:p>
          <a:p>
            <a:pPr marL="342900" indent="-342900">
              <a:buFontTx/>
              <a:buAutoNum type="arabicPeriod"/>
            </a:pPr>
            <a:r>
              <a:rPr lang="sk-SK" dirty="0" smtClean="0"/>
              <a:t>V programe </a:t>
            </a:r>
            <a:r>
              <a:rPr lang="sk-SK" dirty="0" err="1" smtClean="0"/>
              <a:t>Multisim</a:t>
            </a:r>
            <a:r>
              <a:rPr lang="sk-SK" dirty="0" smtClean="0"/>
              <a:t> vytvorte elektrický obvod s jednosmerným zdrojom 12V a </a:t>
            </a:r>
            <a:r>
              <a:rPr lang="sk-SK" dirty="0" err="1" smtClean="0"/>
              <a:t>rezistorom</a:t>
            </a:r>
            <a:r>
              <a:rPr lang="sk-SK" dirty="0" smtClean="0"/>
              <a:t> 800 Ohmov. Zapojte voltmeter a odčítajte napätie na odpore.</a:t>
            </a:r>
            <a:endParaRPr lang="sk-SK" dirty="0"/>
          </a:p>
          <a:p>
            <a:pPr marL="342900" indent="-342900">
              <a:buAutoNum type="arabicPeriod"/>
            </a:pPr>
            <a:endParaRPr lang="sk-SK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140967"/>
            <a:ext cx="2736304" cy="361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3851920" y="501317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 nameraných hodnôt overte hodnotu odporu (800 Ohmov).</a:t>
            </a: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7"/>
            <a:ext cx="257856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779912" y="40466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Meranie odporu nepriamou metódou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3851920" y="3535848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4. Vypočítajte výsledný odpor pomocou </a:t>
            </a:r>
            <a:r>
              <a:rPr lang="sk-SK" dirty="0" err="1" smtClean="0"/>
              <a:t>Multisimu</a:t>
            </a:r>
            <a:r>
              <a:rPr lang="sk-SK" dirty="0" smtClean="0"/>
              <a:t> pre </a:t>
            </a:r>
            <a:r>
              <a:rPr lang="sk-SK" dirty="0" err="1" smtClean="0"/>
              <a:t>rezistory</a:t>
            </a:r>
            <a:r>
              <a:rPr lang="sk-SK" dirty="0" smtClean="0"/>
              <a:t>, ktoré sú zapojené paralelne s hodnotami 1000 Ohmov a 2000 Ohmov. </a:t>
            </a:r>
          </a:p>
          <a:p>
            <a:r>
              <a:rPr lang="sk-SK" dirty="0" smtClean="0"/>
              <a:t>Overte pomocou simulácie.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29119"/>
            <a:ext cx="2520280" cy="303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ĺžnik 6"/>
          <p:cNvSpPr/>
          <p:nvPr/>
        </p:nvSpPr>
        <p:spPr>
          <a:xfrm>
            <a:off x="3779912" y="98072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sk-SK" dirty="0" smtClean="0"/>
              <a:t>3.  V elektrickom obvode zapojte paralelne 2 </a:t>
            </a:r>
            <a:r>
              <a:rPr lang="sk-SK" dirty="0" err="1" smtClean="0"/>
              <a:t>rezistory</a:t>
            </a:r>
            <a:r>
              <a:rPr lang="sk-SK" dirty="0" smtClean="0"/>
              <a:t> s hodnotami R1=100 Ohmov a R2=1000 Ohmov, zdroj má napätie 12V. Zistite výsledný odpor pomocou ampérmetra a voltmetra simuláciou. Obvod zakreslite.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779912" y="40466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Simulácie v </a:t>
            </a:r>
            <a:r>
              <a:rPr lang="sk-SK" b="1" dirty="0" err="1" smtClean="0"/>
              <a:t>Multisime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3851920" y="836712"/>
            <a:ext cx="4968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  <a:p>
            <a:r>
              <a:rPr lang="sk-SK" dirty="0" smtClean="0"/>
              <a:t>5.  Overte 2. </a:t>
            </a:r>
            <a:r>
              <a:rPr lang="sk-SK" dirty="0" err="1" smtClean="0"/>
              <a:t>Kirchoffov</a:t>
            </a:r>
            <a:r>
              <a:rPr lang="sk-SK" dirty="0" smtClean="0"/>
              <a:t> zákon v obvode s dvoma </a:t>
            </a:r>
            <a:r>
              <a:rPr lang="sk-SK" dirty="0" err="1" smtClean="0"/>
              <a:t>rezistormi</a:t>
            </a:r>
            <a:r>
              <a:rPr lang="sk-SK" dirty="0" smtClean="0"/>
              <a:t> s hodnotami 100 Ohmov a 200 Ohmov zapojených paralelne s jednosmerným zdrojom 12 V. (Súčet prúdov v uzle sa rovná 0).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3312368" cy="223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52935"/>
            <a:ext cx="3384376" cy="343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3923928" y="2924944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6. Overte 1. </a:t>
            </a:r>
            <a:r>
              <a:rPr lang="sk-SK" dirty="0" err="1" smtClean="0"/>
              <a:t>Kirchoffov</a:t>
            </a:r>
            <a:r>
              <a:rPr lang="sk-SK" dirty="0" smtClean="0"/>
              <a:t> zákon v obvode s dvoma </a:t>
            </a:r>
            <a:r>
              <a:rPr lang="sk-SK" dirty="0" err="1" smtClean="0"/>
              <a:t>rezistormi</a:t>
            </a:r>
            <a:r>
              <a:rPr lang="sk-SK" dirty="0" smtClean="0"/>
              <a:t> s hodnotami 100 Ohmov a 200 Ohmov</a:t>
            </a:r>
          </a:p>
          <a:p>
            <a:r>
              <a:rPr lang="sk-SK" dirty="0" smtClean="0"/>
              <a:t>Zapojených do série a so zdrojom 12V. (Súčet napätí na spotrebičoch v slučke sa rovná napätiu zdroja.)</a:t>
            </a:r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4283968" y="40466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Simulácie v </a:t>
            </a:r>
            <a:r>
              <a:rPr lang="sk-SK" b="1" dirty="0" err="1" smtClean="0"/>
              <a:t>Multisime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4355976" y="836712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7. Zapojte elektrický obvod so žiarovkou s výkonom 40W v obvode striedavého prúdu so zdrojom 230V. Overte výkon žiarovky nameraním prúdu a napätia na žiarovke. </a:t>
            </a:r>
            <a:endParaRPr lang="sk-SK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888432" cy="263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4572000" y="3441774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8. Overte Ohmov zákon v jednosmernom obvode s napätím 12V, na </a:t>
            </a:r>
            <a:r>
              <a:rPr lang="sk-SK" dirty="0" err="1" smtClean="0"/>
              <a:t>rezistore</a:t>
            </a:r>
            <a:r>
              <a:rPr lang="sk-SK" dirty="0" smtClean="0"/>
              <a:t> 1000 Ohmov.</a:t>
            </a:r>
            <a:endParaRPr lang="sk-SK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12954"/>
            <a:ext cx="388843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39552" y="1340768"/>
            <a:ext cx="3888432" cy="1512168"/>
          </a:xfrm>
          <a:prstGeom prst="rect">
            <a:avLst/>
          </a:prstGeom>
        </p:spPr>
      </p:pic>
      <p:pic>
        <p:nvPicPr>
          <p:cNvPr id="5" name="Obrázok 4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932040" y="753591"/>
            <a:ext cx="3744416" cy="2027337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323528" y="26064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Zapojte nasledovné elektrické obvody (simulujte v </a:t>
            </a:r>
            <a:r>
              <a:rPr lang="sk-SK" b="1" dirty="0" err="1" smtClean="0"/>
              <a:t>Multisime</a:t>
            </a:r>
            <a:r>
              <a:rPr lang="sk-SK" b="1" dirty="0" smtClean="0"/>
              <a:t>):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395536" y="10527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1:</a:t>
            </a:r>
            <a:endParaRPr lang="sk-SK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5076056" y="104344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2:</a:t>
            </a:r>
            <a:endParaRPr lang="sk-SK" b="1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140968"/>
            <a:ext cx="4104456" cy="247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068960"/>
            <a:ext cx="3744416" cy="349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323528" y="26064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Zapojte nasledovné elektrické obvody (simulujte v </a:t>
            </a:r>
            <a:r>
              <a:rPr lang="sk-SK" b="1" dirty="0" err="1" smtClean="0"/>
              <a:t>Multisime</a:t>
            </a:r>
            <a:r>
              <a:rPr lang="sk-SK" b="1" dirty="0" smtClean="0"/>
              <a:t>):</a:t>
            </a:r>
            <a:endParaRPr lang="sk-SK" b="1" dirty="0"/>
          </a:p>
        </p:txBody>
      </p:sp>
      <p:pic>
        <p:nvPicPr>
          <p:cNvPr id="7" name="Obrázok 6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004048" y="1124744"/>
            <a:ext cx="3672408" cy="2016224"/>
          </a:xfrm>
          <a:prstGeom prst="rect">
            <a:avLst/>
          </a:prstGeom>
        </p:spPr>
      </p:pic>
      <p:pic>
        <p:nvPicPr>
          <p:cNvPr id="8" name="Obrázok 7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83568" y="980728"/>
            <a:ext cx="3816424" cy="2232248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539552" y="9087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3:</a:t>
            </a:r>
            <a:endParaRPr lang="sk-SK" b="1" dirty="0"/>
          </a:p>
        </p:txBody>
      </p:sp>
      <p:sp>
        <p:nvSpPr>
          <p:cNvPr id="12" name="BlokTextu 11"/>
          <p:cNvSpPr txBox="1"/>
          <p:nvPr/>
        </p:nvSpPr>
        <p:spPr>
          <a:xfrm>
            <a:off x="5148064" y="9087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4:</a:t>
            </a:r>
            <a:endParaRPr lang="sk-SK" b="1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212976"/>
            <a:ext cx="3168352" cy="341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212976"/>
            <a:ext cx="3528392" cy="321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4499992" cy="266429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BlokTextu 6"/>
          <p:cNvSpPr txBox="1"/>
          <p:nvPr/>
        </p:nvSpPr>
        <p:spPr>
          <a:xfrm>
            <a:off x="323528" y="26064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Zapojte nasledovné elektrické obvody (simulujte v </a:t>
            </a:r>
            <a:r>
              <a:rPr lang="sk-SK" b="1" dirty="0" err="1" smtClean="0"/>
              <a:t>Multisime</a:t>
            </a:r>
            <a:r>
              <a:rPr lang="sk-SK" b="1" dirty="0" smtClean="0"/>
              <a:t>):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467544" y="11967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5:</a:t>
            </a:r>
            <a:endParaRPr lang="sk-SK" b="1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933056"/>
            <a:ext cx="4608512" cy="240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530</Words>
  <Application>Microsoft Office PowerPoint</Application>
  <PresentationFormat>Prezentácia na obrazovke (4:3)</PresentationFormat>
  <Paragraphs>87</Paragraphs>
  <Slides>24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5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okay</dc:creator>
  <cp:lastModifiedBy>okay</cp:lastModifiedBy>
  <cp:revision>64</cp:revision>
  <dcterms:created xsi:type="dcterms:W3CDTF">2014-09-25T16:29:53Z</dcterms:created>
  <dcterms:modified xsi:type="dcterms:W3CDTF">2014-11-09T14:15:28Z</dcterms:modified>
</cp:coreProperties>
</file>