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44C597DC-5900-4F14-BDFB-38BD39DB5A7F}" type="datetimeFigureOut">
              <a:rPr lang="sk-SK" smtClean="0"/>
              <a:pPr/>
              <a:t>28. 9. 2016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A5D6FF4-894E-4EAE-A2A9-AABEDF13C385}"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597DC-5900-4F14-BDFB-38BD39DB5A7F}" type="datetimeFigureOut">
              <a:rPr lang="sk-SK" smtClean="0"/>
              <a:pPr/>
              <a:t>28. 9. 2016</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5D6FF4-894E-4EAE-A2A9-AABEDF13C385}"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395536" y="743793"/>
            <a:ext cx="8280920" cy="3693319"/>
          </a:xfrm>
          <a:prstGeom prst="rect">
            <a:avLst/>
          </a:prstGeom>
          <a:noFill/>
        </p:spPr>
        <p:txBody>
          <a:bodyPr wrap="square" rtlCol="0">
            <a:spAutoFit/>
          </a:bodyPr>
          <a:lstStyle/>
          <a:p>
            <a:r>
              <a:rPr lang="sk-SK" b="1" dirty="0"/>
              <a:t>&lt;</a:t>
            </a:r>
            <a:r>
              <a:rPr lang="sk-SK" b="1" dirty="0" err="1"/>
              <a:t>form</a:t>
            </a:r>
            <a:r>
              <a:rPr lang="sk-SK" b="1" dirty="0"/>
              <a:t>&gt; &lt;/</a:t>
            </a:r>
            <a:r>
              <a:rPr lang="sk-SK" b="1" dirty="0" err="1"/>
              <a:t>form</a:t>
            </a:r>
            <a:r>
              <a:rPr lang="sk-SK" b="1" dirty="0"/>
              <a:t>&gt; - </a:t>
            </a:r>
            <a:r>
              <a:rPr lang="sk-SK" b="1" dirty="0" smtClean="0"/>
              <a:t>formulár</a:t>
            </a:r>
            <a:endParaRPr lang="sk-SK" b="1" dirty="0"/>
          </a:p>
          <a:p>
            <a:r>
              <a:rPr lang="sk-SK" b="1" dirty="0"/>
              <a:t>&lt;</a:t>
            </a:r>
            <a:r>
              <a:rPr lang="sk-SK" b="1" dirty="0" err="1"/>
              <a:t>form</a:t>
            </a:r>
            <a:r>
              <a:rPr lang="sk-SK" b="1" dirty="0"/>
              <a:t> </a:t>
            </a:r>
            <a:r>
              <a:rPr lang="sk-SK" b="1" dirty="0" err="1"/>
              <a:t>action=„mailto</a:t>
            </a:r>
            <a:r>
              <a:rPr lang="sk-SK" b="1" dirty="0"/>
              <a:t>: </a:t>
            </a:r>
            <a:r>
              <a:rPr lang="sk-SK" b="1" dirty="0" err="1" smtClean="0"/>
              <a:t>novak@gmail.com</a:t>
            </a:r>
            <a:r>
              <a:rPr lang="sk-SK" b="1" dirty="0" smtClean="0"/>
              <a:t>“&gt; </a:t>
            </a:r>
            <a:r>
              <a:rPr lang="sk-SK" b="1" dirty="0"/>
              <a:t>&lt;/</a:t>
            </a:r>
            <a:r>
              <a:rPr lang="sk-SK" b="1" dirty="0" err="1"/>
              <a:t>form</a:t>
            </a:r>
            <a:r>
              <a:rPr lang="sk-SK" b="1" dirty="0"/>
              <a:t>&gt; - </a:t>
            </a:r>
            <a:r>
              <a:rPr lang="sk-SK" b="1" dirty="0" smtClean="0"/>
              <a:t>definícia e-mailovej </a:t>
            </a:r>
            <a:r>
              <a:rPr lang="sk-SK" b="1" dirty="0"/>
              <a:t>adresy </a:t>
            </a:r>
          </a:p>
          <a:p>
            <a:r>
              <a:rPr lang="sk-SK" b="1" dirty="0"/>
              <a:t>&lt;</a:t>
            </a:r>
            <a:r>
              <a:rPr lang="sk-SK" b="1" dirty="0" err="1"/>
              <a:t>form</a:t>
            </a:r>
            <a:r>
              <a:rPr lang="sk-SK" b="1" dirty="0"/>
              <a:t> </a:t>
            </a:r>
            <a:r>
              <a:rPr lang="sk-SK" b="1" dirty="0" err="1"/>
              <a:t>method=„post</a:t>
            </a:r>
            <a:r>
              <a:rPr lang="sk-SK" b="1" dirty="0"/>
              <a:t> (get)“&gt; &lt;/</a:t>
            </a:r>
            <a:r>
              <a:rPr lang="sk-SK" b="1" dirty="0" err="1"/>
              <a:t>form</a:t>
            </a:r>
            <a:r>
              <a:rPr lang="sk-SK" b="1" dirty="0"/>
              <a:t>&gt; - </a:t>
            </a:r>
            <a:r>
              <a:rPr lang="sk-SK" b="1" dirty="0" smtClean="0"/>
              <a:t>spôsob zakódovania </a:t>
            </a:r>
            <a:r>
              <a:rPr lang="sk-SK" b="1" dirty="0" smtClean="0"/>
              <a:t>dát </a:t>
            </a:r>
            <a:endParaRPr lang="sk-SK" b="1" dirty="0"/>
          </a:p>
          <a:p>
            <a:endParaRPr lang="sk-SK" dirty="0" smtClean="0"/>
          </a:p>
          <a:p>
            <a:r>
              <a:rPr lang="sk-SK" dirty="0" smtClean="0"/>
              <a:t>Element </a:t>
            </a:r>
            <a:r>
              <a:rPr lang="sk-SK" dirty="0" err="1"/>
              <a:t>form</a:t>
            </a:r>
            <a:r>
              <a:rPr lang="sk-SK" dirty="0"/>
              <a:t> má </a:t>
            </a:r>
            <a:r>
              <a:rPr lang="sk-SK" dirty="0" smtClean="0"/>
              <a:t>niekoľko atribútov, </a:t>
            </a:r>
            <a:r>
              <a:rPr lang="sk-SK" dirty="0"/>
              <a:t>z </a:t>
            </a:r>
            <a:r>
              <a:rPr lang="sk-SK" dirty="0" smtClean="0"/>
              <a:t>nich </a:t>
            </a:r>
            <a:r>
              <a:rPr lang="sk-SK" dirty="0" err="1" smtClean="0"/>
              <a:t>nejdôležitějšie</a:t>
            </a:r>
            <a:r>
              <a:rPr lang="sk-SK" dirty="0" smtClean="0"/>
              <a:t> sú </a:t>
            </a:r>
            <a:r>
              <a:rPr lang="sk-SK" dirty="0"/>
              <a:t>dva: </a:t>
            </a:r>
          </a:p>
          <a:p>
            <a:r>
              <a:rPr lang="sk-SK" dirty="0"/>
              <a:t>- </a:t>
            </a:r>
            <a:r>
              <a:rPr lang="sk-SK" dirty="0" err="1"/>
              <a:t>action</a:t>
            </a:r>
            <a:r>
              <a:rPr lang="sk-SK" dirty="0"/>
              <a:t> </a:t>
            </a:r>
          </a:p>
          <a:p>
            <a:r>
              <a:rPr lang="sk-SK" dirty="0"/>
              <a:t>- </a:t>
            </a:r>
            <a:r>
              <a:rPr lang="sk-SK" dirty="0" err="1"/>
              <a:t>method</a:t>
            </a:r>
            <a:r>
              <a:rPr lang="sk-SK" dirty="0"/>
              <a:t> </a:t>
            </a:r>
          </a:p>
          <a:p>
            <a:endParaRPr lang="sk-SK" dirty="0" smtClean="0"/>
          </a:p>
          <a:p>
            <a:r>
              <a:rPr lang="sk-SK" b="1" dirty="0" err="1" smtClean="0"/>
              <a:t>Atribut</a:t>
            </a:r>
            <a:r>
              <a:rPr lang="sk-SK" b="1" dirty="0" smtClean="0"/>
              <a:t> </a:t>
            </a:r>
            <a:r>
              <a:rPr lang="sk-SK" b="1" dirty="0" err="1"/>
              <a:t>action</a:t>
            </a:r>
            <a:r>
              <a:rPr lang="sk-SK" b="1" dirty="0"/>
              <a:t> </a:t>
            </a:r>
            <a:r>
              <a:rPr lang="sk-SK" dirty="0"/>
              <a:t>určuje URL </a:t>
            </a:r>
            <a:r>
              <a:rPr lang="sk-SK" dirty="0" smtClean="0"/>
              <a:t>aplikáciu, ktorá </a:t>
            </a:r>
            <a:r>
              <a:rPr lang="sk-SK" dirty="0" err="1"/>
              <a:t>se</a:t>
            </a:r>
            <a:r>
              <a:rPr lang="sk-SK" dirty="0"/>
              <a:t> stará o </a:t>
            </a:r>
            <a:r>
              <a:rPr lang="sk-SK" dirty="0" smtClean="0"/>
              <a:t>spracovanie </a:t>
            </a:r>
            <a:r>
              <a:rPr lang="sk-SK" dirty="0"/>
              <a:t>výsledku </a:t>
            </a:r>
            <a:r>
              <a:rPr lang="sk-SK" dirty="0" smtClean="0"/>
              <a:t>formulára. </a:t>
            </a:r>
            <a:endParaRPr lang="sk-SK" dirty="0"/>
          </a:p>
          <a:p>
            <a:r>
              <a:rPr lang="sk-SK" b="1" dirty="0" err="1"/>
              <a:t>Atribut</a:t>
            </a:r>
            <a:r>
              <a:rPr lang="sk-SK" b="1" dirty="0"/>
              <a:t> </a:t>
            </a:r>
            <a:r>
              <a:rPr lang="sk-SK" b="1" dirty="0" err="1"/>
              <a:t>method</a:t>
            </a:r>
            <a:r>
              <a:rPr lang="sk-SK" b="1" dirty="0"/>
              <a:t> </a:t>
            </a:r>
            <a:r>
              <a:rPr lang="sk-SK" dirty="0"/>
              <a:t>určuje </a:t>
            </a:r>
            <a:r>
              <a:rPr lang="sk-SK" dirty="0" smtClean="0"/>
              <a:t>spôsob</a:t>
            </a:r>
            <a:r>
              <a:rPr lang="sk-SK" dirty="0"/>
              <a:t>, </a:t>
            </a:r>
            <a:r>
              <a:rPr lang="sk-SK" dirty="0" smtClean="0"/>
              <a:t>akým sú </a:t>
            </a:r>
            <a:r>
              <a:rPr lang="sk-SK" dirty="0" err="1"/>
              <a:t>data</a:t>
            </a:r>
            <a:r>
              <a:rPr lang="sk-SK" dirty="0"/>
              <a:t> z </a:t>
            </a:r>
            <a:r>
              <a:rPr lang="sk-SK" dirty="0" smtClean="0"/>
              <a:t>formulára zaslané. </a:t>
            </a:r>
          </a:p>
          <a:p>
            <a:r>
              <a:rPr lang="sk-SK" dirty="0" smtClean="0"/>
              <a:t>Možnými </a:t>
            </a:r>
            <a:r>
              <a:rPr lang="sk-SK" dirty="0"/>
              <a:t>hodnotami </a:t>
            </a:r>
            <a:r>
              <a:rPr lang="sk-SK" dirty="0" smtClean="0"/>
              <a:t>sú </a:t>
            </a:r>
            <a:r>
              <a:rPr lang="sk-SK" dirty="0"/>
              <a:t>get a post. </a:t>
            </a:r>
            <a:endParaRPr lang="sk-SK" dirty="0" smtClean="0"/>
          </a:p>
          <a:p>
            <a:r>
              <a:rPr lang="sk-SK" dirty="0" smtClean="0"/>
              <a:t>Pokiaľ </a:t>
            </a:r>
            <a:r>
              <a:rPr lang="sk-SK" dirty="0"/>
              <a:t>nezadáte </a:t>
            </a:r>
            <a:r>
              <a:rPr lang="sk-SK" dirty="0" err="1"/>
              <a:t>atribut</a:t>
            </a:r>
            <a:r>
              <a:rPr lang="sk-SK" dirty="0"/>
              <a:t> </a:t>
            </a:r>
            <a:r>
              <a:rPr lang="sk-SK" dirty="0" err="1"/>
              <a:t>action</a:t>
            </a:r>
            <a:r>
              <a:rPr lang="sk-SK" dirty="0"/>
              <a:t> </a:t>
            </a:r>
            <a:r>
              <a:rPr lang="sk-SK" dirty="0" smtClean="0"/>
              <a:t>odošle </a:t>
            </a:r>
            <a:r>
              <a:rPr lang="sk-SK" dirty="0"/>
              <a:t>výsledky </a:t>
            </a:r>
            <a:r>
              <a:rPr lang="sk-SK" dirty="0" smtClean="0"/>
              <a:t>formulár </a:t>
            </a:r>
            <a:r>
              <a:rPr lang="sk-SK" dirty="0"/>
              <a:t>sám na </a:t>
            </a:r>
            <a:r>
              <a:rPr lang="sk-SK" dirty="0" smtClean="0"/>
              <a:t>seba </a:t>
            </a:r>
            <a:r>
              <a:rPr lang="sk-SK" dirty="0"/>
              <a:t>(do </a:t>
            </a:r>
            <a:r>
              <a:rPr lang="sk-SK" dirty="0" smtClean="0"/>
              <a:t>rovnakého súboru</a:t>
            </a:r>
            <a:r>
              <a:rPr lang="sk-SK" dirty="0"/>
              <a:t>).</a:t>
            </a:r>
          </a:p>
        </p:txBody>
      </p:sp>
      <p:sp>
        <p:nvSpPr>
          <p:cNvPr id="5" name="BlokTextu 4"/>
          <p:cNvSpPr txBox="1"/>
          <p:nvPr/>
        </p:nvSpPr>
        <p:spPr>
          <a:xfrm>
            <a:off x="395536" y="4433044"/>
            <a:ext cx="8568952" cy="2308324"/>
          </a:xfrm>
          <a:prstGeom prst="rect">
            <a:avLst/>
          </a:prstGeom>
          <a:noFill/>
        </p:spPr>
        <p:txBody>
          <a:bodyPr wrap="square" rtlCol="0">
            <a:spAutoFit/>
          </a:bodyPr>
          <a:lstStyle/>
          <a:p>
            <a:r>
              <a:rPr lang="sk-SK" b="1" dirty="0"/>
              <a:t>Prvky </a:t>
            </a:r>
            <a:r>
              <a:rPr lang="sk-SK" b="1" dirty="0" smtClean="0"/>
              <a:t>formulára </a:t>
            </a:r>
            <a:endParaRPr lang="sk-SK" b="1" dirty="0"/>
          </a:p>
          <a:p>
            <a:pPr>
              <a:buFont typeface="Arial" pitchFamily="34" charset="0"/>
              <a:buChar char="•"/>
            </a:pPr>
            <a:r>
              <a:rPr lang="sk-SK" dirty="0"/>
              <a:t> </a:t>
            </a:r>
            <a:r>
              <a:rPr lang="sk-SK" dirty="0" smtClean="0"/>
              <a:t>Pokiaľ </a:t>
            </a:r>
            <a:r>
              <a:rPr lang="sk-SK" dirty="0"/>
              <a:t>má </a:t>
            </a:r>
            <a:r>
              <a:rPr lang="sk-SK" dirty="0" smtClean="0"/>
              <a:t>formulár predať nejaké </a:t>
            </a:r>
            <a:r>
              <a:rPr lang="sk-SK" dirty="0" err="1"/>
              <a:t>data</a:t>
            </a:r>
            <a:r>
              <a:rPr lang="sk-SK" dirty="0"/>
              <a:t>, </a:t>
            </a:r>
            <a:r>
              <a:rPr lang="sk-SK" dirty="0" smtClean="0"/>
              <a:t>musia byť vo formulári uvedené nejaké </a:t>
            </a:r>
            <a:r>
              <a:rPr lang="sk-SK" dirty="0"/>
              <a:t>prvky. Prvky </a:t>
            </a:r>
            <a:r>
              <a:rPr lang="sk-SK" dirty="0" smtClean="0"/>
              <a:t>formulára </a:t>
            </a:r>
            <a:r>
              <a:rPr lang="sk-SK" dirty="0"/>
              <a:t>zároveň </a:t>
            </a:r>
            <a:r>
              <a:rPr lang="sk-SK" dirty="0" smtClean="0"/>
              <a:t>udávajú aké vstupné polia </a:t>
            </a:r>
            <a:r>
              <a:rPr lang="sk-SK" dirty="0"/>
              <a:t>bude </a:t>
            </a:r>
            <a:r>
              <a:rPr lang="sk-SK" dirty="0" smtClean="0"/>
              <a:t>formulár obsahovať. </a:t>
            </a:r>
            <a:endParaRPr lang="sk-SK" dirty="0"/>
          </a:p>
          <a:p>
            <a:pPr>
              <a:buFont typeface="Arial" pitchFamily="34" charset="0"/>
              <a:buChar char="•"/>
            </a:pPr>
            <a:r>
              <a:rPr lang="sk-SK" dirty="0"/>
              <a:t> </a:t>
            </a:r>
            <a:r>
              <a:rPr lang="sk-SK" dirty="0" smtClean="0"/>
              <a:t>Každý prvok </a:t>
            </a:r>
            <a:r>
              <a:rPr lang="sk-SK" dirty="0"/>
              <a:t>musí </a:t>
            </a:r>
            <a:r>
              <a:rPr lang="sk-SK" dirty="0" smtClean="0"/>
              <a:t>mať atribút </a:t>
            </a:r>
            <a:r>
              <a:rPr lang="sk-SK" dirty="0" err="1"/>
              <a:t>name</a:t>
            </a:r>
            <a:r>
              <a:rPr lang="sk-SK" dirty="0"/>
              <a:t>. Tento </a:t>
            </a:r>
            <a:r>
              <a:rPr lang="sk-SK" dirty="0" smtClean="0"/>
              <a:t>atribút </a:t>
            </a:r>
            <a:r>
              <a:rPr lang="sk-SK" dirty="0"/>
              <a:t>nastavuje </a:t>
            </a:r>
            <a:r>
              <a:rPr lang="sk-SK" dirty="0" smtClean="0"/>
              <a:t>meno premennej, v ktorom </a:t>
            </a:r>
            <a:r>
              <a:rPr lang="sk-SK" dirty="0" err="1"/>
              <a:t>se</a:t>
            </a:r>
            <a:r>
              <a:rPr lang="sk-SK" dirty="0"/>
              <a:t> </a:t>
            </a:r>
            <a:r>
              <a:rPr lang="sk-SK" dirty="0" smtClean="0"/>
              <a:t>budú nachádzať </a:t>
            </a:r>
            <a:r>
              <a:rPr lang="sk-SK" dirty="0" err="1"/>
              <a:t>data</a:t>
            </a:r>
            <a:r>
              <a:rPr lang="sk-SK" dirty="0"/>
              <a:t>. </a:t>
            </a:r>
          </a:p>
          <a:p>
            <a:endParaRPr lang="sk-SK" dirty="0"/>
          </a:p>
          <a:p>
            <a:r>
              <a:rPr lang="sk-SK" dirty="0" err="1"/>
              <a:t>Atribut</a:t>
            </a:r>
            <a:r>
              <a:rPr lang="sk-SK" dirty="0"/>
              <a:t> </a:t>
            </a:r>
            <a:r>
              <a:rPr lang="sk-SK" dirty="0" err="1"/>
              <a:t>value</a:t>
            </a:r>
            <a:r>
              <a:rPr lang="sk-SK" dirty="0"/>
              <a:t> </a:t>
            </a:r>
            <a:r>
              <a:rPr lang="sk-SK" dirty="0" err="1" smtClean="0"/>
              <a:t>prednastavuje</a:t>
            </a:r>
            <a:r>
              <a:rPr lang="sk-SK" dirty="0" smtClean="0"/>
              <a:t> </a:t>
            </a:r>
            <a:r>
              <a:rPr lang="sk-SK" dirty="0"/>
              <a:t>obsah daného </a:t>
            </a:r>
            <a:r>
              <a:rPr lang="sk-SK" dirty="0" smtClean="0"/>
              <a:t>poľa. </a:t>
            </a:r>
            <a:r>
              <a:rPr lang="sk-SK" dirty="0"/>
              <a:t>Tento obsah </a:t>
            </a:r>
            <a:r>
              <a:rPr lang="sk-SK" dirty="0" smtClean="0"/>
              <a:t>možno pred </a:t>
            </a:r>
            <a:r>
              <a:rPr lang="sk-SK" dirty="0" err="1" smtClean="0"/>
              <a:t>odeslaním</a:t>
            </a:r>
            <a:r>
              <a:rPr lang="sk-SK" dirty="0" smtClean="0"/>
              <a:t> formulára zmeniť.</a:t>
            </a:r>
            <a:endParaRPr lang="sk-SK" dirty="0"/>
          </a:p>
        </p:txBody>
      </p:sp>
      <p:sp>
        <p:nvSpPr>
          <p:cNvPr id="6" name="BlokTextu 5"/>
          <p:cNvSpPr txBox="1"/>
          <p:nvPr/>
        </p:nvSpPr>
        <p:spPr>
          <a:xfrm>
            <a:off x="395536" y="159023"/>
            <a:ext cx="7560840" cy="461665"/>
          </a:xfrm>
          <a:prstGeom prst="rect">
            <a:avLst/>
          </a:prstGeom>
          <a:noFill/>
        </p:spPr>
        <p:txBody>
          <a:bodyPr wrap="square" rtlCol="0">
            <a:spAutoFit/>
          </a:bodyPr>
          <a:lstStyle/>
          <a:p>
            <a:r>
              <a:rPr lang="sk-SK" sz="2400" b="1" dirty="0" smtClean="0"/>
              <a:t>Formuláre</a:t>
            </a:r>
            <a:endParaRPr lang="sk-SK"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lokTextu 6"/>
          <p:cNvSpPr txBox="1"/>
          <p:nvPr/>
        </p:nvSpPr>
        <p:spPr>
          <a:xfrm>
            <a:off x="251520" y="332656"/>
            <a:ext cx="8892480" cy="3970318"/>
          </a:xfrm>
          <a:prstGeom prst="rect">
            <a:avLst/>
          </a:prstGeom>
          <a:noFill/>
        </p:spPr>
        <p:txBody>
          <a:bodyPr wrap="square" rtlCol="0">
            <a:spAutoFit/>
          </a:bodyPr>
          <a:lstStyle/>
          <a:p>
            <a:r>
              <a:rPr lang="sk-SK" dirty="0" smtClean="0"/>
              <a:t>5. Formulár bude obsahovať skrytý parameter s názvom odoslanie s hodnotou = 1.</a:t>
            </a:r>
          </a:p>
          <a:p>
            <a:r>
              <a:rPr lang="sk-SK" dirty="0" smtClean="0"/>
              <a:t>6. Pred riadok s odosielacím tlačidlom doplňte položku Heslo typu </a:t>
            </a:r>
            <a:r>
              <a:rPr lang="sk-SK" dirty="0" err="1" smtClean="0"/>
              <a:t>password</a:t>
            </a:r>
            <a:r>
              <a:rPr lang="sk-SK" dirty="0" smtClean="0"/>
              <a:t>, šírka 200px.</a:t>
            </a:r>
          </a:p>
          <a:p>
            <a:r>
              <a:rPr lang="sk-SK" dirty="0" smtClean="0"/>
              <a:t>7. Stránka bude mať názov Kontaktný formulár, zadefinovaný ako nadpis prvej úrovne, font Georgia, veľkosť 25px.</a:t>
            </a:r>
          </a:p>
          <a:p>
            <a:r>
              <a:rPr lang="sk-SK" dirty="0" smtClean="0"/>
              <a:t>8. Font písma pre celú stránku je </a:t>
            </a:r>
            <a:r>
              <a:rPr lang="sk-SK" dirty="0" err="1" smtClean="0"/>
              <a:t>Arial</a:t>
            </a:r>
            <a:r>
              <a:rPr lang="sk-SK" dirty="0" smtClean="0"/>
              <a:t>, veľkosť 11px.</a:t>
            </a:r>
          </a:p>
          <a:p>
            <a:r>
              <a:rPr lang="sk-SK" dirty="0" smtClean="0"/>
              <a:t>9. Vedľa tlačidla Vymazať doplňte tlačidlo Čokoľvek, ktoré bude vytvorené v Skicári (pozadie modré, text biely, šírka 20px, výška 10px.)</a:t>
            </a:r>
          </a:p>
          <a:p>
            <a:r>
              <a:rPr lang="sk-SK" dirty="0" smtClean="0"/>
              <a:t>10. Všetky položky v tabuľke sú zarovnané horizontálne vľavo, vertikálne hore.</a:t>
            </a:r>
          </a:p>
          <a:p>
            <a:r>
              <a:rPr lang="sk-SK" dirty="0" smtClean="0"/>
              <a:t>11. Riadok s tlačidlami Odoslať, </a:t>
            </a:r>
            <a:r>
              <a:rPr lang="sk-SK" dirty="0" err="1"/>
              <a:t>R</a:t>
            </a:r>
            <a:r>
              <a:rPr lang="sk-SK" dirty="0" err="1" smtClean="0"/>
              <a:t>eset</a:t>
            </a:r>
            <a:r>
              <a:rPr lang="sk-SK" dirty="0" smtClean="0"/>
              <a:t>, Čokoľvek má pozadie oranžové.</a:t>
            </a:r>
          </a:p>
          <a:p>
            <a:r>
              <a:rPr lang="sk-SK" dirty="0" smtClean="0"/>
              <a:t>12. V skicári vytvorte ešte nasledovné ikony: obálka, tlačiareň, hrubá šípka dole, reproduktor,</a:t>
            </a:r>
          </a:p>
          <a:p>
            <a:r>
              <a:rPr lang="sk-SK" dirty="0"/>
              <a:t> </a:t>
            </a:r>
            <a:r>
              <a:rPr lang="sk-SK" dirty="0" smtClean="0"/>
              <a:t>     značka pre </a:t>
            </a:r>
            <a:r>
              <a:rPr lang="sk-SK" dirty="0" err="1" smtClean="0"/>
              <a:t>wifi</a:t>
            </a:r>
            <a:r>
              <a:rPr lang="sk-SK" dirty="0"/>
              <a:t> </a:t>
            </a:r>
            <a:r>
              <a:rPr lang="sk-SK" dirty="0" smtClean="0"/>
              <a:t>. Obrázky budú mať pozadie biele, čiary čierne. Šírka obrázkov bude 300px,</a:t>
            </a:r>
          </a:p>
          <a:p>
            <a:r>
              <a:rPr lang="sk-SK" dirty="0" smtClean="0"/>
              <a:t>      výška bude 100px, hrúbka čiar bude 5px. Obrázky uložte vo formáte </a:t>
            </a:r>
            <a:r>
              <a:rPr lang="sk-SK" dirty="0" err="1" smtClean="0"/>
              <a:t>jpg</a:t>
            </a:r>
            <a:r>
              <a:rPr lang="sk-SK" dirty="0" smtClean="0"/>
              <a:t>. Tieto obrázky   </a:t>
            </a:r>
          </a:p>
          <a:p>
            <a:r>
              <a:rPr lang="sk-SK" dirty="0"/>
              <a:t> </a:t>
            </a:r>
            <a:r>
              <a:rPr lang="sk-SK" dirty="0" smtClean="0"/>
              <a:t>     uložte do posledného riadku v tabuľke, kde ich upravíte na šírku 80px. </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b="29518"/>
          <a:stretch>
            <a:fillRect/>
          </a:stretch>
        </p:blipFill>
        <p:spPr bwMode="auto">
          <a:xfrm>
            <a:off x="179512" y="25503"/>
            <a:ext cx="6876256" cy="1891329"/>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323528" y="1915219"/>
            <a:ext cx="5773266" cy="449510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467544" y="62343"/>
            <a:ext cx="3816424" cy="1134409"/>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95536" y="1052736"/>
            <a:ext cx="7776864" cy="4335002"/>
          </a:xfrm>
          <a:prstGeom prst="rect">
            <a:avLst/>
          </a:prstGeom>
          <a:noFill/>
          <a:ln w="9525">
            <a:noFill/>
            <a:miter lim="800000"/>
            <a:headEnd/>
            <a:tailEnd/>
          </a:ln>
        </p:spPr>
      </p:pic>
      <p:sp>
        <p:nvSpPr>
          <p:cNvPr id="6" name="Obdĺžnik 5"/>
          <p:cNvSpPr/>
          <p:nvPr/>
        </p:nvSpPr>
        <p:spPr>
          <a:xfrm>
            <a:off x="3563888" y="5157192"/>
            <a:ext cx="4752528" cy="79208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7" name="Obdĺžnik 6"/>
          <p:cNvSpPr/>
          <p:nvPr/>
        </p:nvSpPr>
        <p:spPr>
          <a:xfrm>
            <a:off x="3419872" y="5085184"/>
            <a:ext cx="5040560" cy="9361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395536" y="260648"/>
            <a:ext cx="6626281" cy="1512168"/>
          </a:xfrm>
          <a:prstGeom prst="rect">
            <a:avLst/>
          </a:prstGeom>
          <a:noFill/>
          <a:ln w="9525">
            <a:noFill/>
            <a:miter lim="800000"/>
            <a:headEnd/>
            <a:tailEnd/>
          </a:ln>
        </p:spPr>
      </p:pic>
      <p:sp>
        <p:nvSpPr>
          <p:cNvPr id="5" name="Obdĺžnik 4"/>
          <p:cNvSpPr/>
          <p:nvPr/>
        </p:nvSpPr>
        <p:spPr>
          <a:xfrm>
            <a:off x="467544" y="116632"/>
            <a:ext cx="1584176" cy="7647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3075" name="Picture 3"/>
          <p:cNvPicPr>
            <a:picLocks noChangeAspect="1" noChangeArrowheads="1"/>
          </p:cNvPicPr>
          <p:nvPr/>
        </p:nvPicPr>
        <p:blipFill>
          <a:blip r:embed="rId3" cstate="print"/>
          <a:srcRect/>
          <a:stretch>
            <a:fillRect/>
          </a:stretch>
        </p:blipFill>
        <p:spPr bwMode="auto">
          <a:xfrm>
            <a:off x="323528" y="1700808"/>
            <a:ext cx="7128792" cy="306711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614363" y="414339"/>
            <a:ext cx="7125989" cy="54281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l="18281" t="16466" r="12108" b="6556"/>
          <a:stretch>
            <a:fillRect/>
          </a:stretch>
        </p:blipFill>
        <p:spPr bwMode="auto">
          <a:xfrm>
            <a:off x="264125" y="836712"/>
            <a:ext cx="8583197" cy="5112568"/>
          </a:xfrm>
          <a:prstGeom prst="rect">
            <a:avLst/>
          </a:prstGeom>
          <a:noFill/>
          <a:ln w="9525">
            <a:noFill/>
            <a:miter lim="800000"/>
            <a:headEnd/>
            <a:tailEnd/>
          </a:ln>
        </p:spPr>
      </p:pic>
      <p:sp>
        <p:nvSpPr>
          <p:cNvPr id="5" name="BlokTextu 4"/>
          <p:cNvSpPr txBox="1"/>
          <p:nvPr/>
        </p:nvSpPr>
        <p:spPr>
          <a:xfrm>
            <a:off x="467544" y="260648"/>
            <a:ext cx="8280920" cy="461665"/>
          </a:xfrm>
          <a:prstGeom prst="rect">
            <a:avLst/>
          </a:prstGeom>
          <a:noFill/>
        </p:spPr>
        <p:txBody>
          <a:bodyPr wrap="square" rtlCol="0">
            <a:spAutoFit/>
          </a:bodyPr>
          <a:lstStyle/>
          <a:p>
            <a:r>
              <a:rPr lang="sk-SK" sz="2400" b="1" dirty="0" smtClean="0"/>
              <a:t>Formulár pomocou CSS</a:t>
            </a:r>
            <a:endParaRPr lang="sk-SK"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51520" y="476672"/>
            <a:ext cx="8578104" cy="580940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611559" y="476672"/>
            <a:ext cx="7920881" cy="196466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179512" y="44624"/>
            <a:ext cx="8208912" cy="369332"/>
          </a:xfrm>
          <a:prstGeom prst="rect">
            <a:avLst/>
          </a:prstGeom>
          <a:noFill/>
        </p:spPr>
        <p:txBody>
          <a:bodyPr wrap="square" rtlCol="0">
            <a:spAutoFit/>
          </a:bodyPr>
          <a:lstStyle/>
          <a:p>
            <a:r>
              <a:rPr lang="sk-SK" b="1" dirty="0" smtClean="0">
                <a:solidFill>
                  <a:srgbClr val="FF0000"/>
                </a:solidFill>
              </a:rPr>
              <a:t>Zadanie formulár</a:t>
            </a:r>
            <a:endParaRPr lang="sk-SK" b="1" dirty="0">
              <a:solidFill>
                <a:srgbClr val="FF0000"/>
              </a:solidFill>
            </a:endParaRPr>
          </a:p>
        </p:txBody>
      </p:sp>
      <p:sp>
        <p:nvSpPr>
          <p:cNvPr id="5" name="BlokTextu 4"/>
          <p:cNvSpPr txBox="1"/>
          <p:nvPr/>
        </p:nvSpPr>
        <p:spPr>
          <a:xfrm>
            <a:off x="288032" y="2564904"/>
            <a:ext cx="8748464" cy="4801314"/>
          </a:xfrm>
          <a:prstGeom prst="rect">
            <a:avLst/>
          </a:prstGeom>
          <a:noFill/>
        </p:spPr>
        <p:txBody>
          <a:bodyPr wrap="square" rtlCol="0">
            <a:spAutoFit/>
          </a:bodyPr>
          <a:lstStyle/>
          <a:p>
            <a:pPr marL="342900" indent="-342900"/>
            <a:r>
              <a:rPr lang="sk-SK" dirty="0" smtClean="0"/>
              <a:t>4.   Webový formulár  obsahuje polia:</a:t>
            </a:r>
          </a:p>
          <a:p>
            <a:pPr marL="342900" indent="-342900">
              <a:buFont typeface="Arial" pitchFamily="34" charset="0"/>
              <a:buChar char="•"/>
            </a:pPr>
            <a:r>
              <a:rPr lang="sk-SK" dirty="0" smtClean="0"/>
              <a:t>Meno – jednoriadkový vstup, šírka 200px, pozadie poľa modré, text biely, ľavý horný roh 10px</a:t>
            </a:r>
          </a:p>
          <a:p>
            <a:pPr marL="342900" indent="-342900">
              <a:buFont typeface="Arial" pitchFamily="34" charset="0"/>
              <a:buChar char="•"/>
            </a:pPr>
            <a:r>
              <a:rPr lang="sk-SK" dirty="0" smtClean="0"/>
              <a:t>Adresa – viacriadkový vstup, šírka 200px, výška 100px, pozadie poľa žlté, text červený, pravý horný roh 10px</a:t>
            </a:r>
          </a:p>
          <a:p>
            <a:pPr marL="342900" indent="-342900">
              <a:buFont typeface="Arial" pitchFamily="34" charset="0"/>
              <a:buChar char="•"/>
            </a:pPr>
            <a:r>
              <a:rPr lang="sk-SK" dirty="0" smtClean="0"/>
              <a:t>Pohlavie – typ </a:t>
            </a:r>
            <a:r>
              <a:rPr lang="sk-SK" dirty="0" err="1" smtClean="0"/>
              <a:t>radio</a:t>
            </a:r>
            <a:r>
              <a:rPr lang="sk-SK" dirty="0"/>
              <a:t> </a:t>
            </a:r>
            <a:r>
              <a:rPr lang="sk-SK" dirty="0" smtClean="0"/>
              <a:t>– muž, žena</a:t>
            </a:r>
          </a:p>
          <a:p>
            <a:pPr marL="342900" indent="-342900">
              <a:buFont typeface="Arial" pitchFamily="34" charset="0"/>
              <a:buChar char="•"/>
            </a:pPr>
            <a:r>
              <a:rPr lang="sk-SK" dirty="0" smtClean="0"/>
              <a:t>Rodný jazyk – prvok zoznam (slovenský, český, maďarský, rómsky ), šírka 200px</a:t>
            </a:r>
          </a:p>
          <a:p>
            <a:pPr marL="342900" indent="-342900">
              <a:buFont typeface="Arial" pitchFamily="34" charset="0"/>
              <a:buChar char="•"/>
            </a:pPr>
            <a:r>
              <a:rPr lang="sk-SK" dirty="0" smtClean="0"/>
              <a:t>Pripomienka – viacriadkový vstup, šírka 200pxy, výška 100px, pozadie hnedé, text biely, ľavý dolný roh 10px</a:t>
            </a:r>
          </a:p>
          <a:p>
            <a:pPr marL="342900" indent="-342900">
              <a:buFont typeface="Arial" pitchFamily="34" charset="0"/>
              <a:buChar char="•"/>
            </a:pPr>
            <a:r>
              <a:rPr lang="sk-SK" dirty="0" smtClean="0"/>
              <a:t>Vstup pre </a:t>
            </a:r>
            <a:r>
              <a:rPr lang="sk-SK" dirty="0" err="1" smtClean="0"/>
              <a:t>poľe</a:t>
            </a:r>
            <a:r>
              <a:rPr lang="sk-SK" dirty="0" smtClean="0"/>
              <a:t> so súborom (</a:t>
            </a:r>
            <a:r>
              <a:rPr lang="sk-SK" dirty="0" err="1" smtClean="0"/>
              <a:t>zivotopis.doc</a:t>
            </a:r>
            <a:r>
              <a:rPr lang="sk-SK" dirty="0" smtClean="0"/>
              <a:t>), pozadie poľa oranžové, text biely</a:t>
            </a:r>
          </a:p>
          <a:p>
            <a:pPr marL="342900" indent="-342900">
              <a:buFont typeface="Arial" pitchFamily="34" charset="0"/>
              <a:buChar char="•"/>
            </a:pPr>
            <a:r>
              <a:rPr lang="sk-SK" dirty="0" smtClean="0"/>
              <a:t>Ovládam jazyky (český, ruský, poľský, maďarský, rómsky) – typ </a:t>
            </a:r>
            <a:r>
              <a:rPr lang="sk-SK" dirty="0" err="1" smtClean="0"/>
              <a:t>checkbox</a:t>
            </a:r>
            <a:r>
              <a:rPr lang="sk-SK" dirty="0" smtClean="0"/>
              <a:t>, pozadie žlté</a:t>
            </a:r>
          </a:p>
          <a:p>
            <a:pPr marL="342900" indent="-342900">
              <a:buFont typeface="Arial" pitchFamily="34" charset="0"/>
              <a:buChar char="•"/>
            </a:pPr>
            <a:r>
              <a:rPr lang="sk-SK" dirty="0" smtClean="0"/>
              <a:t>Veková skupina (10-20, 20-30, 30-40, 50-60, 60-70, 70-90) – typ </a:t>
            </a:r>
            <a:r>
              <a:rPr lang="sk-SK" dirty="0" err="1" smtClean="0"/>
              <a:t>radio</a:t>
            </a:r>
            <a:endParaRPr lang="sk-SK" dirty="0" smtClean="0"/>
          </a:p>
          <a:p>
            <a:pPr marL="342900" indent="-342900">
              <a:buFont typeface="Arial" pitchFamily="34" charset="0"/>
              <a:buChar char="•"/>
            </a:pPr>
            <a:r>
              <a:rPr lang="sk-SK" dirty="0" smtClean="0"/>
              <a:t>Samosprávny kraj – typ zoznam, šírka 200 </a:t>
            </a:r>
            <a:r>
              <a:rPr lang="sk-SK" dirty="0" err="1" smtClean="0"/>
              <a:t>px</a:t>
            </a:r>
            <a:r>
              <a:rPr lang="sk-SK" dirty="0" smtClean="0"/>
              <a:t>, pozadie farby žltej, písmo červené.</a:t>
            </a:r>
          </a:p>
          <a:p>
            <a:pPr marL="342900" indent="-342900">
              <a:buFont typeface="Arial" pitchFamily="34" charset="0"/>
              <a:buChar char="•"/>
            </a:pPr>
            <a:r>
              <a:rPr lang="sk-SK" dirty="0" smtClean="0"/>
              <a:t>Odosielacie tlačidlo zelené, biely text, orámovanie sivé 1px hrúbka čiary</a:t>
            </a:r>
          </a:p>
          <a:p>
            <a:pPr marL="342900" indent="-342900">
              <a:buFont typeface="Arial" pitchFamily="34" charset="0"/>
              <a:buChar char="•"/>
            </a:pPr>
            <a:r>
              <a:rPr lang="sk-SK" dirty="0" smtClean="0"/>
              <a:t>Tlačidlo pre vymazanie prvkov červené, biely text, orámovanie sivé 1px hrúbka čiary</a:t>
            </a:r>
          </a:p>
          <a:p>
            <a:pPr marL="342900" indent="-342900">
              <a:buFont typeface="Arial" pitchFamily="34" charset="0"/>
              <a:buChar char="•"/>
            </a:pPr>
            <a:endParaRPr lang="sk-SK" dirty="0" smtClean="0"/>
          </a:p>
          <a:p>
            <a:pPr marL="342900" indent="-342900">
              <a:buFont typeface="Arial" pitchFamily="34" charset="0"/>
              <a:buChar char="•"/>
            </a:pPr>
            <a:endParaRPr lang="sk-SK" dirty="0" smtClean="0"/>
          </a:p>
        </p:txBody>
      </p:sp>
      <p:sp>
        <p:nvSpPr>
          <p:cNvPr id="6" name="BlokTextu 5"/>
          <p:cNvSpPr txBox="1"/>
          <p:nvPr/>
        </p:nvSpPr>
        <p:spPr>
          <a:xfrm>
            <a:off x="251520" y="332656"/>
            <a:ext cx="8892480" cy="2308324"/>
          </a:xfrm>
          <a:prstGeom prst="rect">
            <a:avLst/>
          </a:prstGeom>
          <a:noFill/>
        </p:spPr>
        <p:txBody>
          <a:bodyPr wrap="square" rtlCol="0">
            <a:spAutoFit/>
          </a:bodyPr>
          <a:lstStyle/>
          <a:p>
            <a:pPr marL="342900" indent="-342900">
              <a:buAutoNum type="arabicPeriod"/>
            </a:pPr>
            <a:r>
              <a:rPr lang="sk-SK" dirty="0" smtClean="0"/>
              <a:t>Vytvorte webový formulár  pre registráciu na webovej stránke vašej firmy.  Pre rozvrhnutie formulára použite tabuľku bez orámovania, v ktorej názvy položiek sa nachádzajú v ľavom stĺpci a vstupné položky sa nachádzajú v pravom stĺpci. Rozloženie po riadkoch. Farba názvov položiek v tabuľke – sivá. </a:t>
            </a:r>
          </a:p>
          <a:p>
            <a:pPr marL="342900" indent="-342900">
              <a:buAutoNum type="arabicPeriod"/>
            </a:pPr>
            <a:r>
              <a:rPr lang="sk-SK" dirty="0" smtClean="0"/>
              <a:t>Pre grafické zobrazenie použite externý CSS súbor, ktorý vytvoríte podľa požiadaviek pri jednotlivých prvkoch. Pozadie stránky je sivé, pozadie tabuľky je biele, šírka tabuľky je 800px, odsadenie buniek je 4px, odsadenie textu v bunke je 4px.</a:t>
            </a:r>
            <a:endParaRPr lang="sk-SK" dirty="0"/>
          </a:p>
          <a:p>
            <a:pPr marL="342900" indent="-342900">
              <a:buAutoNum type="arabicPeriod"/>
            </a:pPr>
            <a:r>
              <a:rPr lang="sk-SK" dirty="0" smtClean="0"/>
              <a:t>Formulár má byť odoslaný na e-mail: </a:t>
            </a:r>
            <a:r>
              <a:rPr lang="sk-SK" dirty="0" err="1" smtClean="0"/>
              <a:t>juraj.svoboda@gmail.com</a:t>
            </a:r>
            <a:r>
              <a:rPr lang="sk-SK" dirty="0" smtClean="0"/>
              <a:t>.</a:t>
            </a:r>
          </a:p>
        </p:txBody>
      </p:sp>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652</Words>
  <Application>Microsoft Office PowerPoint</Application>
  <PresentationFormat>Prezentácia na obrazovke (4:3)</PresentationFormat>
  <Paragraphs>46</Paragraphs>
  <Slides>10</Slides>
  <Notes>0</Notes>
  <HiddenSlides>0</HiddenSlides>
  <MMClips>0</MMClips>
  <ScaleCrop>false</ScaleCrop>
  <HeadingPairs>
    <vt:vector size="4" baseType="variant">
      <vt:variant>
        <vt:lpstr>Motív</vt:lpstr>
      </vt:variant>
      <vt:variant>
        <vt:i4>1</vt:i4>
      </vt:variant>
      <vt:variant>
        <vt:lpstr>Nadpisy snímok</vt:lpstr>
      </vt:variant>
      <vt:variant>
        <vt:i4>10</vt:i4>
      </vt:variant>
    </vt:vector>
  </HeadingPairs>
  <TitlesOfParts>
    <vt:vector size="11" baseType="lpstr">
      <vt:lpstr>Motív Office</vt:lpstr>
      <vt:lpstr>Snímka 1</vt:lpstr>
      <vt:lpstr>Snímka 2</vt:lpstr>
      <vt:lpstr>Snímka 3</vt:lpstr>
      <vt:lpstr>Snímka 4</vt:lpstr>
      <vt:lpstr>Snímka 5</vt:lpstr>
      <vt:lpstr>Snímka 6</vt:lpstr>
      <vt:lpstr>Snímka 7</vt:lpstr>
      <vt:lpstr>Snímka 8</vt:lpstr>
      <vt:lpstr>Snímka 9</vt:lpstr>
      <vt:lpstr>Snímka 10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Martin</dc:creator>
  <cp:lastModifiedBy>Martin</cp:lastModifiedBy>
  <cp:revision>38</cp:revision>
  <dcterms:created xsi:type="dcterms:W3CDTF">2016-09-25T13:21:18Z</dcterms:created>
  <dcterms:modified xsi:type="dcterms:W3CDTF">2016-09-28T17:15:11Z</dcterms:modified>
</cp:coreProperties>
</file>