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7" r:id="rId2"/>
    <p:sldId id="269" r:id="rId3"/>
    <p:sldId id="270" r:id="rId4"/>
    <p:sldId id="287" r:id="rId5"/>
    <p:sldId id="288" r:id="rId6"/>
    <p:sldId id="289" r:id="rId7"/>
    <p:sldId id="290" r:id="rId8"/>
    <p:sldId id="285" r:id="rId9"/>
    <p:sldId id="276" r:id="rId10"/>
    <p:sldId id="264" r:id="rId11"/>
    <p:sldId id="265" r:id="rId12"/>
    <p:sldId id="272" r:id="rId13"/>
    <p:sldId id="275" r:id="rId14"/>
    <p:sldId id="273" r:id="rId15"/>
    <p:sldId id="279" r:id="rId16"/>
    <p:sldId id="274" r:id="rId17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9" autoAdjust="0"/>
    <p:restoredTop sz="95161" autoAdjust="0"/>
  </p:normalViewPr>
  <p:slideViewPr>
    <p:cSldViewPr>
      <p:cViewPr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2914" cy="48259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7313" y="2"/>
            <a:ext cx="2982912" cy="48259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451331D-7AE7-4711-A863-B6DFE7E9D76A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7340"/>
            <a:ext cx="2982914" cy="48259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7313" y="9177340"/>
            <a:ext cx="2982912" cy="48259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49CEAFA9-9D2B-4983-B5DD-4F0645BDED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5" y="0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/>
          <a:lstStyle>
            <a:lvl1pPr algn="r">
              <a:defRPr sz="1200"/>
            </a:lvl1pPr>
          </a:lstStyle>
          <a:p>
            <a:fld id="{9FAEEF62-B348-4B4D-A28B-46277409BF8E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2350" cy="3625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14" tIns="47257" rIns="94514" bIns="47257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4" y="4589224"/>
            <a:ext cx="5505449" cy="4347686"/>
          </a:xfrm>
          <a:prstGeom prst="rect">
            <a:avLst/>
          </a:prstGeom>
        </p:spPr>
        <p:txBody>
          <a:bodyPr vert="horz" lIns="94514" tIns="47257" rIns="94514" bIns="47257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3" y="9176772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5" y="9176772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 anchor="b"/>
          <a:lstStyle>
            <a:lvl1pPr algn="r">
              <a:defRPr sz="1200"/>
            </a:lvl1pPr>
          </a:lstStyle>
          <a:p>
            <a:fld id="{D31135EE-3D12-43D1-B8A3-A7F3E140936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pslevice.sk/ucebnice/SOC/pictures/blokova_schema_regulacneho_obvodu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6552727" cy="2892646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467544" y="260648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Bloková schéma regulačného obvodu</a:t>
            </a:r>
            <a:endParaRPr lang="sk-SK" sz="2400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467544" y="4581128"/>
            <a:ext cx="734481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z – </a:t>
            </a:r>
            <a:r>
              <a:rPr lang="sk-SK" sz="2400" dirty="0" smtClean="0"/>
              <a:t>poruchová veličina</a:t>
            </a:r>
          </a:p>
          <a:p>
            <a:r>
              <a:rPr lang="sk-SK" sz="2400" b="1" dirty="0" smtClean="0"/>
              <a:t>y – </a:t>
            </a:r>
            <a:r>
              <a:rPr lang="sk-SK" sz="2400" dirty="0" smtClean="0"/>
              <a:t>regulovaná veličina</a:t>
            </a:r>
          </a:p>
          <a:p>
            <a:r>
              <a:rPr lang="sk-SK" sz="2400" b="1" dirty="0" smtClean="0"/>
              <a:t>w – </a:t>
            </a:r>
            <a:r>
              <a:rPr lang="sk-SK" sz="2400" dirty="0" smtClean="0"/>
              <a:t>žiadaná hodnota výstupnej veličiny</a:t>
            </a:r>
          </a:p>
          <a:p>
            <a:r>
              <a:rPr lang="sk-SK" sz="2400" b="1" dirty="0" smtClean="0"/>
              <a:t>e – </a:t>
            </a:r>
            <a:r>
              <a:rPr lang="sk-SK" sz="2400" dirty="0" smtClean="0"/>
              <a:t>regulačná odchýlka</a:t>
            </a:r>
          </a:p>
          <a:p>
            <a:r>
              <a:rPr lang="sk-SK" sz="2400" b="1" dirty="0" smtClean="0"/>
              <a:t>u – </a:t>
            </a:r>
            <a:r>
              <a:rPr lang="sk-SK" sz="2400" dirty="0" smtClean="0"/>
              <a:t>akčná veličina</a:t>
            </a:r>
          </a:p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6012160" y="83671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ladyada.net/images/diytools/schem.jpg"/>
          <p:cNvPicPr>
            <a:picLocks noChangeAspect="1" noChangeArrowheads="1"/>
          </p:cNvPicPr>
          <p:nvPr/>
        </p:nvPicPr>
        <p:blipFill>
          <a:blip r:embed="rId2" cstate="print"/>
          <a:srcRect l="19440" t="12530" r="17921" b="22730"/>
          <a:stretch>
            <a:fillRect/>
          </a:stretch>
        </p:blipFill>
        <p:spPr bwMode="auto">
          <a:xfrm>
            <a:off x="163251" y="1052736"/>
            <a:ext cx="8891827" cy="4752528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251520" y="332656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Navrhnite DPS regulátora napätia:</a:t>
            </a:r>
            <a:endParaRPr lang="sk-SK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zive.cz/files/obrazky/2002/12/fanreg/sch_lm317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7632848" cy="61456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iakový regulátor - sché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764705"/>
            <a:ext cx="4911082" cy="3312368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23528" y="260648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err="1" smtClean="0"/>
              <a:t>Triakový</a:t>
            </a:r>
            <a:r>
              <a:rPr lang="sk-SK" sz="2400" b="1" dirty="0" smtClean="0"/>
              <a:t> regulátor</a:t>
            </a:r>
            <a:endParaRPr lang="sk-SK" sz="2400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6156176" y="548680"/>
            <a:ext cx="25202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R1</a:t>
            </a:r>
            <a:r>
              <a:rPr lang="sk-SK" dirty="0" smtClean="0"/>
              <a:t> - </a:t>
            </a:r>
            <a:r>
              <a:rPr lang="sk-SK" dirty="0" err="1" smtClean="0"/>
              <a:t>Rezistor</a:t>
            </a:r>
            <a:r>
              <a:rPr lang="sk-SK" dirty="0" smtClean="0"/>
              <a:t> 12K / 1W </a:t>
            </a:r>
            <a:br>
              <a:rPr lang="sk-SK" dirty="0" smtClean="0"/>
            </a:br>
            <a:r>
              <a:rPr lang="sk-SK" b="1" dirty="0" smtClean="0"/>
              <a:t>R2</a:t>
            </a:r>
            <a:r>
              <a:rPr lang="sk-SK" dirty="0" smtClean="0"/>
              <a:t> - </a:t>
            </a:r>
            <a:r>
              <a:rPr lang="sk-SK" dirty="0" err="1" smtClean="0"/>
              <a:t>Rezistor</a:t>
            </a:r>
            <a:r>
              <a:rPr lang="sk-SK" dirty="0" smtClean="0"/>
              <a:t> 12R / 1W </a:t>
            </a:r>
            <a:br>
              <a:rPr lang="sk-SK" dirty="0" smtClean="0"/>
            </a:br>
            <a:r>
              <a:rPr lang="sk-SK" b="1" dirty="0" smtClean="0"/>
              <a:t>P</a:t>
            </a:r>
            <a:r>
              <a:rPr lang="sk-SK" dirty="0" smtClean="0"/>
              <a:t> - </a:t>
            </a:r>
            <a:r>
              <a:rPr lang="sk-SK" dirty="0" err="1" smtClean="0"/>
              <a:t>Potenciometr</a:t>
            </a:r>
            <a:r>
              <a:rPr lang="sk-SK" dirty="0" smtClean="0"/>
              <a:t> 1M, </a:t>
            </a:r>
            <a:r>
              <a:rPr lang="sk-SK" dirty="0" err="1" smtClean="0"/>
              <a:t>nutno</a:t>
            </a:r>
            <a:r>
              <a:rPr lang="sk-SK" dirty="0" smtClean="0"/>
              <a:t> celoplastový! </a:t>
            </a:r>
            <a:br>
              <a:rPr lang="sk-SK" dirty="0" smtClean="0"/>
            </a:br>
            <a:r>
              <a:rPr lang="sk-SK" b="1" dirty="0" smtClean="0"/>
              <a:t>T</a:t>
            </a:r>
            <a:r>
              <a:rPr lang="sk-SK" dirty="0" smtClean="0"/>
              <a:t> - </a:t>
            </a:r>
            <a:r>
              <a:rPr lang="sk-SK" dirty="0" err="1" smtClean="0"/>
              <a:t>Trimr</a:t>
            </a:r>
            <a:r>
              <a:rPr lang="sk-SK" dirty="0" smtClean="0"/>
              <a:t> 1M </a:t>
            </a:r>
            <a:br>
              <a:rPr lang="sk-SK" dirty="0" smtClean="0"/>
            </a:br>
            <a:r>
              <a:rPr lang="sk-SK" b="1" dirty="0" smtClean="0"/>
              <a:t>C</a:t>
            </a:r>
            <a:r>
              <a:rPr lang="sk-SK" dirty="0" smtClean="0"/>
              <a:t> - 100nF / 275 VAC </a:t>
            </a:r>
            <a:br>
              <a:rPr lang="sk-SK" dirty="0" smtClean="0"/>
            </a:br>
            <a:r>
              <a:rPr lang="sk-SK" b="1" dirty="0" err="1" smtClean="0"/>
              <a:t>Di</a:t>
            </a:r>
            <a:r>
              <a:rPr lang="sk-SK" dirty="0" smtClean="0"/>
              <a:t> - </a:t>
            </a:r>
            <a:r>
              <a:rPr lang="sk-SK" dirty="0" err="1" smtClean="0"/>
              <a:t>Diak</a:t>
            </a:r>
            <a:r>
              <a:rPr lang="sk-SK" dirty="0" smtClean="0"/>
              <a:t> ER900 nebo DB3 (28-36V/3A) </a:t>
            </a:r>
            <a:br>
              <a:rPr lang="sk-SK" dirty="0" smtClean="0"/>
            </a:br>
            <a:r>
              <a:rPr lang="sk-SK" b="1" dirty="0" err="1" smtClean="0"/>
              <a:t>Tr</a:t>
            </a:r>
            <a:r>
              <a:rPr lang="sk-SK" dirty="0" smtClean="0"/>
              <a:t> - </a:t>
            </a:r>
            <a:r>
              <a:rPr lang="sk-SK" dirty="0" err="1" smtClean="0"/>
              <a:t>Triak</a:t>
            </a:r>
            <a:r>
              <a:rPr lang="sk-SK" dirty="0" smtClean="0"/>
              <a:t>, </a:t>
            </a:r>
            <a:r>
              <a:rPr lang="sk-SK" dirty="0" err="1" smtClean="0"/>
              <a:t>dle</a:t>
            </a:r>
            <a:r>
              <a:rPr lang="sk-SK" dirty="0" smtClean="0"/>
              <a:t> </a:t>
            </a:r>
            <a:r>
              <a:rPr lang="sk-SK" dirty="0" err="1" smtClean="0"/>
              <a:t>zátěže</a:t>
            </a:r>
            <a:r>
              <a:rPr lang="sk-SK" dirty="0" smtClean="0"/>
              <a:t>. </a:t>
            </a:r>
            <a:r>
              <a:rPr lang="sk-SK" dirty="0" err="1" smtClean="0"/>
              <a:t>Pro</a:t>
            </a:r>
            <a:r>
              <a:rPr lang="sk-SK" dirty="0" smtClean="0"/>
              <a:t> </a:t>
            </a:r>
            <a:r>
              <a:rPr lang="sk-SK" dirty="0" err="1" smtClean="0"/>
              <a:t>svářečku</a:t>
            </a:r>
            <a:r>
              <a:rPr lang="sk-SK" dirty="0" smtClean="0"/>
              <a:t> </a:t>
            </a:r>
            <a:r>
              <a:rPr lang="sk-SK" dirty="0" err="1" smtClean="0"/>
              <a:t>např</a:t>
            </a:r>
            <a:r>
              <a:rPr lang="sk-SK" dirty="0" smtClean="0"/>
              <a:t>. BTA41/800 (40A/800V) </a:t>
            </a:r>
            <a:br>
              <a:rPr lang="sk-SK" dirty="0" smtClean="0"/>
            </a:br>
            <a:r>
              <a:rPr lang="sk-SK" b="1" dirty="0" smtClean="0"/>
              <a:t>V</a:t>
            </a:r>
            <a:r>
              <a:rPr lang="sk-SK" dirty="0" smtClean="0"/>
              <a:t> - </a:t>
            </a:r>
            <a:r>
              <a:rPr lang="sk-SK" dirty="0" err="1" smtClean="0"/>
              <a:t>Varistor</a:t>
            </a:r>
            <a:r>
              <a:rPr lang="sk-SK" dirty="0" smtClean="0"/>
              <a:t> 275VAC </a:t>
            </a:r>
            <a:br>
              <a:rPr lang="sk-SK" dirty="0" smtClean="0"/>
            </a:br>
            <a:r>
              <a:rPr lang="sk-SK" b="1" dirty="0" err="1" smtClean="0"/>
              <a:t>Rz</a:t>
            </a:r>
            <a:r>
              <a:rPr lang="sk-SK" dirty="0" smtClean="0"/>
              <a:t> - </a:t>
            </a:r>
            <a:r>
              <a:rPr lang="sk-SK" dirty="0" err="1" smtClean="0"/>
              <a:t>Připojená</a:t>
            </a:r>
            <a:r>
              <a:rPr lang="sk-SK" dirty="0" smtClean="0"/>
              <a:t> </a:t>
            </a:r>
            <a:r>
              <a:rPr lang="sk-SK" dirty="0" err="1" smtClean="0"/>
              <a:t>zátěž</a:t>
            </a:r>
            <a:endParaRPr lang="sk-SK" dirty="0"/>
          </a:p>
        </p:txBody>
      </p:sp>
      <p:pic>
        <p:nvPicPr>
          <p:cNvPr id="1028" name="Picture 4" descr="http://www.electroschematics.com/wp-content/uploads/2008/06/motor-speed-regulator-schematic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289475"/>
            <a:ext cx="4176464" cy="2568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https://publi.cz/books/160/images/pics/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8157894" cy="468052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95536" y="260648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Trojfázový alternátor</a:t>
            </a:r>
            <a:endParaRPr lang="sk-SK" sz="24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elektronic.szm.com/regulatorotacokventilatoruvpc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18667"/>
            <a:ext cx="8136904" cy="5306677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95536" y="2606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Regulátor otáčok ventilátora v PC</a:t>
            </a:r>
            <a:endParaRPr lang="sk-SK" sz="2400" b="1" dirty="0"/>
          </a:p>
        </p:txBody>
      </p:sp>
      <p:sp>
        <p:nvSpPr>
          <p:cNvPr id="4" name="BlokTextu 3"/>
          <p:cNvSpPr txBox="1"/>
          <p:nvPr/>
        </p:nvSpPr>
        <p:spPr>
          <a:xfrm>
            <a:off x="467544" y="83671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Urči napätie na ventilátore pri nastavení D1 na 0%, 50%, 70%.</a:t>
            </a:r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7920880" cy="5236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395536" y="2606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Regulátor otáčok ventilátora v PC</a:t>
            </a:r>
            <a:endParaRPr lang="sk-SK" sz="2400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467544" y="83671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Urči napätie na žiarovke pri nastavení R8 na 0%, 50%, 70%.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elektronic.szm.com/regulatorotacokventilatoruvpc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8089557" cy="468052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95536" y="2606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Regulátor otáčok ventilátora v PC</a:t>
            </a:r>
            <a:endParaRPr lang="sk-SK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spslevice.sk/ucebnice/SOC/pictures/blokova_schema_regulator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29" y="548680"/>
            <a:ext cx="7938047" cy="3817343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683568" y="4797152"/>
            <a:ext cx="7560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Riadiaci člen – </a:t>
            </a:r>
            <a:r>
              <a:rPr lang="sk-SK" dirty="0" smtClean="0"/>
              <a:t>nastavuje žiadanú hodnotu</a:t>
            </a:r>
          </a:p>
          <a:p>
            <a:r>
              <a:rPr lang="sk-SK" b="1" dirty="0" smtClean="0"/>
              <a:t>Merací člen – </a:t>
            </a:r>
            <a:r>
              <a:rPr lang="sk-SK" dirty="0" smtClean="0"/>
              <a:t>určuje skutočnú hodnotu regulovanej veličiny</a:t>
            </a:r>
          </a:p>
          <a:p>
            <a:r>
              <a:rPr lang="sk-SK" b="1" dirty="0" smtClean="0"/>
              <a:t>Porovnávací člen – </a:t>
            </a:r>
            <a:r>
              <a:rPr lang="sk-SK" dirty="0" smtClean="0"/>
              <a:t>spracováva y (regulovanú veličinu) a w (žiadanú hodnotu výstupnej veličiny) na e (regulačnú odchýlku)</a:t>
            </a:r>
          </a:p>
          <a:p>
            <a:r>
              <a:rPr lang="sk-SK" b="1" dirty="0" smtClean="0"/>
              <a:t>Ústredný člen – </a:t>
            </a:r>
            <a:r>
              <a:rPr lang="sk-SK" dirty="0" smtClean="0"/>
              <a:t>spracováva regulačnú odchýlku</a:t>
            </a:r>
          </a:p>
          <a:p>
            <a:r>
              <a:rPr lang="sk-SK" b="1" dirty="0" smtClean="0"/>
              <a:t>Akčný člen – </a:t>
            </a:r>
            <a:r>
              <a:rPr lang="sk-SK" dirty="0" smtClean="0"/>
              <a:t>vykonáva akčný zásah</a:t>
            </a:r>
          </a:p>
          <a:p>
            <a:r>
              <a:rPr lang="sk-SK" dirty="0" smtClean="0"/>
              <a:t> </a:t>
            </a:r>
          </a:p>
          <a:p>
            <a:r>
              <a:rPr lang="sk-SK" dirty="0" smtClean="0"/>
              <a:t> </a:t>
            </a:r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51520" y="188640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Bloková schéma regulátora</a:t>
            </a:r>
            <a:endParaRPr lang="sk-SK" sz="2400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5364088" y="260648"/>
            <a:ext cx="3600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 smtClean="0"/>
              <a:t>z – </a:t>
            </a:r>
            <a:r>
              <a:rPr lang="sk-SK" sz="1600" dirty="0" smtClean="0"/>
              <a:t>poruchová veličina</a:t>
            </a:r>
          </a:p>
          <a:p>
            <a:r>
              <a:rPr lang="sk-SK" sz="1600" b="1" dirty="0" smtClean="0"/>
              <a:t>y – </a:t>
            </a:r>
            <a:r>
              <a:rPr lang="sk-SK" sz="1600" dirty="0" smtClean="0"/>
              <a:t>regulovaná veličina</a:t>
            </a:r>
          </a:p>
          <a:p>
            <a:r>
              <a:rPr lang="sk-SK" sz="1600" b="1" dirty="0" smtClean="0"/>
              <a:t>w – </a:t>
            </a:r>
            <a:r>
              <a:rPr lang="sk-SK" sz="1600" dirty="0" smtClean="0"/>
              <a:t>žiadaná hodnota výstupnej veličiny</a:t>
            </a:r>
          </a:p>
          <a:p>
            <a:r>
              <a:rPr lang="sk-SK" sz="1600" b="1" dirty="0" smtClean="0"/>
              <a:t>e – </a:t>
            </a:r>
            <a:r>
              <a:rPr lang="sk-SK" sz="1600" dirty="0" smtClean="0"/>
              <a:t>regulačná odchýlka</a:t>
            </a:r>
          </a:p>
          <a:p>
            <a:r>
              <a:rPr lang="sk-SK" sz="1600" b="1" dirty="0" smtClean="0"/>
              <a:t>u – </a:t>
            </a:r>
            <a:r>
              <a:rPr lang="sk-SK" sz="1600" dirty="0" smtClean="0"/>
              <a:t>akčná veličina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www.spslevice.sk/ucebnice/SOC/pictures/priklad_blokova_schema_regulatora_animac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5971315" cy="324036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95536" y="44624"/>
            <a:ext cx="87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Regulátor vodnej hladiny nádrže</a:t>
            </a:r>
            <a:endParaRPr lang="sk-SK" sz="2400" b="1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645024"/>
            <a:ext cx="4392488" cy="306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220072" y="-27384"/>
            <a:ext cx="392392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Regulátor - </a:t>
            </a:r>
            <a:r>
              <a:rPr lang="sk-SK" dirty="0" smtClean="0"/>
              <a:t>zariadenie samočinne uskutočňujúce reguláciu, porovnáva skutočnú a žiadanú hodnotu regulovanej veličiny a v závislosti od regulačnej odchýlky ovplyvňuje akčnú veličinu</a:t>
            </a:r>
          </a:p>
          <a:p>
            <a:r>
              <a:rPr lang="sk-SK" b="1" dirty="0" smtClean="0"/>
              <a:t>Regulátor sa skladá – </a:t>
            </a:r>
            <a:r>
              <a:rPr lang="sk-SK" dirty="0" smtClean="0"/>
              <a:t>merací člen, riadiaci člen, porovnávací člen, akčný člen, ústredný člen</a:t>
            </a:r>
          </a:p>
          <a:p>
            <a:r>
              <a:rPr lang="sk-SK" b="1" dirty="0" smtClean="0"/>
              <a:t>Rozdelenie podľa funkcie – </a:t>
            </a:r>
            <a:r>
              <a:rPr lang="sk-SK" dirty="0" smtClean="0"/>
              <a:t>spojité regulátory, nespojité regulátory</a:t>
            </a:r>
          </a:p>
          <a:p>
            <a:r>
              <a:rPr lang="sk-SK" dirty="0" smtClean="0"/>
              <a:t> </a:t>
            </a:r>
          </a:p>
          <a:p>
            <a:r>
              <a:rPr lang="sk-SK" b="1" dirty="0" smtClean="0"/>
              <a:t>Rozdelenie podľa pracovania s pomocnou energiou a bez pomocnej energie:</a:t>
            </a:r>
            <a:endParaRPr lang="sk-SK" dirty="0" smtClean="0"/>
          </a:p>
          <a:p>
            <a:r>
              <a:rPr lang="sk-SK" b="1" dirty="0" smtClean="0"/>
              <a:t>1.) priame regulátory – </a:t>
            </a:r>
            <a:r>
              <a:rPr lang="sk-SK" dirty="0" smtClean="0"/>
              <a:t>pracujú bez pomocnej energie. Signál zo snímača sa privádza priamo na akčný člen – umožňuje jeho prestavenie</a:t>
            </a:r>
          </a:p>
          <a:p>
            <a:r>
              <a:rPr lang="sk-SK" b="1" dirty="0" smtClean="0"/>
              <a:t>2.) nepriame regulátory – </a:t>
            </a:r>
            <a:r>
              <a:rPr lang="sk-SK" dirty="0" smtClean="0"/>
              <a:t>používa sa, ak signál od snímača nie je dostatočne silný na prestavenie regulačného orgánu. Medzi porovnávací a akčný člen sa zaraďuje zosilňovač</a:t>
            </a:r>
          </a:p>
          <a:p>
            <a:r>
              <a:rPr lang="sk-SK" dirty="0" smtClean="0"/>
              <a:t> </a:t>
            </a:r>
            <a:endParaRPr lang="sk-SK" dirty="0"/>
          </a:p>
        </p:txBody>
      </p:sp>
      <p:pic>
        <p:nvPicPr>
          <p:cNvPr id="45058" name="Picture 2" descr="http://www.spslevice.sk/ucebnice/SOC/pictures/casti_priameho_a_nepriameho_regulator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4907717" cy="4248472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179512" y="44624"/>
            <a:ext cx="31283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400" b="1" dirty="0" smtClean="0"/>
              <a:t>Rozdelenie regulátorov</a:t>
            </a:r>
            <a:endParaRPr lang="sk-SK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51520" y="260648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Podľa druhu použitej pomocnej energie rozdeľujeme NEPRIAME regulátory: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pneumatické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elektrické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hydraulické</a:t>
            </a:r>
          </a:p>
          <a:p>
            <a:r>
              <a:rPr lang="sk-SK" b="1" dirty="0" smtClean="0"/>
              <a:t>Nespojité regulátory </a:t>
            </a:r>
            <a:r>
              <a:rPr lang="sk-SK" dirty="0" smtClean="0"/>
              <a:t>sú najrozšírenejšími regulátormi pre ich jednoduchosť.</a:t>
            </a:r>
          </a:p>
          <a:p>
            <a:r>
              <a:rPr lang="sk-SK" dirty="0" smtClean="0"/>
              <a:t>Akčná veličina sa nemení spojito.</a:t>
            </a:r>
          </a:p>
          <a:p>
            <a:r>
              <a:rPr lang="sk-SK" dirty="0" smtClean="0"/>
              <a:t>Nespojité regulátory rozdeľujeme na </a:t>
            </a:r>
            <a:r>
              <a:rPr lang="sk-SK" b="1" dirty="0" smtClean="0"/>
              <a:t>dvojpolohové </a:t>
            </a:r>
            <a:r>
              <a:rPr lang="sk-SK" dirty="0" smtClean="0"/>
              <a:t>a </a:t>
            </a:r>
            <a:r>
              <a:rPr lang="sk-SK" b="1" dirty="0" smtClean="0"/>
              <a:t>viacpolohové.</a:t>
            </a:r>
            <a:endParaRPr lang="sk-SK" dirty="0"/>
          </a:p>
        </p:txBody>
      </p:sp>
      <p:pic>
        <p:nvPicPr>
          <p:cNvPr id="46088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b="20644"/>
          <a:stretch>
            <a:fillRect/>
          </a:stretch>
        </p:blipFill>
        <p:spPr bwMode="auto">
          <a:xfrm>
            <a:off x="251520" y="2345804"/>
            <a:ext cx="5972175" cy="4323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BlokTextu 10"/>
          <p:cNvSpPr txBox="1"/>
          <p:nvPr/>
        </p:nvSpPr>
        <p:spPr>
          <a:xfrm>
            <a:off x="4644008" y="5877272"/>
            <a:ext cx="3563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Dvojpolohový regulátor</a:t>
            </a:r>
            <a:endParaRPr lang="sk-SK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23528" y="476672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 smtClean="0"/>
              <a:t>Hysteréza</a:t>
            </a:r>
            <a:r>
              <a:rPr lang="sk-SK" b="1" dirty="0" smtClean="0"/>
              <a:t> – </a:t>
            </a:r>
            <a:r>
              <a:rPr lang="sk-SK" dirty="0" smtClean="0"/>
              <a:t>predstavuje </a:t>
            </a:r>
            <a:r>
              <a:rPr lang="sk-SK" dirty="0" err="1" smtClean="0"/>
              <a:t>nažiadúci</a:t>
            </a:r>
            <a:r>
              <a:rPr lang="sk-SK" dirty="0" smtClean="0"/>
              <a:t> rozdiel medzi zapínacou a vypínacou hodnotou regulovanej veličiny, čo zväčšuje nepresnosti regulácie</a:t>
            </a:r>
          </a:p>
          <a:p>
            <a:r>
              <a:rPr lang="sk-SK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základným prvkom tohto regulátora je </a:t>
            </a:r>
            <a:r>
              <a:rPr lang="sk-SK" b="1" dirty="0" smtClean="0"/>
              <a:t>bimetalický pásik</a:t>
            </a:r>
            <a:r>
              <a:rPr lang="sk-SK" dirty="0" smtClean="0"/>
              <a:t>. Pri normálnej teplote je rovný a so stúpaním teploty sa zakrivuje. </a:t>
            </a:r>
          </a:p>
          <a:p>
            <a:r>
              <a:rPr lang="sk-SK" dirty="0" smtClean="0"/>
              <a:t>Ak ho doplníme riadiacim a porovnávacím členom dostaneme dvojpolohový regulátor, ktorý zapína vykurovací odpor.</a:t>
            </a:r>
          </a:p>
          <a:p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pomocou </a:t>
            </a:r>
            <a:r>
              <a:rPr lang="sk-SK" b="1" dirty="0" smtClean="0"/>
              <a:t>nastavovacej skrutky </a:t>
            </a:r>
            <a:r>
              <a:rPr lang="sk-SK" dirty="0" smtClean="0"/>
              <a:t>nastavíme žiadanú hodnotu regulovanej veličiny. Keď pásik dosiahne určitú teplotu, kontakt sa rozopne a dôjde k odpojeniu vykurovacieho odporu. Pri klesnutí pod určitú hodnotu sa zmenší prehnutie a kontakt sa znova zapne. </a:t>
            </a:r>
          </a:p>
          <a:p>
            <a:endParaRPr lang="sk-SK" dirty="0" smtClean="0"/>
          </a:p>
          <a:p>
            <a:r>
              <a:rPr lang="sk-SK" dirty="0" smtClean="0"/>
              <a:t>Takýto kontakt sa rýchlo opotrebúva, a preto na pásik  pripevníme železnú doštičku. Týmto dochádza k skokovým zmenám, menšej hustote spínania a tým k menšiemu opotrebovaniu.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http://www.spslevice.sk/ucebnice/SOC/pictures/trojpolohovy_regulat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92409"/>
            <a:ext cx="6480720" cy="6126642"/>
          </a:xfrm>
          <a:prstGeom prst="rect">
            <a:avLst/>
          </a:prstGeom>
          <a:noFill/>
        </p:spPr>
      </p:pic>
      <p:sp>
        <p:nvSpPr>
          <p:cNvPr id="5" name="Obdĺžnik 4"/>
          <p:cNvSpPr/>
          <p:nvPr/>
        </p:nvSpPr>
        <p:spPr>
          <a:xfrm>
            <a:off x="179512" y="116632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Trojpolohový regulátor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6480720" y="908720"/>
            <a:ext cx="2627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trojpolohový bimetalový regulátor teploty </a:t>
            </a:r>
            <a:r>
              <a:rPr lang="sk-SK" dirty="0" smtClean="0"/>
              <a:t>má dva vykurovacie odpory R</a:t>
            </a:r>
            <a:r>
              <a:rPr lang="sk-SK" baseline="-25000" dirty="0" smtClean="0"/>
              <a:t>1</a:t>
            </a:r>
            <a:r>
              <a:rPr lang="sk-SK" dirty="0" smtClean="0"/>
              <a:t> a R</a:t>
            </a:r>
            <a:r>
              <a:rPr lang="sk-SK" baseline="-25000" dirty="0" smtClean="0"/>
              <a:t>2</a:t>
            </a:r>
            <a:r>
              <a:rPr lang="sk-SK" dirty="0" smtClean="0"/>
              <a:t> zapojené v sérii. Pri uvedení do chodu je zapojený iba odpor R</a:t>
            </a:r>
            <a:r>
              <a:rPr lang="sk-SK" baseline="-25000" dirty="0" smtClean="0"/>
              <a:t>1</a:t>
            </a:r>
            <a:r>
              <a:rPr lang="sk-SK" dirty="0" smtClean="0"/>
              <a:t>, pričom</a:t>
            </a:r>
          </a:p>
          <a:p>
            <a:r>
              <a:rPr lang="sk-SK" dirty="0" smtClean="0"/>
              <a:t>  vykurovací výkon je veľký</a:t>
            </a:r>
          </a:p>
          <a:p>
            <a:r>
              <a:rPr lang="sk-SK" dirty="0" smtClean="0"/>
              <a:t>- v strednej polohe bimetalického pásika sú oba odpory v sérii a vykurovací výkon je asi 50%</a:t>
            </a:r>
          </a:p>
          <a:p>
            <a:r>
              <a:rPr lang="sk-SK" dirty="0" smtClean="0"/>
              <a:t>- pri ďalšom náraste teploty sa oba odpory odpoja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3528" y="188640"/>
            <a:ext cx="8496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Rozdelenie regulátorov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podľa energie </a:t>
            </a:r>
            <a:r>
              <a:rPr lang="sk-SK" dirty="0" smtClean="0"/>
              <a:t>s ktorou pracujú: mechanické, pneumatické, hydraulické, elektrické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podľa spôsobu napájania</a:t>
            </a:r>
            <a:r>
              <a:rPr lang="sk-SK" dirty="0" smtClean="0"/>
              <a:t>: priame – odoberajú energiu pre </a:t>
            </a:r>
            <a:r>
              <a:rPr lang="sk-SK" dirty="0" err="1" smtClean="0"/>
              <a:t>nnapájanie</a:t>
            </a:r>
            <a:r>
              <a:rPr lang="sk-SK" dirty="0" smtClean="0"/>
              <a:t> z regulovanej sústavy, nepriame – pre napájanie odoberajú energiu zo zvláštneho napájacieho zdroja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podľa priebehu prenášaného signálu </a:t>
            </a:r>
            <a:r>
              <a:rPr lang="sk-SK" dirty="0" smtClean="0"/>
              <a:t>– spojité, nespojité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7049243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861048"/>
            <a:ext cx="3574437" cy="29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251520" y="1500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PWM regulátor</a:t>
            </a:r>
            <a:endParaRPr lang="sk-SK" sz="2400" b="1" dirty="0"/>
          </a:p>
        </p:txBody>
      </p:sp>
      <p:pic>
        <p:nvPicPr>
          <p:cNvPr id="10242" name="Picture 2" descr="http://www.djpeak.cz/elektrotechnika/pwm_regulator/princip_pw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824240"/>
            <a:ext cx="3312368" cy="2033760"/>
          </a:xfrm>
          <a:prstGeom prst="rect">
            <a:avLst/>
          </a:prstGeom>
          <a:noFill/>
        </p:spPr>
      </p:pic>
      <p:sp>
        <p:nvSpPr>
          <p:cNvPr id="8" name="BlokTextu 7"/>
          <p:cNvSpPr txBox="1"/>
          <p:nvPr/>
        </p:nvSpPr>
        <p:spPr>
          <a:xfrm>
            <a:off x="2555776" y="0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Určite amplitúdu, periódu, frekvenciu a šírku impulzu </a:t>
            </a:r>
          </a:p>
          <a:p>
            <a:r>
              <a:rPr lang="sk-SK" dirty="0" smtClean="0"/>
              <a:t>pri 10%, 50% a 80% nastavení </a:t>
            </a:r>
            <a:r>
              <a:rPr lang="sk-SK" dirty="0" err="1" smtClean="0"/>
              <a:t>trimra</a:t>
            </a:r>
            <a:r>
              <a:rPr lang="sk-SK" dirty="0" smtClean="0"/>
              <a:t> R1.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4837</TotalTime>
  <Words>192</Words>
  <Application>Microsoft Office PowerPoint</Application>
  <PresentationFormat>Prezentácia na obrazovke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126</cp:revision>
  <dcterms:created xsi:type="dcterms:W3CDTF">2017-08-31T16:32:57Z</dcterms:created>
  <dcterms:modified xsi:type="dcterms:W3CDTF">2017-09-21T17:30:23Z</dcterms:modified>
</cp:coreProperties>
</file>