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5" r:id="rId3"/>
    <p:sldId id="267" r:id="rId4"/>
    <p:sldId id="269" r:id="rId5"/>
    <p:sldId id="271" r:id="rId6"/>
    <p:sldId id="268" r:id="rId7"/>
    <p:sldId id="270" r:id="rId8"/>
    <p:sldId id="266" r:id="rId9"/>
    <p:sldId id="257" r:id="rId10"/>
    <p:sldId id="258" r:id="rId11"/>
    <p:sldId id="259" r:id="rId12"/>
    <p:sldId id="260" r:id="rId13"/>
    <p:sldId id="263" r:id="rId14"/>
    <p:sldId id="261" r:id="rId15"/>
    <p:sldId id="262" r:id="rId16"/>
    <p:sldId id="264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E884-FD6E-4C18-A0EB-E6101A22D4BE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593D-2B08-43C4-9211-BED4954791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E884-FD6E-4C18-A0EB-E6101A22D4BE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593D-2B08-43C4-9211-BED4954791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E884-FD6E-4C18-A0EB-E6101A22D4BE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593D-2B08-43C4-9211-BED4954791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E884-FD6E-4C18-A0EB-E6101A22D4BE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593D-2B08-43C4-9211-BED4954791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E884-FD6E-4C18-A0EB-E6101A22D4BE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593D-2B08-43C4-9211-BED4954791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E884-FD6E-4C18-A0EB-E6101A22D4BE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593D-2B08-43C4-9211-BED4954791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E884-FD6E-4C18-A0EB-E6101A22D4BE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593D-2B08-43C4-9211-BED4954791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E884-FD6E-4C18-A0EB-E6101A22D4BE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593D-2B08-43C4-9211-BED4954791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E884-FD6E-4C18-A0EB-E6101A22D4BE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593D-2B08-43C4-9211-BED4954791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E884-FD6E-4C18-A0EB-E6101A22D4BE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593D-2B08-43C4-9211-BED4954791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E884-FD6E-4C18-A0EB-E6101A22D4BE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593D-2B08-43C4-9211-BED4954791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6E884-FD6E-4C18-A0EB-E6101A22D4BE}" type="datetimeFigureOut">
              <a:rPr lang="sk-SK" smtClean="0"/>
              <a:pPr/>
              <a:t>21.9.2017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593D-2B08-43C4-9211-BED49547917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ufeerdesign.cz/user-files/elektro1_600x4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08789"/>
            <a:ext cx="8064896" cy="5376597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35497" y="4462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Kábelové</a:t>
            </a:r>
            <a:r>
              <a:rPr lang="sk-SK" b="1" dirty="0" smtClean="0"/>
              <a:t> zväzky a formy</a:t>
            </a:r>
            <a:endParaRPr lang="sk-SK" b="1" dirty="0"/>
          </a:p>
        </p:txBody>
      </p:sp>
      <p:cxnSp>
        <p:nvCxnSpPr>
          <p:cNvPr id="7" name="Rovná spojovacia šípka 6"/>
          <p:cNvCxnSpPr/>
          <p:nvPr/>
        </p:nvCxnSpPr>
        <p:spPr>
          <a:xfrm flipH="1">
            <a:off x="5292080" y="860715"/>
            <a:ext cx="86409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H="1">
            <a:off x="3203849" y="860715"/>
            <a:ext cx="36004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H="1">
            <a:off x="8172400" y="2228867"/>
            <a:ext cx="432048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V="1">
            <a:off x="683569" y="3741035"/>
            <a:ext cx="50405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flipV="1">
            <a:off x="3923929" y="4821155"/>
            <a:ext cx="115212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6156176" y="500675"/>
            <a:ext cx="235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Kábelový</a:t>
            </a:r>
            <a:r>
              <a:rPr lang="sk-SK" dirty="0" smtClean="0"/>
              <a:t> zväzok kabíny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2627785" y="500675"/>
            <a:ext cx="341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Kábelový</a:t>
            </a:r>
            <a:r>
              <a:rPr lang="sk-SK" dirty="0" smtClean="0"/>
              <a:t> zväzok prístrojovej dosky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179512" y="5397219"/>
            <a:ext cx="327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Kábelový</a:t>
            </a:r>
            <a:r>
              <a:rPr lang="sk-SK" dirty="0" smtClean="0"/>
              <a:t> zväzok predných svetiel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6012160" y="1859535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Kábelový</a:t>
            </a:r>
            <a:r>
              <a:rPr lang="sk-SK" dirty="0" smtClean="0"/>
              <a:t> zväzok zadných svetiel</a:t>
            </a:r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2987824" y="6045291"/>
            <a:ext cx="21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Kábelový</a:t>
            </a:r>
            <a:r>
              <a:rPr lang="sk-SK" dirty="0" smtClean="0"/>
              <a:t> zväzok ľavý</a:t>
            </a:r>
            <a:endParaRPr lang="sk-SK" dirty="0"/>
          </a:p>
        </p:txBody>
      </p:sp>
      <p:sp>
        <p:nvSpPr>
          <p:cNvPr id="21" name="BlokTextu 20"/>
          <p:cNvSpPr txBox="1"/>
          <p:nvPr/>
        </p:nvSpPr>
        <p:spPr>
          <a:xfrm>
            <a:off x="899592" y="496517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Kábelový</a:t>
            </a:r>
            <a:r>
              <a:rPr lang="sk-SK" dirty="0" smtClean="0"/>
              <a:t> zväzok podlahy</a:t>
            </a:r>
            <a:endParaRPr lang="sk-SK" dirty="0"/>
          </a:p>
        </p:txBody>
      </p:sp>
      <p:cxnSp>
        <p:nvCxnSpPr>
          <p:cNvPr id="23" name="Rovná spojovacia šípka 22"/>
          <p:cNvCxnSpPr/>
          <p:nvPr/>
        </p:nvCxnSpPr>
        <p:spPr>
          <a:xfrm flipV="1">
            <a:off x="1547664" y="3885051"/>
            <a:ext cx="208823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kTextu 23"/>
          <p:cNvSpPr txBox="1"/>
          <p:nvPr/>
        </p:nvSpPr>
        <p:spPr>
          <a:xfrm>
            <a:off x="6732242" y="2372885"/>
            <a:ext cx="1751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Kábelový</a:t>
            </a:r>
            <a:r>
              <a:rPr lang="sk-SK" dirty="0" smtClean="0"/>
              <a:t> zväzok </a:t>
            </a:r>
          </a:p>
          <a:p>
            <a:r>
              <a:rPr lang="sk-SK" dirty="0" smtClean="0"/>
              <a:t>zadného skla</a:t>
            </a:r>
            <a:endParaRPr lang="sk-SK" dirty="0"/>
          </a:p>
        </p:txBody>
      </p:sp>
      <p:cxnSp>
        <p:nvCxnSpPr>
          <p:cNvPr id="26" name="Rovná spojovacia šípka 25"/>
          <p:cNvCxnSpPr>
            <a:stCxn id="24" idx="1"/>
          </p:cNvCxnSpPr>
          <p:nvPr/>
        </p:nvCxnSpPr>
        <p:spPr>
          <a:xfrm flipH="1">
            <a:off x="6588226" y="2696051"/>
            <a:ext cx="144016" cy="252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palek.cz/11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7620000" cy="571500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7884367" y="44626"/>
            <a:ext cx="116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Ochranná </a:t>
            </a:r>
          </a:p>
          <a:p>
            <a:r>
              <a:rPr lang="sk-SK" dirty="0" smtClean="0"/>
              <a:t>hadica </a:t>
            </a:r>
            <a:r>
              <a:rPr lang="ru-RU" dirty="0" smtClean="0"/>
              <a:t>ф</a:t>
            </a:r>
            <a:r>
              <a:rPr lang="sk-SK" dirty="0" smtClean="0"/>
              <a:t> 8</a:t>
            </a:r>
            <a:endParaRPr lang="sk-SK" dirty="0"/>
          </a:p>
        </p:txBody>
      </p:sp>
      <p:cxnSp>
        <p:nvCxnSpPr>
          <p:cNvPr id="9" name="Rovná spojovacia šípka 8"/>
          <p:cNvCxnSpPr/>
          <p:nvPr/>
        </p:nvCxnSpPr>
        <p:spPr>
          <a:xfrm flipH="1">
            <a:off x="6516217" y="332656"/>
            <a:ext cx="1368152" cy="302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6061876" y="-27384"/>
            <a:ext cx="139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Rozbočovací</a:t>
            </a:r>
            <a:r>
              <a:rPr lang="sk-SK" dirty="0" smtClean="0"/>
              <a:t> </a:t>
            </a:r>
          </a:p>
          <a:p>
            <a:r>
              <a:rPr lang="sk-SK" dirty="0" smtClean="0"/>
              <a:t>člen T</a:t>
            </a:r>
            <a:endParaRPr lang="sk-SK" dirty="0"/>
          </a:p>
        </p:txBody>
      </p:sp>
      <p:cxnSp>
        <p:nvCxnSpPr>
          <p:cNvPr id="14" name="Rovná spojovacia šípka 13"/>
          <p:cNvCxnSpPr>
            <a:stCxn id="11" idx="1"/>
          </p:cNvCxnSpPr>
          <p:nvPr/>
        </p:nvCxnSpPr>
        <p:spPr>
          <a:xfrm>
            <a:off x="6061876" y="295782"/>
            <a:ext cx="72007" cy="2629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>
            <a:stCxn id="11" idx="1"/>
          </p:cNvCxnSpPr>
          <p:nvPr/>
        </p:nvCxnSpPr>
        <p:spPr>
          <a:xfrm flipH="1">
            <a:off x="5125772" y="295782"/>
            <a:ext cx="936104" cy="19810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>
            <a:stCxn id="20" idx="2"/>
          </p:cNvCxnSpPr>
          <p:nvPr/>
        </p:nvCxnSpPr>
        <p:spPr>
          <a:xfrm flipH="1">
            <a:off x="4355976" y="646333"/>
            <a:ext cx="360040" cy="15585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3923929" y="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Ochranná hadica </a:t>
            </a:r>
            <a:r>
              <a:rPr lang="ru-RU" dirty="0" smtClean="0"/>
              <a:t>ф</a:t>
            </a:r>
            <a:r>
              <a:rPr lang="sk-SK" dirty="0" smtClean="0"/>
              <a:t> 10 </a:t>
            </a:r>
            <a:endParaRPr lang="sk-SK" dirty="0"/>
          </a:p>
        </p:txBody>
      </p:sp>
      <p:sp>
        <p:nvSpPr>
          <p:cNvPr id="22" name="BlokTextu 21"/>
          <p:cNvSpPr txBox="1"/>
          <p:nvPr/>
        </p:nvSpPr>
        <p:spPr>
          <a:xfrm>
            <a:off x="1907704" y="63093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Popisovacia</a:t>
            </a:r>
            <a:r>
              <a:rPr lang="sk-SK" dirty="0" smtClean="0"/>
              <a:t> hadička</a:t>
            </a:r>
            <a:endParaRPr lang="sk-SK" dirty="0"/>
          </a:p>
        </p:txBody>
      </p:sp>
      <p:cxnSp>
        <p:nvCxnSpPr>
          <p:cNvPr id="24" name="Rovná spojovacia šípka 23"/>
          <p:cNvCxnSpPr/>
          <p:nvPr/>
        </p:nvCxnSpPr>
        <p:spPr>
          <a:xfrm flipV="1">
            <a:off x="2123728" y="4437112"/>
            <a:ext cx="1224136" cy="19442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kTextu 24"/>
          <p:cNvSpPr txBox="1"/>
          <p:nvPr/>
        </p:nvSpPr>
        <p:spPr>
          <a:xfrm>
            <a:off x="251520" y="6309320"/>
            <a:ext cx="143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Kábelové</a:t>
            </a:r>
            <a:r>
              <a:rPr lang="sk-SK" dirty="0" smtClean="0"/>
              <a:t> oko</a:t>
            </a:r>
            <a:endParaRPr lang="sk-SK" dirty="0"/>
          </a:p>
        </p:txBody>
      </p:sp>
      <p:cxnSp>
        <p:nvCxnSpPr>
          <p:cNvPr id="27" name="Rovná spojovacia šípka 26"/>
          <p:cNvCxnSpPr/>
          <p:nvPr/>
        </p:nvCxnSpPr>
        <p:spPr>
          <a:xfrm flipV="1">
            <a:off x="539552" y="4869160"/>
            <a:ext cx="864096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lokTextu 27"/>
          <p:cNvSpPr txBox="1"/>
          <p:nvPr/>
        </p:nvSpPr>
        <p:spPr>
          <a:xfrm>
            <a:off x="4499993" y="6309320"/>
            <a:ext cx="196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Plastové konektory</a:t>
            </a:r>
            <a:endParaRPr lang="sk-SK" dirty="0"/>
          </a:p>
        </p:txBody>
      </p:sp>
      <p:cxnSp>
        <p:nvCxnSpPr>
          <p:cNvPr id="30" name="Rovná spojovacia šípka 29"/>
          <p:cNvCxnSpPr/>
          <p:nvPr/>
        </p:nvCxnSpPr>
        <p:spPr>
          <a:xfrm flipV="1">
            <a:off x="5652120" y="4797152"/>
            <a:ext cx="1080120" cy="1584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kTextu 31"/>
          <p:cNvSpPr txBox="1"/>
          <p:nvPr/>
        </p:nvSpPr>
        <p:spPr>
          <a:xfrm>
            <a:off x="1979713" y="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Ochranná hadica </a:t>
            </a:r>
            <a:r>
              <a:rPr lang="ru-RU" dirty="0" smtClean="0"/>
              <a:t>ф</a:t>
            </a:r>
            <a:r>
              <a:rPr lang="sk-SK" dirty="0" smtClean="0"/>
              <a:t> 16 </a:t>
            </a:r>
            <a:endParaRPr lang="sk-SK" dirty="0"/>
          </a:p>
        </p:txBody>
      </p:sp>
      <p:cxnSp>
        <p:nvCxnSpPr>
          <p:cNvPr id="34" name="Rovná spojovacia šípka 33"/>
          <p:cNvCxnSpPr>
            <a:stCxn id="32" idx="1"/>
          </p:cNvCxnSpPr>
          <p:nvPr/>
        </p:nvCxnSpPr>
        <p:spPr>
          <a:xfrm flipH="1">
            <a:off x="1187625" y="323166"/>
            <a:ext cx="792088" cy="441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palek.cz/7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20000" cy="5715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683569" y="18864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Použitie </a:t>
            </a:r>
            <a:r>
              <a:rPr lang="sk-SK" b="1" dirty="0" err="1" smtClean="0"/>
              <a:t>rozbočovacieho</a:t>
            </a:r>
            <a:r>
              <a:rPr lang="sk-SK" b="1" dirty="0" smtClean="0"/>
              <a:t> člena tvaru T</a:t>
            </a:r>
            <a:endParaRPr lang="sk-SK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eplan.cz/uploads/media/Harness_proD_4f5f09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5918448" cy="5918448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79512" y="11663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Modelovanie tvaru </a:t>
            </a:r>
            <a:r>
              <a:rPr lang="sk-SK" b="1" dirty="0" err="1" smtClean="0"/>
              <a:t>kábelových</a:t>
            </a:r>
            <a:r>
              <a:rPr lang="sk-SK" b="1" dirty="0" smtClean="0"/>
              <a:t> zväzkov pomocou PC</a:t>
            </a:r>
            <a:endParaRPr lang="sk-SK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rayservice-ade.cz/image/147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756444"/>
            <a:ext cx="3888432" cy="4056932"/>
          </a:xfrm>
          <a:prstGeom prst="rect">
            <a:avLst/>
          </a:prstGeom>
          <a:noFill/>
        </p:spPr>
      </p:pic>
      <p:pic>
        <p:nvPicPr>
          <p:cNvPr id="20484" name="Picture 4" descr="http://www.sclp.cz/wp-content/uploads/2013/10/p8050002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3" y="3068960"/>
            <a:ext cx="5119696" cy="3456384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179513" y="188642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Technológia </a:t>
            </a:r>
            <a:r>
              <a:rPr lang="sk-SK" b="1" dirty="0" err="1" smtClean="0"/>
              <a:t>RayChem</a:t>
            </a:r>
            <a:r>
              <a:rPr lang="sk-SK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Ray</a:t>
            </a:r>
            <a:r>
              <a:rPr lang="sk-SK" dirty="0" smtClean="0"/>
              <a:t> </a:t>
            </a:r>
            <a:r>
              <a:rPr lang="sk-SK" dirty="0" err="1" smtClean="0"/>
              <a:t>Chem</a:t>
            </a:r>
            <a:r>
              <a:rPr lang="sk-SK" dirty="0" smtClean="0"/>
              <a:t> – americká firma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smtClean="0"/>
              <a:t>odolnosť voči vode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mechanická odolnosť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použitie </a:t>
            </a:r>
            <a:r>
              <a:rPr lang="sk-SK" dirty="0" err="1" smtClean="0"/>
              <a:t>zmršťovacích</a:t>
            </a:r>
            <a:r>
              <a:rPr lang="sk-SK" dirty="0" smtClean="0"/>
              <a:t> hadíc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použitie </a:t>
            </a:r>
            <a:r>
              <a:rPr lang="sk-SK" dirty="0" err="1" smtClean="0"/>
              <a:t>zmršťovacích</a:t>
            </a:r>
            <a:r>
              <a:rPr lang="sk-SK" dirty="0" smtClean="0"/>
              <a:t> </a:t>
            </a:r>
            <a:r>
              <a:rPr lang="sk-SK" dirty="0" err="1" smtClean="0"/>
              <a:t>rozbočovacích</a:t>
            </a:r>
            <a:r>
              <a:rPr lang="sk-SK" dirty="0" smtClean="0"/>
              <a:t> členov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použitie </a:t>
            </a:r>
            <a:r>
              <a:rPr lang="sk-SK" dirty="0" err="1" smtClean="0"/>
              <a:t>zmršťovacích</a:t>
            </a:r>
            <a:r>
              <a:rPr lang="sk-SK" dirty="0" smtClean="0"/>
              <a:t> koncoviek konektorov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použitie </a:t>
            </a:r>
            <a:r>
              <a:rPr lang="sk-SK" dirty="0" err="1" smtClean="0"/>
              <a:t>zmršťovacích</a:t>
            </a:r>
            <a:r>
              <a:rPr lang="sk-SK" dirty="0" smtClean="0"/>
              <a:t> </a:t>
            </a:r>
            <a:r>
              <a:rPr lang="sk-SK" dirty="0" err="1" smtClean="0"/>
              <a:t>popisovacích</a:t>
            </a:r>
            <a:r>
              <a:rPr lang="sk-SK" dirty="0" smtClean="0"/>
              <a:t> hadičiek popísaných pomocou PC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pred montážou treba vypočítať priemery </a:t>
            </a:r>
            <a:r>
              <a:rPr lang="sk-SK" dirty="0" err="1" smtClean="0"/>
              <a:t>kábelových</a:t>
            </a:r>
            <a:r>
              <a:rPr lang="sk-SK" dirty="0" smtClean="0"/>
              <a:t> trás podľa použitých vodičov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eplan.de/typo3temp/pics/8cc66b09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980728"/>
            <a:ext cx="8266453" cy="4968552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395536" y="18864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Návrhy </a:t>
            </a:r>
            <a:r>
              <a:rPr lang="sk-SK" b="1" dirty="0" err="1" smtClean="0"/>
              <a:t>kábelových</a:t>
            </a:r>
            <a:r>
              <a:rPr lang="sk-SK" b="1" dirty="0" smtClean="0"/>
              <a:t> zväzkov pomocou PC: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6551712" y="378904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Prepojovacie tabuľky vodičov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6300192" y="61653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Výrobná pečiatka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076057" y="17728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Výkres </a:t>
            </a:r>
            <a:r>
              <a:rPr lang="sk-SK" dirty="0" err="1" smtClean="0"/>
              <a:t>kábelového</a:t>
            </a:r>
            <a:r>
              <a:rPr lang="sk-SK" dirty="0" smtClean="0"/>
              <a:t> zväzku</a:t>
            </a:r>
            <a:endParaRPr lang="sk-SK" dirty="0"/>
          </a:p>
        </p:txBody>
      </p:sp>
      <p:cxnSp>
        <p:nvCxnSpPr>
          <p:cNvPr id="8" name="Rovná spojovacia šípka 7"/>
          <p:cNvCxnSpPr/>
          <p:nvPr/>
        </p:nvCxnSpPr>
        <p:spPr>
          <a:xfrm flipH="1">
            <a:off x="4788024" y="2060848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>
            <a:stCxn id="4" idx="1"/>
          </p:cNvCxnSpPr>
          <p:nvPr/>
        </p:nvCxnSpPr>
        <p:spPr>
          <a:xfrm flipH="1">
            <a:off x="6156177" y="4112206"/>
            <a:ext cx="395536" cy="540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V="1">
            <a:off x="6588225" y="5589240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lbas.cz/editor/filestore/Image/Projektovani/vykre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5803"/>
            <a:ext cx="9144000" cy="6459583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395537" y="1073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Príklad výkresu </a:t>
            </a:r>
            <a:r>
              <a:rPr lang="sk-SK" b="1" dirty="0" err="1" smtClean="0"/>
              <a:t>kábelového</a:t>
            </a:r>
            <a:r>
              <a:rPr lang="sk-SK" b="1" dirty="0" smtClean="0"/>
              <a:t> zväzku: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251519" y="4221088"/>
          <a:ext cx="8712969" cy="2468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6105"/>
                <a:gridCol w="762650"/>
                <a:gridCol w="2045662"/>
                <a:gridCol w="2088232"/>
                <a:gridCol w="1440160"/>
                <a:gridCol w="1440160"/>
              </a:tblGrid>
              <a:tr h="226824">
                <a:tc>
                  <a:txBody>
                    <a:bodyPr/>
                    <a:lstStyle/>
                    <a:p>
                      <a:r>
                        <a:rPr lang="sk-SK" sz="1200" dirty="0" smtClean="0">
                          <a:solidFill>
                            <a:schemeClr val="bg1"/>
                          </a:solidFill>
                        </a:rPr>
                        <a:t>Číslo vodiča</a:t>
                      </a:r>
                      <a:endParaRPr lang="sk-SK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Dĺžka</a:t>
                      </a:r>
                      <a:endParaRPr lang="sk-S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 smtClean="0"/>
                        <a:t>1. koniec</a:t>
                      </a:r>
                      <a:endParaRPr lang="sk-S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 smtClean="0"/>
                        <a:t>2. koniec</a:t>
                      </a:r>
                      <a:endParaRPr lang="sk-S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 smtClean="0"/>
                        <a:t>Prierez</a:t>
                      </a:r>
                      <a:endParaRPr lang="sk-S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 smtClean="0"/>
                        <a:t>Farba</a:t>
                      </a:r>
                      <a:endParaRPr lang="sk-S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0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240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000" dirty="0" smtClean="0"/>
                        <a:t>Pocínovaný , 10 mm / B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000" dirty="0" smtClean="0"/>
                        <a:t>Odizolovaný,  10 mm / C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000" dirty="0" smtClean="0"/>
                        <a:t>1 mm</a:t>
                      </a:r>
                      <a:r>
                        <a:rPr lang="sk-SK" sz="1000" baseline="30000" dirty="0" smtClean="0"/>
                        <a:t>2</a:t>
                      </a:r>
                      <a:endParaRPr lang="sk-SK" sz="10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000" baseline="0" dirty="0" smtClean="0"/>
                        <a:t>sivá</a:t>
                      </a:r>
                      <a:endParaRPr lang="sk-SK" sz="1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1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290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000" dirty="0" smtClean="0"/>
                        <a:t>Pocínovaný, 10 mm / B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000" dirty="0" err="1" smtClean="0"/>
                        <a:t>Kábelové</a:t>
                      </a:r>
                      <a:r>
                        <a:rPr lang="sk-SK" sz="1000" dirty="0" smtClean="0"/>
                        <a:t> oko , </a:t>
                      </a:r>
                      <a:r>
                        <a:rPr lang="ru-RU" sz="1000" dirty="0" smtClean="0"/>
                        <a:t>ф</a:t>
                      </a:r>
                      <a:r>
                        <a:rPr lang="sk-SK" sz="1000" dirty="0" smtClean="0"/>
                        <a:t>5 mm / A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dirty="0" smtClean="0"/>
                        <a:t>1 mm</a:t>
                      </a:r>
                      <a:r>
                        <a:rPr lang="sk-SK" sz="1000" baseline="30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aseline="0" dirty="0" smtClean="0"/>
                        <a:t>čierna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2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290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dirty="0" err="1" smtClean="0"/>
                        <a:t>Kábelové</a:t>
                      </a:r>
                      <a:r>
                        <a:rPr lang="sk-SK" sz="1000" dirty="0" smtClean="0"/>
                        <a:t> oko , </a:t>
                      </a:r>
                      <a:r>
                        <a:rPr lang="ru-RU" sz="1000" dirty="0" smtClean="0"/>
                        <a:t>ф</a:t>
                      </a:r>
                      <a:r>
                        <a:rPr lang="sk-SK" sz="1000" dirty="0" smtClean="0"/>
                        <a:t>5 mm /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000" dirty="0" smtClean="0"/>
                        <a:t>Pocínovaný, 10 mm / B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dirty="0" smtClean="0"/>
                        <a:t>1 mm</a:t>
                      </a:r>
                      <a:r>
                        <a:rPr lang="sk-SK" sz="1000" baseline="30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aseline="0" dirty="0" smtClean="0"/>
                        <a:t>čierna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3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280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000" dirty="0" smtClean="0"/>
                        <a:t>Odizolovaný, 10 mm / C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000" dirty="0" smtClean="0"/>
                        <a:t>Pocínovaný, 10 mm / B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dirty="0" smtClean="0"/>
                        <a:t>1 mm</a:t>
                      </a:r>
                      <a:r>
                        <a:rPr lang="sk-SK" sz="1000" baseline="30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aseline="0" dirty="0" smtClean="0"/>
                        <a:t>sivá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4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250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dirty="0" err="1" smtClean="0"/>
                        <a:t>Kábelové</a:t>
                      </a:r>
                      <a:r>
                        <a:rPr lang="sk-SK" sz="1000" dirty="0" smtClean="0"/>
                        <a:t> oko , </a:t>
                      </a:r>
                      <a:r>
                        <a:rPr lang="ru-RU" sz="1000" dirty="0" smtClean="0"/>
                        <a:t>ф</a:t>
                      </a:r>
                      <a:r>
                        <a:rPr lang="sk-SK" sz="1000" dirty="0" smtClean="0"/>
                        <a:t>5 mm /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000" dirty="0" smtClean="0"/>
                        <a:t>Pocínovaný, 10 mm / B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dirty="0" smtClean="0"/>
                        <a:t>1 mm</a:t>
                      </a:r>
                      <a:r>
                        <a:rPr lang="sk-SK" sz="1000" baseline="30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aseline="0" dirty="0" smtClean="0"/>
                        <a:t>čierna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5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240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000" dirty="0" smtClean="0"/>
                        <a:t>Pocínovaný, 10 mm / B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000" dirty="0" smtClean="0"/>
                        <a:t>Odizolovaný,</a:t>
                      </a:r>
                      <a:r>
                        <a:rPr lang="sk-SK" sz="1000" baseline="0" dirty="0" smtClean="0"/>
                        <a:t> 10 mm / C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dirty="0" smtClean="0"/>
                        <a:t>1 mm</a:t>
                      </a:r>
                      <a:r>
                        <a:rPr lang="sk-SK" sz="1000" baseline="30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aseline="0" dirty="0" smtClean="0"/>
                        <a:t>sivá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6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240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000" dirty="0" smtClean="0"/>
                        <a:t>Odizolovaný, 10 mm / C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000" dirty="0" smtClean="0"/>
                        <a:t>Pocínovaný, 10 mm / B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dirty="0" smtClean="0"/>
                        <a:t>1 mm</a:t>
                      </a:r>
                      <a:r>
                        <a:rPr lang="sk-SK" sz="1000" baseline="30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aseline="0" dirty="0" smtClean="0"/>
                        <a:t>sivá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7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300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dirty="0" err="1" smtClean="0"/>
                        <a:t>Kábelové</a:t>
                      </a:r>
                      <a:r>
                        <a:rPr lang="sk-SK" sz="1000" dirty="0" smtClean="0"/>
                        <a:t> oko , </a:t>
                      </a:r>
                      <a:r>
                        <a:rPr lang="ru-RU" sz="1000" dirty="0" smtClean="0"/>
                        <a:t>ф</a:t>
                      </a:r>
                      <a:r>
                        <a:rPr lang="sk-SK" sz="1000" dirty="0" smtClean="0"/>
                        <a:t>5 mm /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dirty="0" err="1" smtClean="0"/>
                        <a:t>Kábelové</a:t>
                      </a:r>
                      <a:r>
                        <a:rPr lang="sk-SK" sz="1000" dirty="0" smtClean="0"/>
                        <a:t> oko , </a:t>
                      </a:r>
                      <a:r>
                        <a:rPr lang="ru-RU" sz="1000" dirty="0" smtClean="0"/>
                        <a:t>ф</a:t>
                      </a:r>
                      <a:r>
                        <a:rPr lang="sk-SK" sz="1000" dirty="0" smtClean="0"/>
                        <a:t>5 mm /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dirty="0" smtClean="0"/>
                        <a:t>1 mm</a:t>
                      </a:r>
                      <a:r>
                        <a:rPr lang="sk-SK" sz="1000" baseline="30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aseline="0" dirty="0" smtClean="0"/>
                        <a:t>čierna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8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240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000" dirty="0" smtClean="0"/>
                        <a:t>Pocínovaný, 10 mm / B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000" dirty="0" smtClean="0"/>
                        <a:t>Odizolovaný, 10 mm / C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dirty="0" smtClean="0"/>
                        <a:t>1 mm</a:t>
                      </a:r>
                      <a:r>
                        <a:rPr lang="sk-SK" sz="1000" baseline="30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aseline="0" dirty="0" smtClean="0"/>
                        <a:t>sivá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6260" y="44624"/>
            <a:ext cx="77922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179512" y="2558514"/>
            <a:ext cx="4824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1" dirty="0" smtClean="0"/>
              <a:t>Technické požiadavky:</a:t>
            </a:r>
          </a:p>
          <a:p>
            <a:pPr marL="228600" indent="-228600"/>
            <a:r>
              <a:rPr lang="sk-SK" sz="1100" dirty="0" smtClean="0"/>
              <a:t>1. Na vyviazanie vodičov použite viazací drôt</a:t>
            </a:r>
          </a:p>
          <a:p>
            <a:pPr marL="228600" indent="-228600"/>
            <a:r>
              <a:rPr lang="sk-SK" sz="1100" dirty="0" smtClean="0"/>
              <a:t>2. Zväzok najprv vyviažte, označte vodiče, upravte konce</a:t>
            </a:r>
          </a:p>
          <a:p>
            <a:r>
              <a:rPr lang="sk-SK" sz="1100" dirty="0" smtClean="0"/>
              <a:t>3. Vzdialenosť vyviazaných bodov je max 20 mm, </a:t>
            </a:r>
          </a:p>
          <a:p>
            <a:r>
              <a:rPr lang="sk-SK" sz="1100" dirty="0" smtClean="0"/>
              <a:t>     použite doporučenú techniku</a:t>
            </a:r>
          </a:p>
          <a:p>
            <a:r>
              <a:rPr lang="sk-SK" sz="1100" dirty="0" smtClean="0"/>
              <a:t>4. Na popísanie vodičov použi izolačnú pásku </a:t>
            </a:r>
          </a:p>
          <a:p>
            <a:r>
              <a:rPr lang="sk-SK" sz="1100" dirty="0" smtClean="0"/>
              <a:t>     a čierne </a:t>
            </a:r>
            <a:r>
              <a:rPr lang="sk-SK" sz="1100" dirty="0" err="1" smtClean="0"/>
              <a:t>popisovacie</a:t>
            </a:r>
            <a:r>
              <a:rPr lang="sk-SK" sz="1100" dirty="0" smtClean="0"/>
              <a:t> pero</a:t>
            </a:r>
          </a:p>
          <a:p>
            <a:r>
              <a:rPr lang="sk-SK" sz="1100" dirty="0" smtClean="0"/>
              <a:t>5. Dĺžky vodičov upravte podľa výkresu</a:t>
            </a:r>
            <a:endParaRPr lang="sk-SK" sz="1100" dirty="0"/>
          </a:p>
        </p:txBody>
      </p:sp>
      <p:sp>
        <p:nvSpPr>
          <p:cNvPr id="18" name="BlokTextu 17"/>
          <p:cNvSpPr txBox="1"/>
          <p:nvPr/>
        </p:nvSpPr>
        <p:spPr>
          <a:xfrm>
            <a:off x="107504" y="44624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/>
              <a:t>Vyrobte nasledovný </a:t>
            </a:r>
            <a:r>
              <a:rPr lang="sk-SK" sz="1200" b="1" dirty="0" err="1" smtClean="0"/>
              <a:t>kábelový</a:t>
            </a:r>
            <a:r>
              <a:rPr lang="sk-SK" sz="1200" b="1" dirty="0" smtClean="0"/>
              <a:t> zväzok:</a:t>
            </a:r>
            <a:endParaRPr lang="sk-SK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affenday.sk/images/obr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24936" cy="561662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51520" y="17934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Výroba </a:t>
            </a:r>
            <a:r>
              <a:rPr lang="sk-SK" b="1" dirty="0" err="1" smtClean="0"/>
              <a:t>kábelových</a:t>
            </a:r>
            <a:r>
              <a:rPr lang="sk-SK" b="1" dirty="0" smtClean="0"/>
              <a:t> zväzkov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07504" y="188640"/>
            <a:ext cx="889248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Rozdelenie elektrických schém elektrických zariadení: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líniová, funkčná schéma – bloková schéma, nezohľadňuje rozloženie komponentov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montážna schéma – zohľadňuje rozloženie komponentov, elektrické prepojenie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schéma </a:t>
            </a:r>
            <a:r>
              <a:rPr lang="sk-SK" dirty="0" err="1" smtClean="0"/>
              <a:t>kábelového</a:t>
            </a:r>
            <a:r>
              <a:rPr lang="sk-SK" dirty="0" smtClean="0"/>
              <a:t> zväzku – zapojenie vodičov do konektora, ukončenie vodičov – </a:t>
            </a:r>
            <a:r>
              <a:rPr lang="sk-SK" dirty="0" err="1" smtClean="0"/>
              <a:t>kábelové</a:t>
            </a:r>
            <a:r>
              <a:rPr lang="sk-SK" dirty="0" smtClean="0"/>
              <a:t> oká, kolíky, dutinky ...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r>
              <a:rPr lang="sk-SK" b="1" dirty="0" smtClean="0"/>
              <a:t>Formáty výkresov </a:t>
            </a:r>
            <a:r>
              <a:rPr lang="sk-SK" b="1" dirty="0" err="1" smtClean="0"/>
              <a:t>kábelových</a:t>
            </a:r>
            <a:r>
              <a:rPr lang="sk-SK" b="1" dirty="0" smtClean="0"/>
              <a:t> zväzkov: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A4, A3, A2, A1, alebo prispôsobené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Každý výkres má pečiatku, ktorá obsahuje: 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názov zväzku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číslo výkresu pre výrobu zväzku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technické požiadavky pre výrobu zväzku (nad pečiatkou)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meno konštruktéra, technológa, kontrolóra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číslo zostavy, do ktorej sa zväzok montuje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špeciálne požiadavky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každý výkres má tzv. </a:t>
            </a:r>
            <a:r>
              <a:rPr lang="sk-SK" dirty="0" err="1" smtClean="0"/>
              <a:t>kusovník</a:t>
            </a:r>
            <a:r>
              <a:rPr lang="sk-SK" dirty="0" smtClean="0"/>
              <a:t> – zoznam materiálu: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vodiče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káble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konektory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ochranné hadice 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popisovacie</a:t>
            </a:r>
            <a:r>
              <a:rPr lang="sk-SK" dirty="0" smtClean="0"/>
              <a:t> bužírky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koncovky vodičov – oká, dutinky, kolíky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b.wz.cz/upload/r/rodkovar_webzdarma_cz/201109/27/vykres_vzor_309x360.jpg"/>
          <p:cNvPicPr>
            <a:picLocks noChangeAspect="1" noChangeArrowheads="1"/>
          </p:cNvPicPr>
          <p:nvPr/>
        </p:nvPicPr>
        <p:blipFill>
          <a:blip r:embed="rId2" cstate="print"/>
          <a:srcRect l="15096" t="8227" r="11942" b="1073"/>
          <a:stretch>
            <a:fillRect/>
          </a:stretch>
        </p:blipFill>
        <p:spPr bwMode="auto">
          <a:xfrm>
            <a:off x="4788025" y="188640"/>
            <a:ext cx="4176464" cy="6048672"/>
          </a:xfrm>
          <a:prstGeom prst="rect">
            <a:avLst/>
          </a:prstGeom>
          <a:noFill/>
        </p:spPr>
      </p:pic>
      <p:pic>
        <p:nvPicPr>
          <p:cNvPr id="26626" name="Picture 2" descr="http://www.mizici.com/article/470_FORMATY%20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6024"/>
            <a:ext cx="4520044" cy="3429000"/>
          </a:xfrm>
          <a:prstGeom prst="rect">
            <a:avLst/>
          </a:prstGeom>
          <a:noFill/>
        </p:spPr>
      </p:pic>
      <p:pic>
        <p:nvPicPr>
          <p:cNvPr id="26630" name="Picture 6" descr="http://www.tlakinfo.cz/docu/clanky/0019/001928o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848827"/>
            <a:ext cx="4798678" cy="2676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4969" r="3228"/>
          <a:stretch>
            <a:fillRect/>
          </a:stretch>
        </p:blipFill>
        <p:spPr bwMode="auto">
          <a:xfrm>
            <a:off x="35496" y="278211"/>
            <a:ext cx="5976664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4448" y="44624"/>
            <a:ext cx="393405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9175" y="4124327"/>
            <a:ext cx="30448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1" y="0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Líniová schéma elektroinštalácie automobilu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azo.czechian.net/trabant%20601/elektricke%20zariadenia/9,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3071"/>
            <a:ext cx="8208912" cy="6482315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95536" y="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Montážna schéma elektroinštalácie – list1: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oziky-vysokozdvizne.sk/img_tovar/DVA50_1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529" y="96512"/>
            <a:ext cx="4489768" cy="664485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0" y="1"/>
            <a:ext cx="233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Montážna schéma </a:t>
            </a:r>
          </a:p>
          <a:p>
            <a:r>
              <a:rPr lang="sk-SK" b="1" dirty="0" smtClean="0"/>
              <a:t>Elektroinštalácie – list2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.cas.sk/img/4/bigArticle/1917629_firma-delphi-senica-prepustanie-hromadne.jpg?time=1382799326&amp;hash=2e3f02ca77d1ebac7f1bdc9593115b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754427" cy="489654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79512" y="4462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Výroba </a:t>
            </a:r>
            <a:r>
              <a:rPr lang="sk-SK" b="1" dirty="0" err="1" smtClean="0"/>
              <a:t>kábelových</a:t>
            </a:r>
            <a:r>
              <a:rPr lang="sk-SK" b="1" dirty="0" smtClean="0"/>
              <a:t> zväzkov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179512" y="332656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pôdorysná maketa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Vyväzovanie </a:t>
            </a:r>
            <a:r>
              <a:rPr lang="sk-SK" dirty="0" err="1" smtClean="0"/>
              <a:t>kábelových</a:t>
            </a:r>
            <a:r>
              <a:rPr lang="sk-SK" dirty="0" smtClean="0"/>
              <a:t> zväzkov pomocou viazacích drôtov, alebo nití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použitie vodičov rôznych farieb a prierezov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označenie jednotlivých vodičov podľa schémy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kontrola vyrobeného zväzku – mechanická, elektrická, odolnosť voči vode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palek.cz/14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01" y="980728"/>
            <a:ext cx="8380839" cy="5552306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Moderné </a:t>
            </a:r>
            <a:r>
              <a:rPr lang="sk-SK" b="1" dirty="0" err="1" smtClean="0"/>
              <a:t>kábelové</a:t>
            </a:r>
            <a:r>
              <a:rPr lang="sk-SK" b="1" dirty="0" smtClean="0"/>
              <a:t> zväzky s mechanickou ochranou a použitím ochranných pružných hadíc</a:t>
            </a:r>
            <a:endParaRPr lang="sk-SK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577</Words>
  <Application>Microsoft Office PowerPoint</Application>
  <PresentationFormat>Prezentácia na obrazovke (4:3)</PresentationFormat>
  <Paragraphs>137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okay</dc:creator>
  <cp:lastModifiedBy>Juraj</cp:lastModifiedBy>
  <cp:revision>52</cp:revision>
  <dcterms:created xsi:type="dcterms:W3CDTF">2015-02-06T21:02:35Z</dcterms:created>
  <dcterms:modified xsi:type="dcterms:W3CDTF">2017-09-21T18:05:56Z</dcterms:modified>
</cp:coreProperties>
</file>