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4" r:id="rId2"/>
    <p:sldId id="272" r:id="rId3"/>
    <p:sldId id="314" r:id="rId4"/>
    <p:sldId id="315" r:id="rId5"/>
    <p:sldId id="316" r:id="rId6"/>
    <p:sldId id="317" r:id="rId7"/>
  </p:sldIdLst>
  <p:sldSz cx="9144000" cy="6858000" type="screen4x3"/>
  <p:notesSz cx="6881813" cy="96615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AC3A9E8D-8732-4FA3-820C-364945AD08FC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98102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C8A541F6-6948-49A0-92DE-EFCBA594927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9286DAE7-A90F-42E0-8686-D0F3E2F90998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32350" cy="3624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8182" y="4589225"/>
            <a:ext cx="5505450" cy="4347686"/>
          </a:xfrm>
          <a:prstGeom prst="rect">
            <a:avLst/>
          </a:prstGeom>
        </p:spPr>
        <p:txBody>
          <a:bodyPr vert="horz" lIns="94531" tIns="47265" rIns="94531" bIns="47265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98102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0667ED3A-52A5-4AD5-9F06-B1B8EB16992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9998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96071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41200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90828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8219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962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75415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50990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08060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87097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10714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7EEE4-DB7C-48A3-8613-DC1D10A59442}" type="datetimeFigureOut">
              <a:rPr lang="sk-SK" smtClean="0"/>
              <a:pPr/>
              <a:t>26.10.2017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7416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Striebro" TargetMode="External"/><Relationship Id="rId3" Type="http://schemas.openxmlformats.org/officeDocument/2006/relationships/hyperlink" Target="http://sk.wikipedia.org/wiki/Kolof%C3%B3nia" TargetMode="External"/><Relationship Id="rId7" Type="http://schemas.openxmlformats.org/officeDocument/2006/relationships/hyperlink" Target="http://sk.wikipedia.org/wiki/Me%C4%8F" TargetMode="External"/><Relationship Id="rId2" Type="http://schemas.openxmlformats.org/officeDocument/2006/relationships/hyperlink" Target="http://sk.wikipedia.org/w/index.php?title=Tavivo&amp;action=edit&amp;redlink=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sk.wikipedia.org/wiki/Eutektikum" TargetMode="External"/><Relationship Id="rId5" Type="http://schemas.openxmlformats.org/officeDocument/2006/relationships/hyperlink" Target="http://sk.wikipedia.org/wiki/Olovo" TargetMode="External"/><Relationship Id="rId4" Type="http://schemas.openxmlformats.org/officeDocument/2006/relationships/hyperlink" Target="http://sk.wikipedia.org/wiki/C%C3%AD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467544" y="188640"/>
            <a:ext cx="8496944" cy="574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sk-SK" sz="2800" b="1" dirty="0" smtClean="0">
                <a:solidFill>
                  <a:srgbClr val="C00000"/>
                </a:solidFill>
              </a:rPr>
              <a:t>Technológie výroby DPS</a:t>
            </a:r>
          </a:p>
        </p:txBody>
      </p:sp>
      <p:sp>
        <p:nvSpPr>
          <p:cNvPr id="5" name="Obdĺžnik 4"/>
          <p:cNvSpPr/>
          <p:nvPr/>
        </p:nvSpPr>
        <p:spPr>
          <a:xfrm>
            <a:off x="441272" y="908720"/>
            <a:ext cx="6976910" cy="48936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rabicPeriod"/>
            </a:pPr>
            <a:r>
              <a:rPr lang="sk-SK" sz="2400" b="1" dirty="0" smtClean="0"/>
              <a:t>Strihanie DPS na potrebný rozmer</a:t>
            </a:r>
          </a:p>
          <a:p>
            <a:pPr marL="342900" indent="-342900">
              <a:buFontTx/>
              <a:buAutoNum type="arabicPeriod"/>
            </a:pPr>
            <a:r>
              <a:rPr lang="sk-SK" sz="2400" b="1" dirty="0" smtClean="0"/>
              <a:t>Opracovanie hrán DPS</a:t>
            </a:r>
          </a:p>
          <a:p>
            <a:pPr marL="342900" indent="-342900">
              <a:buFontTx/>
              <a:buAutoNum type="arabicPeriod"/>
            </a:pPr>
            <a:r>
              <a:rPr lang="sk-SK" sz="2400" b="1" dirty="0" smtClean="0"/>
              <a:t>Chemické, alebo mechanické čistenie DPS</a:t>
            </a:r>
          </a:p>
          <a:p>
            <a:pPr marL="342900" indent="-342900">
              <a:buFontTx/>
              <a:buAutoNum type="arabicPeriod"/>
            </a:pPr>
            <a:r>
              <a:rPr lang="sk-SK" sz="2400" b="1" dirty="0" smtClean="0"/>
              <a:t>Odmastenie DPS</a:t>
            </a:r>
          </a:p>
          <a:p>
            <a:pPr marL="342900" indent="-342900">
              <a:buFontTx/>
              <a:buAutoNum type="arabicPeriod"/>
            </a:pPr>
            <a:r>
              <a:rPr lang="sk-SK" sz="2400" b="1" dirty="0" smtClean="0"/>
              <a:t>Prenesenie letovacích bodov jamkovaním z návrhu</a:t>
            </a:r>
          </a:p>
          <a:p>
            <a:pPr marL="342900" indent="-342900">
              <a:buFontTx/>
              <a:buAutoNum type="arabicPeriod"/>
            </a:pPr>
            <a:r>
              <a:rPr lang="sk-SK" sz="2400" b="1" dirty="0" smtClean="0"/>
              <a:t>Kreslenie obrazca návrhu na DPS</a:t>
            </a:r>
          </a:p>
          <a:p>
            <a:pPr marL="342900" indent="-342900">
              <a:buFontTx/>
              <a:buAutoNum type="arabicPeriod"/>
            </a:pPr>
            <a:r>
              <a:rPr lang="sk-SK" sz="2400" b="1" dirty="0" smtClean="0"/>
              <a:t>Leptanie DPS</a:t>
            </a:r>
          </a:p>
          <a:p>
            <a:pPr marL="342900" indent="-342900">
              <a:buFontTx/>
              <a:buAutoNum type="arabicPeriod"/>
            </a:pPr>
            <a:r>
              <a:rPr lang="sk-SK" sz="2400" b="1" dirty="0" smtClean="0"/>
              <a:t>Odstránenie obrazca DPS</a:t>
            </a:r>
          </a:p>
          <a:p>
            <a:pPr marL="342900" indent="-342900">
              <a:buFontTx/>
              <a:buAutoNum type="arabicPeriod"/>
            </a:pPr>
            <a:r>
              <a:rPr lang="sk-SK" sz="2400" b="1" dirty="0" smtClean="0"/>
              <a:t>Vyvŕtanie otvorov pre súčiastky</a:t>
            </a:r>
          </a:p>
          <a:p>
            <a:pPr marL="342900" indent="-342900">
              <a:buFontTx/>
              <a:buAutoNum type="arabicPeriod"/>
            </a:pPr>
            <a:r>
              <a:rPr lang="sk-SK" sz="2400" b="1" dirty="0" smtClean="0"/>
              <a:t>Lakovanie DPS</a:t>
            </a:r>
          </a:p>
          <a:p>
            <a:pPr marL="342900" indent="-342900">
              <a:buFontTx/>
              <a:buAutoNum type="arabicPeriod"/>
            </a:pPr>
            <a:r>
              <a:rPr lang="sk-SK" sz="2400" b="1" dirty="0" smtClean="0"/>
              <a:t>Spájkovanie</a:t>
            </a:r>
          </a:p>
          <a:p>
            <a:pPr marL="342900" indent="-342900">
              <a:buFontTx/>
              <a:buAutoNum type="arabicPeriod"/>
            </a:pPr>
            <a:r>
              <a:rPr lang="sk-SK" sz="2400" b="1" dirty="0" smtClean="0"/>
              <a:t>Lakovanie spodnej vrstvy DPS</a:t>
            </a:r>
          </a:p>
          <a:p>
            <a:pPr marL="342900" indent="-342900">
              <a:buAutoNum type="arabicPeriod"/>
            </a:pPr>
            <a:endParaRPr lang="sk-SK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626233" y="404664"/>
            <a:ext cx="6244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Dodržiavanie bezpečnosti práce pri výrobe </a:t>
            </a:r>
            <a:r>
              <a:rPr lang="sk-SK" sz="2400" b="1" dirty="0" err="1" smtClean="0">
                <a:solidFill>
                  <a:srgbClr val="C00000"/>
                </a:solidFill>
              </a:rPr>
              <a:t>DPS</a:t>
            </a:r>
            <a:r>
              <a:rPr lang="sk-SK" sz="2400" b="1" dirty="0" smtClean="0">
                <a:solidFill>
                  <a:srgbClr val="C00000"/>
                </a:solidFill>
              </a:rPr>
              <a:t>:</a:t>
            </a:r>
            <a:endParaRPr lang="sk-SK" sz="2400" b="1" dirty="0">
              <a:solidFill>
                <a:srgbClr val="C00000"/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539552" y="959817"/>
            <a:ext cx="81942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k-SK" sz="2400" b="1" dirty="0" smtClean="0"/>
              <a:t>Ochrana pri práci s chemikáliami </a:t>
            </a:r>
            <a:r>
              <a:rPr lang="sk-SK" sz="2400" dirty="0" smtClean="0"/>
              <a:t>–  použiť drôt  pri sledovaní  vyleptania, použiť ochranné rukavice, pri zasiahnutí pokožky vymyť prúdom studenej vody.</a:t>
            </a:r>
          </a:p>
          <a:p>
            <a:pPr marL="342900" indent="-342900">
              <a:buAutoNum type="arabicPeriod"/>
            </a:pPr>
            <a:r>
              <a:rPr lang="sk-SK" sz="2400" b="1" dirty="0" smtClean="0"/>
              <a:t>Pozor pri práci s letovačkou </a:t>
            </a:r>
            <a:r>
              <a:rPr lang="sk-SK" sz="2400" dirty="0" smtClean="0"/>
              <a:t>– vysoká teplota.</a:t>
            </a:r>
          </a:p>
          <a:p>
            <a:pPr marL="342900" indent="-342900">
              <a:buAutoNum type="arabicPeriod"/>
            </a:pPr>
            <a:r>
              <a:rPr lang="sk-SK" sz="2400" b="1" dirty="0" smtClean="0"/>
              <a:t>Pri osvecovaní fotocitlivej plochy UV svetlom </a:t>
            </a:r>
            <a:r>
              <a:rPr lang="sk-SK" sz="2400" dirty="0" smtClean="0"/>
              <a:t>– použiť tmavé okuliare a nepozerať priamo do lampy, najlepšie opustiť miestnosť.</a:t>
            </a:r>
          </a:p>
          <a:p>
            <a:pPr marL="342900" indent="-342900">
              <a:buAutoNum type="arabicPeriod"/>
            </a:pPr>
            <a:r>
              <a:rPr lang="sk-SK" sz="2400" dirty="0" smtClean="0"/>
              <a:t>Pozor </a:t>
            </a:r>
            <a:r>
              <a:rPr lang="sk-SK" sz="2400" b="1" dirty="0" smtClean="0"/>
              <a:t>pri práci s vŕtačkou</a:t>
            </a:r>
          </a:p>
          <a:p>
            <a:pPr marL="342900" indent="-342900">
              <a:buAutoNum type="arabicPeriod"/>
            </a:pPr>
            <a:endParaRPr lang="sk-SK" sz="2400" dirty="0"/>
          </a:p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539552" y="4293096"/>
            <a:ext cx="82809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Materiál:</a:t>
            </a:r>
          </a:p>
          <a:p>
            <a:r>
              <a:rPr lang="sk-SK" dirty="0" smtClean="0">
                <a:hlinkClick r:id="rId2" tooltip="Tavivo (stránka neexistuje)"/>
              </a:rPr>
              <a:t>Tavivá</a:t>
            </a:r>
            <a:r>
              <a:rPr lang="sk-SK" dirty="0" smtClean="0"/>
              <a:t> sú chemické prostriedky, ktoré zabraňujú oxidácii spájkovaných plôch a zlepšujú styk spájkovačky s povrchom spájkovaných dielcov. Najčastejšie používaným </a:t>
            </a:r>
            <a:r>
              <a:rPr lang="sk-SK" dirty="0" err="1" smtClean="0"/>
              <a:t>tavidlom</a:t>
            </a:r>
            <a:r>
              <a:rPr lang="sk-SK" dirty="0" smtClean="0"/>
              <a:t> pre mäkké spájkovanie je </a:t>
            </a:r>
            <a:r>
              <a:rPr lang="sk-SK" dirty="0" smtClean="0">
                <a:hlinkClick r:id="rId3" tooltip="Kolofónia"/>
              </a:rPr>
              <a:t>kolofónia</a:t>
            </a:r>
            <a:r>
              <a:rPr lang="sk-SK" dirty="0" smtClean="0"/>
              <a:t>.</a:t>
            </a:r>
          </a:p>
          <a:p>
            <a:endParaRPr lang="sk-SK" dirty="0" smtClean="0"/>
          </a:p>
          <a:p>
            <a:r>
              <a:rPr lang="sk-SK" dirty="0" smtClean="0"/>
              <a:t>Spájka - zliatina </a:t>
            </a:r>
            <a:r>
              <a:rPr lang="sk-SK" dirty="0" smtClean="0">
                <a:hlinkClick r:id="rId4" tooltip="Cín"/>
              </a:rPr>
              <a:t>cín</a:t>
            </a:r>
            <a:r>
              <a:rPr lang="sk-SK" dirty="0" smtClean="0"/>
              <a:t> + </a:t>
            </a:r>
            <a:r>
              <a:rPr lang="sk-SK" dirty="0" smtClean="0">
                <a:hlinkClick r:id="rId5" tooltip="Olovo"/>
              </a:rPr>
              <a:t>olovo</a:t>
            </a:r>
            <a:r>
              <a:rPr lang="sk-SK" dirty="0" smtClean="0"/>
              <a:t> (obvykle v </a:t>
            </a:r>
            <a:r>
              <a:rPr lang="sk-SK" dirty="0" err="1" smtClean="0">
                <a:hlinkClick r:id="rId6" tooltip="Eutektikum"/>
              </a:rPr>
              <a:t>eutektickom</a:t>
            </a:r>
            <a:r>
              <a:rPr lang="sk-SK" dirty="0" smtClean="0">
                <a:hlinkClick r:id="rId6" tooltip="Eutektikum"/>
              </a:rPr>
              <a:t> zložení</a:t>
            </a:r>
            <a:r>
              <a:rPr lang="sk-SK" dirty="0" smtClean="0"/>
              <a:t> 63 % </a:t>
            </a:r>
            <a:r>
              <a:rPr lang="sk-SK" dirty="0" err="1" smtClean="0"/>
              <a:t>Sn</a:t>
            </a:r>
            <a:r>
              <a:rPr lang="sk-SK" dirty="0" smtClean="0"/>
              <a:t> + 37 % </a:t>
            </a:r>
            <a:r>
              <a:rPr lang="sk-SK" dirty="0" err="1" smtClean="0"/>
              <a:t>Pb</a:t>
            </a:r>
            <a:r>
              <a:rPr lang="sk-SK" dirty="0" smtClean="0"/>
              <a:t>, niekedy s prímesou malého množstva </a:t>
            </a:r>
            <a:r>
              <a:rPr lang="sk-SK" dirty="0" smtClean="0">
                <a:hlinkClick r:id="rId7" tooltip="Meď"/>
              </a:rPr>
              <a:t>medi</a:t>
            </a:r>
            <a:r>
              <a:rPr lang="sk-SK" dirty="0" smtClean="0"/>
              <a:t>, </a:t>
            </a:r>
            <a:r>
              <a:rPr lang="sk-SK" dirty="0" smtClean="0">
                <a:hlinkClick r:id="rId8" tooltip="Striebro"/>
              </a:rPr>
              <a:t>striebra</a:t>
            </a:r>
            <a:r>
              <a:rPr lang="sk-SK" dirty="0" smtClean="0"/>
              <a:t> a iných kovov)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4256752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179512" y="666562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k-SK" dirty="0" smtClean="0"/>
              <a:t>Má dva nestabilné stavy. Po pripojení k napájaciemu napätiu sa jeden z tranzistorov napríklad T1 otvorí. </a:t>
            </a:r>
            <a:r>
              <a:rPr lang="sk-SK" dirty="0"/>
              <a:t>K</a:t>
            </a:r>
            <a:r>
              <a:rPr lang="sk-SK" dirty="0" smtClean="0"/>
              <a:t>ondenzátor C1 sa pomerne pomaly nabíja cez otvorený prechod CE a veľký odpor R2. Až napätie na kondenzátore C1 dosiahne prahového napätia, tranzistor T2 sa začne otvárať. Tým pripojí kondenzátor C2 v opačnej polarite na báze T1 a zavrie ho.</a:t>
            </a:r>
          </a:p>
          <a:p>
            <a:pPr algn="just"/>
            <a:r>
              <a:rPr lang="sk-SK" dirty="0" smtClean="0"/>
              <a:t>Kondenzátor C2 sa cez R3 a otvorený prechod CE tranzistora T2 nabíja tak dlho, až dosiahne prahové napätie a tranzistor T1 sa začne otvárať - a cyklus preklápanie nepretržite pokračuje.</a:t>
            </a:r>
            <a:endParaRPr lang="sk-SK" dirty="0"/>
          </a:p>
        </p:txBody>
      </p:sp>
      <p:pic>
        <p:nvPicPr>
          <p:cNvPr id="1028" name="Picture 4" descr="http://www.spsemoh.cz/vyuka/zel/obrazky/ko-astabil.png"/>
          <p:cNvPicPr>
            <a:picLocks noChangeAspect="1" noChangeArrowheads="1"/>
          </p:cNvPicPr>
          <p:nvPr/>
        </p:nvPicPr>
        <p:blipFill>
          <a:blip r:embed="rId2" cstate="print"/>
          <a:srcRect l="656"/>
          <a:stretch>
            <a:fillRect/>
          </a:stretch>
        </p:blipFill>
        <p:spPr bwMode="auto">
          <a:xfrm>
            <a:off x="0" y="2924944"/>
            <a:ext cx="5530440" cy="3384376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3974983"/>
            <a:ext cx="3096344" cy="2495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BlokTextu 8"/>
          <p:cNvSpPr txBox="1"/>
          <p:nvPr/>
        </p:nvSpPr>
        <p:spPr>
          <a:xfrm>
            <a:off x="5724128" y="341970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/>
              <a:t>Astabilný</a:t>
            </a:r>
            <a:r>
              <a:rPr lang="sk-SK" b="1" dirty="0" smtClean="0"/>
              <a:t> </a:t>
            </a:r>
            <a:r>
              <a:rPr lang="sk-SK" b="1" dirty="0" err="1" smtClean="0"/>
              <a:t>klopný</a:t>
            </a:r>
            <a:r>
              <a:rPr lang="sk-SK" b="1" dirty="0" smtClean="0"/>
              <a:t> obvod s LED:</a:t>
            </a:r>
            <a:endParaRPr lang="sk-SK" b="1" dirty="0"/>
          </a:p>
        </p:txBody>
      </p:sp>
      <p:sp>
        <p:nvSpPr>
          <p:cNvPr id="10" name="BlokTextu 9"/>
          <p:cNvSpPr txBox="1"/>
          <p:nvPr/>
        </p:nvSpPr>
        <p:spPr>
          <a:xfrm>
            <a:off x="179512" y="159023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err="1" smtClean="0">
                <a:solidFill>
                  <a:srgbClr val="C00000"/>
                </a:solidFill>
              </a:rPr>
              <a:t>Astabilný</a:t>
            </a:r>
            <a:r>
              <a:rPr lang="sk-SK" sz="2400" b="1" dirty="0" smtClean="0">
                <a:solidFill>
                  <a:srgbClr val="C00000"/>
                </a:solidFill>
              </a:rPr>
              <a:t> </a:t>
            </a:r>
            <a:r>
              <a:rPr lang="sk-SK" sz="2400" b="1" dirty="0" err="1" smtClean="0">
                <a:solidFill>
                  <a:srgbClr val="C00000"/>
                </a:solidFill>
              </a:rPr>
              <a:t>klopný</a:t>
            </a:r>
            <a:r>
              <a:rPr lang="sk-SK" sz="2400" b="1" dirty="0" smtClean="0">
                <a:solidFill>
                  <a:srgbClr val="C00000"/>
                </a:solidFill>
              </a:rPr>
              <a:t> obvod</a:t>
            </a:r>
            <a:endParaRPr lang="sk-SK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upload.wikimedia.org/wikipedia/commons/thumb/5/59/Transistor_Monostable.svg/260px-Transistor_Monostable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3825816" cy="3384376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4139952" y="1042858"/>
            <a:ext cx="46805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dirty="0" smtClean="0"/>
              <a:t>Má </a:t>
            </a:r>
            <a:r>
              <a:rPr lang="sk-SK" dirty="0"/>
              <a:t>jeden stabilný stav, z ktorého je možné ho vstupom preklopiť do nestabilného stavu. Obvod sa sám po určitom čase preklopí naspäť do stabilného stavu.</a:t>
            </a:r>
          </a:p>
          <a:p>
            <a:pPr algn="just"/>
            <a:endParaRPr lang="sk-SK" dirty="0" smtClean="0"/>
          </a:p>
          <a:p>
            <a:pPr algn="just"/>
            <a:r>
              <a:rPr lang="sk-SK" dirty="0" smtClean="0"/>
              <a:t>Oneskorenie je definované </a:t>
            </a:r>
            <a:r>
              <a:rPr lang="sk-SK" dirty="0"/>
              <a:t>časovou konštantou RC obvodu, zloženého z </a:t>
            </a:r>
            <a:r>
              <a:rPr lang="sk-SK" dirty="0" err="1"/>
              <a:t>rezistoru</a:t>
            </a:r>
            <a:r>
              <a:rPr lang="sk-SK" dirty="0"/>
              <a:t> </a:t>
            </a:r>
            <a:r>
              <a:rPr lang="sk-SK" dirty="0" smtClean="0"/>
              <a:t>R2 a</a:t>
            </a:r>
            <a:r>
              <a:rPr lang="sk-SK" dirty="0"/>
              <a:t> </a:t>
            </a:r>
            <a:r>
              <a:rPr lang="sk-SK" dirty="0" smtClean="0"/>
              <a:t>kondenzátora C1.</a:t>
            </a:r>
            <a:r>
              <a:rPr lang="sk-SK" dirty="0"/>
              <a:t> </a:t>
            </a:r>
            <a:r>
              <a:rPr lang="sk-SK" dirty="0" smtClean="0"/>
              <a:t>Po preklopení </a:t>
            </a:r>
            <a:r>
              <a:rPr lang="sk-SK" dirty="0"/>
              <a:t>obvodu do nestabilného stavu sa kondenzátor začne cez </a:t>
            </a:r>
            <a:r>
              <a:rPr lang="sk-SK" dirty="0" err="1"/>
              <a:t>rezistor</a:t>
            </a:r>
            <a:r>
              <a:rPr lang="sk-SK" dirty="0"/>
              <a:t> nabíjať a po dosiahnutí určitého prahového napätia sa obvod preklopí späť do stabilného stavu, kondenzátor sa vybije a celý proces sa môže zopakovať.</a:t>
            </a:r>
          </a:p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251520" y="260648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err="1" smtClean="0"/>
              <a:t>Monostabilný</a:t>
            </a:r>
            <a:r>
              <a:rPr lang="sk-SK" sz="2400" b="1" dirty="0" smtClean="0"/>
              <a:t> preklápací obvod</a:t>
            </a:r>
            <a:endParaRPr lang="sk-SK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upload.wikimedia.org/wikipedia/commons/thumb/1/14/Transistor_Bistable_interactive_animated_EN.svg/220px-Transistor_Bistable_interactive_animated_EN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08720"/>
            <a:ext cx="3287911" cy="3168352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3923928" y="904652"/>
            <a:ext cx="48245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b="1" dirty="0" err="1"/>
              <a:t>Bistabilný</a:t>
            </a:r>
            <a:r>
              <a:rPr lang="sk-SK" b="1" dirty="0"/>
              <a:t> preklápací obvod</a:t>
            </a:r>
            <a:r>
              <a:rPr lang="sk-SK" dirty="0"/>
              <a:t> </a:t>
            </a:r>
            <a:r>
              <a:rPr lang="sk-SK" dirty="0" smtClean="0"/>
              <a:t>sa </a:t>
            </a:r>
            <a:r>
              <a:rPr lang="sk-SK" dirty="0"/>
              <a:t>môže nachádzať v jednom z dvoch stabilných stavov. Vstupmi obvodu je možné ho medzi týmito stavmi ľubovoľne preklápať.</a:t>
            </a:r>
          </a:p>
          <a:p>
            <a:pPr algn="just"/>
            <a:endParaRPr lang="sk-SK" dirty="0" smtClean="0"/>
          </a:p>
          <a:p>
            <a:pPr algn="just"/>
            <a:r>
              <a:rPr lang="sk-SK" dirty="0" smtClean="0"/>
              <a:t>Tento </a:t>
            </a:r>
            <a:r>
              <a:rPr lang="sk-SK" dirty="0"/>
              <a:t>typ preklápacieho obvodu slúži ako základ registrov, statických pamätí, </a:t>
            </a:r>
            <a:r>
              <a:rPr lang="sk-SK" dirty="0" err="1"/>
              <a:t>čítačov</a:t>
            </a:r>
            <a:r>
              <a:rPr lang="sk-SK" dirty="0"/>
              <a:t> a </a:t>
            </a:r>
            <a:r>
              <a:rPr lang="sk-SK" dirty="0" err="1"/>
              <a:t>deličiek</a:t>
            </a:r>
            <a:r>
              <a:rPr lang="sk-SK" dirty="0"/>
              <a:t> kmitočtu.</a:t>
            </a:r>
          </a:p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179512" y="159023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err="1" smtClean="0"/>
              <a:t>Bistabilný</a:t>
            </a:r>
            <a:r>
              <a:rPr lang="sk-SK" sz="2400" b="1" dirty="0" smtClean="0"/>
              <a:t> preklápací obvod</a:t>
            </a:r>
            <a:endParaRPr lang="sk-SK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95536" y="404664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Zadanie:</a:t>
            </a:r>
          </a:p>
          <a:p>
            <a:pPr marL="342900" indent="-342900">
              <a:buAutoNum type="arabicPeriod"/>
            </a:pPr>
            <a:r>
              <a:rPr lang="sk-SK" dirty="0" smtClean="0"/>
              <a:t>Vytvorte návrh DPS pre </a:t>
            </a:r>
            <a:r>
              <a:rPr lang="sk-SK" dirty="0" err="1" smtClean="0"/>
              <a:t>astabilný</a:t>
            </a:r>
            <a:r>
              <a:rPr lang="sk-SK" dirty="0" smtClean="0"/>
              <a:t> </a:t>
            </a:r>
            <a:r>
              <a:rPr lang="sk-SK" dirty="0" err="1" smtClean="0"/>
              <a:t>klopný</a:t>
            </a:r>
            <a:r>
              <a:rPr lang="sk-SK" dirty="0" smtClean="0"/>
              <a:t> obvod podľa zadanej schémy</a:t>
            </a:r>
          </a:p>
          <a:p>
            <a:pPr marL="342900" indent="-342900">
              <a:buAutoNum type="arabicPeriod"/>
            </a:pPr>
            <a:r>
              <a:rPr lang="sk-SK" dirty="0" smtClean="0"/>
              <a:t> </a:t>
            </a:r>
            <a:r>
              <a:rPr lang="sk-SK" dirty="0" smtClean="0"/>
              <a:t>Vyrobte DPS technológiou prekreslenia návrhu na plošný spoj a leptaním </a:t>
            </a:r>
          </a:p>
          <a:p>
            <a:endParaRPr lang="sk-SK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1" y="1772816"/>
            <a:ext cx="5807707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2240</TotalTime>
  <Words>321</Words>
  <Application>Microsoft Office PowerPoint</Application>
  <PresentationFormat>Prezentácia na obrazovke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Juraj</cp:lastModifiedBy>
  <cp:revision>143</cp:revision>
  <dcterms:created xsi:type="dcterms:W3CDTF">2013-02-01T18:44:01Z</dcterms:created>
  <dcterms:modified xsi:type="dcterms:W3CDTF">2017-10-26T13:36:53Z</dcterms:modified>
</cp:coreProperties>
</file>