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62" r:id="rId2"/>
    <p:sldId id="263" r:id="rId3"/>
    <p:sldId id="264" r:id="rId4"/>
    <p:sldId id="265" r:id="rId5"/>
    <p:sldId id="256" r:id="rId6"/>
    <p:sldId id="257" r:id="rId7"/>
    <p:sldId id="259" r:id="rId8"/>
    <p:sldId id="260" r:id="rId9"/>
    <p:sldId id="258" r:id="rId10"/>
    <p:sldId id="266" r:id="rId11"/>
    <p:sldId id="280" r:id="rId12"/>
    <p:sldId id="281" r:id="rId13"/>
    <p:sldId id="279" r:id="rId14"/>
    <p:sldId id="288" r:id="rId15"/>
    <p:sldId id="289" r:id="rId16"/>
    <p:sldId id="290" r:id="rId17"/>
    <p:sldId id="282" r:id="rId18"/>
    <p:sldId id="267" r:id="rId19"/>
    <p:sldId id="271" r:id="rId20"/>
    <p:sldId id="270" r:id="rId21"/>
    <p:sldId id="268" r:id="rId22"/>
    <p:sldId id="269" r:id="rId23"/>
    <p:sldId id="273" r:id="rId24"/>
    <p:sldId id="274" r:id="rId25"/>
    <p:sldId id="275" r:id="rId26"/>
    <p:sldId id="276" r:id="rId27"/>
    <p:sldId id="277" r:id="rId28"/>
    <p:sldId id="278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D931-08C8-4C42-A858-9B987537EDE0}" type="datetimeFigureOut">
              <a:rPr lang="sk-SK" smtClean="0"/>
              <a:t>8.12.2014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405F-61AD-4755-AD58-2854D9016AC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BC10-7326-459A-8AAF-E210F992C9F8}" type="datetimeFigureOut">
              <a:rPr lang="sk-SK" smtClean="0"/>
              <a:pPr/>
              <a:t>8.12.2014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2157-6886-4F08-B399-348E4F4A60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jstrissmt.e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C:\Users\katka\Pictures\chr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2683"/>
            <a:ext cx="5760720" cy="50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51520" y="554103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Podstata spočíva v odpojení poruchového zariadenia od zdroja v čase kratšom ako 0,2 s. Odpojené sú všetky fázy vrátane stredného vodiča N (to znamená, že prenos poruchy na bezporuchové zariadenie je vylúčený). </a:t>
            </a:r>
          </a:p>
          <a:p>
            <a:endParaRPr lang="sk-SK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8640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ťový chr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nič: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6892"/>
            <a:ext cx="8208912" cy="649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44624"/>
            <a:ext cx="87129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Zadanie: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Zo stránky </a:t>
            </a:r>
            <a:r>
              <a:rPr lang="sk-SK" dirty="0" err="1" smtClean="0">
                <a:hlinkClick r:id="rId2"/>
              </a:rPr>
              <a:t>www.majstrissmt.eu</a:t>
            </a:r>
            <a:r>
              <a:rPr lang="sk-SK" dirty="0" smtClean="0"/>
              <a:t>  si stiahnite návrh projektu elektroinštalácie jednoizbového bytu, ktorý je spracovaný pre rozvodnú sieť TNC.</a:t>
            </a:r>
          </a:p>
          <a:p>
            <a:pPr marL="342900" indent="-342900">
              <a:buAutoNum type="arabicPeriod"/>
            </a:pPr>
            <a:r>
              <a:rPr lang="sk-SK" dirty="0" smtClean="0"/>
              <a:t>Projekt upravte pre realizáciu v rozvodnej sieti TNS. Doplňte obrázok rozvodnej siete, obrázok silového pripojenia, obrázok elektroinštalácie, obrázok použitej základnej ochrany pred dotykom neživých častí.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Vyrátajte podľa podkladov prierez domovej prípojky a prierez hlavného domového vodiča.</a:t>
            </a:r>
          </a:p>
          <a:p>
            <a:pPr marL="342900" indent="-342900">
              <a:buAutoNum type="arabicPeriod"/>
            </a:pPr>
            <a:r>
              <a:rPr lang="sk-SK" dirty="0" smtClean="0"/>
              <a:t>Do schémy elektroinštalácie doplňte značky spotrebičov, ktoré navrhnete pre zapojenie k jednotlivým zásuvkám.</a:t>
            </a:r>
          </a:p>
          <a:p>
            <a:pPr marL="342900" indent="-342900">
              <a:buAutoNum type="arabicPeriod"/>
            </a:pPr>
            <a:r>
              <a:rPr lang="sk-SK" dirty="0" smtClean="0"/>
              <a:t>Podľa rozmerov bytu určite dĺžky vodičov potrebných pre elektroinštaláciu.</a:t>
            </a:r>
          </a:p>
          <a:p>
            <a:pPr marL="342900" indent="-342900">
              <a:buAutoNum type="arabicPeriod"/>
            </a:pPr>
            <a:r>
              <a:rPr lang="sk-SK" dirty="0" smtClean="0"/>
              <a:t>Podľa spôsobu zapojenia určite prierezy príslušných vodičov.</a:t>
            </a:r>
          </a:p>
          <a:p>
            <a:pPr marL="342900" indent="-342900">
              <a:buAutoNum type="arabicPeriod"/>
            </a:pPr>
            <a:r>
              <a:rPr lang="sk-SK" dirty="0" smtClean="0"/>
              <a:t>Navrhnite potrebné ističe.</a:t>
            </a:r>
          </a:p>
          <a:p>
            <a:pPr marL="342900" indent="-342900">
              <a:buAutoNum type="arabicPeriod"/>
            </a:pPr>
            <a:r>
              <a:rPr lang="sk-SK" dirty="0" smtClean="0"/>
              <a:t>Na základe podkladov vyrátajte cenovú ponuku pre materiál potrebný k elektroinštalácii. (ističe, vodiče, poistky, zásuvky, vypínače, svorkovnice...). Položky rozlož podľa použitia v jednotlivých miestnostiach.</a:t>
            </a:r>
          </a:p>
          <a:p>
            <a:pPr marL="342900" indent="-342900">
              <a:buAutoNum type="arabicPeriod"/>
            </a:pPr>
            <a:r>
              <a:rPr lang="sk-SK" dirty="0" smtClean="0"/>
              <a:t>Doplňte úvodnú stranu projektu – Názov, trieda, skupina, školský rok...</a:t>
            </a:r>
          </a:p>
          <a:p>
            <a:pPr marL="342900" indent="-342900">
              <a:buAutoNum type="arabicPeriod"/>
            </a:pPr>
            <a:r>
              <a:rPr lang="sk-SK" b="1" dirty="0" smtClean="0"/>
              <a:t>Do projektu doplň popis základnej použitej ochrany </a:t>
            </a:r>
            <a:r>
              <a:rPr lang="sk-SK" b="1" dirty="0" smtClean="0"/>
              <a:t>neživých častí v </a:t>
            </a:r>
            <a:r>
              <a:rPr lang="sk-SK" b="1" dirty="0" smtClean="0"/>
              <a:t>sieti TNS, použi obrázok z internetu.</a:t>
            </a:r>
          </a:p>
          <a:p>
            <a:pPr marL="342900" indent="-342900">
              <a:buAutoNum type="arabicPeriod"/>
            </a:pPr>
            <a:r>
              <a:rPr lang="sk-SK" dirty="0" smtClean="0"/>
              <a:t>Do projektu doplň umiestnenie vypínačov, zásuviek a rozvodných </a:t>
            </a:r>
            <a:r>
              <a:rPr lang="sk-SK" dirty="0" err="1" smtClean="0"/>
              <a:t>krabíc</a:t>
            </a:r>
            <a:r>
              <a:rPr lang="sk-SK" dirty="0" smtClean="0"/>
              <a:t> v jednotlivých miestnostiach spolu s okótovaním.</a:t>
            </a:r>
          </a:p>
          <a:p>
            <a:pPr marL="342900" indent="-342900"/>
            <a:r>
              <a:rPr lang="sk-SK" dirty="0" smtClean="0"/>
              <a:t>11. Do projektu doplň popis rozmiestnenia spotrebičov , svietidiel a zásuviek v </a:t>
            </a:r>
            <a:r>
              <a:rPr lang="sk-SK" dirty="0" err="1" smtClean="0"/>
              <a:t>kúpelni</a:t>
            </a:r>
            <a:r>
              <a:rPr lang="sk-SK" dirty="0" smtClean="0"/>
              <a:t> podľa platnej legislatívy.</a:t>
            </a:r>
          </a:p>
          <a:p>
            <a:pPr marL="342900" indent="-342900"/>
            <a:r>
              <a:rPr lang="sk-SK" dirty="0" smtClean="0"/>
              <a:t>12. Do projektu doplň popis ochrany pred bleskom, ktorá je zabezpečená pre budovu.</a:t>
            </a:r>
          </a:p>
          <a:p>
            <a:endParaRPr lang="sk-S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260649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13. Do projektu doplň farebné označenie vodičov podľa ich funkcie, obrázok zapojenia elektrických zásuviek v navrhovanej sieti.</a:t>
            </a:r>
          </a:p>
          <a:p>
            <a:r>
              <a:rPr lang="sk-SK" dirty="0" smtClean="0"/>
              <a:t>14</a:t>
            </a:r>
            <a:r>
              <a:rPr lang="sk-SK" b="1" dirty="0" smtClean="0"/>
              <a:t>. Vytvorte montážne schémy (v programe </a:t>
            </a:r>
            <a:r>
              <a:rPr lang="sk-SK" b="1" dirty="0" err="1" smtClean="0"/>
              <a:t>S-plan</a:t>
            </a:r>
            <a:r>
              <a:rPr lang="sk-SK" b="1" dirty="0" smtClean="0"/>
              <a:t>) pre inštaláciu káblov v sieti TNS</a:t>
            </a:r>
          </a:p>
          <a:p>
            <a:r>
              <a:rPr lang="sk-SK" b="1" dirty="0" smtClean="0"/>
              <a:t> (8 zväzkov):</a:t>
            </a:r>
          </a:p>
          <a:p>
            <a:r>
              <a:rPr lang="sk-SK" b="1" dirty="0" smtClean="0"/>
              <a:t>Zásuvkové obvody: zväzky 1 až 6 </a:t>
            </a:r>
          </a:p>
          <a:p>
            <a:r>
              <a:rPr lang="sk-SK" b="1" dirty="0" smtClean="0"/>
              <a:t>Svetelné obvody:     zväzky 1 a 2</a:t>
            </a:r>
          </a:p>
          <a:p>
            <a:r>
              <a:rPr lang="sk-SK" b="1" dirty="0" smtClean="0"/>
              <a:t>Výkresy doplň do objektu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údaje o objekte</a:t>
            </a:r>
          </a:p>
          <a:p>
            <a:r>
              <a:rPr lang="sk-SK" dirty="0" smtClean="0"/>
              <a:t>Objektom je jednoizbový byt s kuchyňou, chodbou, WC a kúpeľňou. V byte sú použité štandardné elektrické </a:t>
            </a:r>
            <a:r>
              <a:rPr lang="sk-SK" dirty="0" err="1" smtClean="0"/>
              <a:t>spotebiče</a:t>
            </a:r>
            <a:r>
              <a:rPr lang="sk-SK" dirty="0" smtClean="0"/>
              <a:t>. Výkonovo väčšie spotrebiče sú automatická práčka, chladnička a sporák. Sporák v kuchyni je kombinovaný (rúra je elektrická, horáky sú plynové). Tieto spotrebiče majú svoj samostatný obvod.</a:t>
            </a:r>
            <a:br>
              <a:rPr lang="sk-SK" dirty="0" smtClean="0"/>
            </a:br>
            <a:r>
              <a:rPr lang="sk-SK" dirty="0" smtClean="0"/>
              <a:t>Kúrenie je ústredné - plynové.</a:t>
            </a:r>
            <a:br>
              <a:rPr lang="sk-SK" dirty="0" smtClean="0"/>
            </a:br>
            <a:r>
              <a:rPr lang="sk-SK" dirty="0" smtClean="0"/>
              <a:t>Byt je obývaný jednou osobou. 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234888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Súpis použitých elektrospotrebičov aj ich príkony</a:t>
            </a:r>
          </a:p>
          <a:p>
            <a:pPr lvl="0"/>
            <a:r>
              <a:rPr lang="sk-SK" dirty="0" smtClean="0"/>
              <a:t>počítač - 0,5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práčka - 3,5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elektrická rúra - 3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infražiarič - 1,8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žehlička - 1,2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vysávač - 1,4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mixér - 1,4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fén - 0,4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TV - 0,1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rádio - 0,1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chladnička - 0,15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5805264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Navrhnite</a:t>
            </a:r>
            <a:r>
              <a:rPr lang="sk-SK" b="1" dirty="0" smtClean="0"/>
              <a:t> </a:t>
            </a:r>
            <a:r>
              <a:rPr lang="sk-SK" b="1" dirty="0" smtClean="0"/>
              <a:t>hodnoty použitých ističov:</a:t>
            </a:r>
          </a:p>
          <a:p>
            <a:r>
              <a:rPr lang="sk-SK" dirty="0" smtClean="0"/>
              <a:t>Pre zásuvkové a svetelné obvody, podľa schémy určite zapojenie jednotlivých spotrebičov a určite prierezy vodičov, zakreslite jednopólovú silovú schému.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Celkový predpokladaný príkon a </a:t>
            </a:r>
            <a:r>
              <a:rPr lang="sk-SK" b="1" dirty="0" err="1" smtClean="0">
                <a:solidFill>
                  <a:srgbClr val="FF0000"/>
                </a:solidFill>
              </a:rPr>
              <a:t>súdobosť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dirty="0" smtClean="0"/>
              <a:t>Celkový predpokladaný príkon všetkých spotrebičov je 13,55 </a:t>
            </a:r>
            <a:r>
              <a:rPr lang="sk-SK" dirty="0" err="1" smtClean="0"/>
              <a:t>kW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b="1" dirty="0" err="1" smtClean="0">
                <a:solidFill>
                  <a:srgbClr val="FF0000"/>
                </a:solidFill>
              </a:rPr>
              <a:t>Súdobosť</a:t>
            </a:r>
            <a:r>
              <a:rPr lang="sk-SK" b="1" dirty="0" smtClean="0"/>
              <a:t> je hodnota zohľadňujúca pravdepodobnosť koľko spotrebičov bude súčasne používaných</a:t>
            </a:r>
            <a:r>
              <a:rPr lang="sk-SK" dirty="0" smtClean="0"/>
              <a:t>. Je to tabuľková hodnota. </a:t>
            </a:r>
            <a:r>
              <a:rPr lang="sk-SK" b="1" dirty="0" smtClean="0"/>
              <a:t>Pre objekt s jedným užívateľom volím hodnotu 0,75</a:t>
            </a:r>
            <a:r>
              <a:rPr lang="sk-SK" dirty="0" smtClean="0"/>
              <a:t>. </a:t>
            </a:r>
            <a:br>
              <a:rPr lang="sk-SK" dirty="0" smtClean="0"/>
            </a:br>
            <a:r>
              <a:rPr lang="sk-SK" dirty="0" smtClean="0"/>
              <a:t>Pričom ak sa hodnota </a:t>
            </a:r>
            <a:r>
              <a:rPr lang="sk-SK" dirty="0" err="1" smtClean="0"/>
              <a:t>súdobosti</a:t>
            </a:r>
            <a:r>
              <a:rPr lang="sk-SK" dirty="0" smtClean="0"/>
              <a:t> rovná 1, znamená to, že všetky spotrebiče "idú" súčasne.</a:t>
            </a:r>
            <a:br>
              <a:rPr lang="sk-SK" dirty="0" smtClean="0"/>
            </a:br>
            <a:r>
              <a:rPr lang="sk-SK" dirty="0" smtClean="0"/>
              <a:t>Hodnota súdobého výkonu sa vypočíta ako súčin </a:t>
            </a:r>
            <a:r>
              <a:rPr lang="sk-SK" dirty="0" err="1" smtClean="0"/>
              <a:t>súdobosti</a:t>
            </a:r>
            <a:r>
              <a:rPr lang="sk-SK" dirty="0" smtClean="0"/>
              <a:t> a predpokladaného výkonu (v našom prípade súdobý výkon bude </a:t>
            </a:r>
            <a:r>
              <a:rPr lang="sk-SK" b="1" dirty="0" smtClean="0"/>
              <a:t>P=0,75.13,55 </a:t>
            </a:r>
            <a:r>
              <a:rPr lang="sk-SK" b="1" dirty="0" err="1" smtClean="0"/>
              <a:t>kW</a:t>
            </a:r>
            <a:r>
              <a:rPr lang="sk-SK" b="1" dirty="0" smtClean="0"/>
              <a:t> = 10,1625 </a:t>
            </a:r>
            <a:r>
              <a:rPr lang="sk-SK" b="1" dirty="0" err="1" smtClean="0"/>
              <a:t>kW</a:t>
            </a:r>
            <a:r>
              <a:rPr lang="sk-SK" dirty="0" smtClean="0"/>
              <a:t>). 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249289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Návrh prierezu prípojky </a:t>
            </a:r>
          </a:p>
          <a:p>
            <a:r>
              <a:rPr lang="sk-SK" dirty="0" smtClean="0"/>
              <a:t>Prierez prípojky je dimenzovaný - navrhovaný - tak, aby zniesol prúd ktorý ním potečie pri predpokladanom súdobom príkone.</a:t>
            </a:r>
            <a:br>
              <a:rPr lang="sk-SK" dirty="0" smtClean="0"/>
            </a:br>
            <a:r>
              <a:rPr lang="sk-SK" dirty="0" smtClean="0"/>
              <a:t>Prierez rátame zo vzťahu :</a:t>
            </a:r>
          </a:p>
          <a:p>
            <a:endParaRPr lang="sk-SK" dirty="0"/>
          </a:p>
        </p:txBody>
      </p:sp>
      <p:pic>
        <p:nvPicPr>
          <p:cNvPr id="45060" name="Obrázok 1" descr="Dimenz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59664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Rad používaných prierezov v domácnosti: </a:t>
            </a:r>
            <a:r>
              <a:rPr lang="sk-SK" b="1" dirty="0" smtClean="0"/>
              <a:t>1.5, 2.5, 4, 16, 20, 25 [mm</a:t>
            </a:r>
            <a:r>
              <a:rPr lang="sk-SK" b="1" baseline="30000" dirty="0" smtClean="0"/>
              <a:t>2</a:t>
            </a:r>
            <a:r>
              <a:rPr lang="sk-SK" b="1" dirty="0" smtClean="0"/>
              <a:t>]</a:t>
            </a:r>
            <a:endParaRPr lang="sk-SK" dirty="0" smtClean="0"/>
          </a:p>
          <a:p>
            <a:r>
              <a:rPr lang="sk-SK" dirty="0" smtClean="0"/>
              <a:t>- P - predpokladaný súdobý príkon</a:t>
            </a:r>
            <a:br>
              <a:rPr lang="sk-SK" dirty="0" smtClean="0"/>
            </a:br>
            <a:r>
              <a:rPr lang="sk-SK" dirty="0" smtClean="0"/>
              <a:t>- ρ - špecifický merný odpor</a:t>
            </a:r>
            <a:br>
              <a:rPr lang="sk-SK" dirty="0" smtClean="0"/>
            </a:br>
            <a:r>
              <a:rPr lang="sk-SK" dirty="0" smtClean="0"/>
              <a:t>- l - </a:t>
            </a:r>
            <a:r>
              <a:rPr lang="sk-SK" dirty="0" err="1" smtClean="0"/>
              <a:t>dížka</a:t>
            </a:r>
            <a:r>
              <a:rPr lang="sk-SK" dirty="0" smtClean="0"/>
              <a:t> prípojky</a:t>
            </a:r>
            <a:br>
              <a:rPr lang="sk-SK" dirty="0" smtClean="0"/>
            </a:br>
            <a:r>
              <a:rPr lang="sk-SK" dirty="0" smtClean="0"/>
              <a:t>- U</a:t>
            </a:r>
            <a:r>
              <a:rPr lang="sk-SK" baseline="-25000" dirty="0" smtClean="0"/>
              <a:t>f</a:t>
            </a:r>
            <a:r>
              <a:rPr lang="sk-SK" dirty="0" smtClean="0"/>
              <a:t> - fázové napätie</a:t>
            </a:r>
            <a:br>
              <a:rPr lang="sk-SK" dirty="0" smtClean="0"/>
            </a:br>
            <a:r>
              <a:rPr lang="sk-SK" dirty="0" smtClean="0"/>
              <a:t>- u- napätie - úbytok na prípojke (povolené je 1 %U</a:t>
            </a:r>
            <a:r>
              <a:rPr lang="sk-SK" baseline="-25000" dirty="0" smtClean="0"/>
              <a:t>f</a:t>
            </a:r>
            <a:r>
              <a:rPr lang="sk-SK" dirty="0" smtClean="0"/>
              <a:t> = 2,3 V )</a:t>
            </a:r>
            <a:br>
              <a:rPr lang="sk-SK" dirty="0" smtClean="0"/>
            </a:br>
            <a:r>
              <a:rPr lang="sk-SK" dirty="0" smtClean="0"/>
              <a:t>- cos φ - účinník siete (0,85 - 0,95)</a:t>
            </a:r>
            <a:br>
              <a:rPr lang="sk-SK" dirty="0" smtClean="0"/>
            </a:br>
            <a:r>
              <a:rPr lang="sk-SK" dirty="0" smtClean="0"/>
              <a:t>Prierez volíme najbližší vyšší v rade, čomu potom musí zodpovedať aj hodnota trojfázovej poistky.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270892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Návrh prierezu HDV</a:t>
            </a:r>
          </a:p>
          <a:p>
            <a:r>
              <a:rPr lang="sk-SK" dirty="0" smtClean="0"/>
              <a:t>Prierez HDV je dimenzovaný - navrhovaný - aby zniesol prúd ktorý ním potečie, pričom v zmysle zachovania </a:t>
            </a:r>
            <a:r>
              <a:rPr lang="sk-SK" dirty="0" err="1" smtClean="0"/>
              <a:t>selektivity</a:t>
            </a:r>
            <a:r>
              <a:rPr lang="sk-SK" dirty="0" smtClean="0"/>
              <a:t> je minimálne o rád nižší než prierez prípojky.</a:t>
            </a:r>
            <a:br>
              <a:rPr lang="sk-SK" dirty="0" smtClean="0"/>
            </a:br>
            <a:r>
              <a:rPr lang="sk-SK" dirty="0" smtClean="0"/>
              <a:t>Prierez rátame zo vzťahu :</a:t>
            </a:r>
          </a:p>
          <a:p>
            <a:endParaRPr lang="sk-SK" dirty="0"/>
          </a:p>
        </p:txBody>
      </p:sp>
      <p:pic>
        <p:nvPicPr>
          <p:cNvPr id="48130" name="Obrázok 2" descr="Dimenz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572868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 - predpokladaný súdobý príkon</a:t>
            </a:r>
            <a:br>
              <a:rPr lang="sk-SK" dirty="0" smtClean="0"/>
            </a:br>
            <a:r>
              <a:rPr lang="sk-SK" dirty="0" smtClean="0"/>
              <a:t>- ρ - špecifický merný odpor</a:t>
            </a:r>
            <a:br>
              <a:rPr lang="sk-SK" dirty="0" smtClean="0"/>
            </a:br>
            <a:r>
              <a:rPr lang="sk-SK" dirty="0" smtClean="0"/>
              <a:t>- l - </a:t>
            </a:r>
            <a:r>
              <a:rPr lang="sk-SK" dirty="0" err="1" smtClean="0"/>
              <a:t>dížka</a:t>
            </a:r>
            <a:r>
              <a:rPr lang="sk-SK" dirty="0" smtClean="0"/>
              <a:t> HDV</a:t>
            </a:r>
            <a:br>
              <a:rPr lang="sk-SK" dirty="0" smtClean="0"/>
            </a:br>
            <a:r>
              <a:rPr lang="sk-SK" dirty="0" smtClean="0"/>
              <a:t>- U</a:t>
            </a:r>
            <a:r>
              <a:rPr lang="sk-SK" baseline="-25000" dirty="0" smtClean="0"/>
              <a:t>f</a:t>
            </a:r>
            <a:r>
              <a:rPr lang="sk-SK" dirty="0" smtClean="0"/>
              <a:t> - fázové napätie</a:t>
            </a:r>
            <a:br>
              <a:rPr lang="sk-SK" dirty="0" smtClean="0"/>
            </a:br>
            <a:r>
              <a:rPr lang="sk-SK" dirty="0" smtClean="0"/>
              <a:t>- u- napätie - úbytok na HDV (povolené je 1 %U</a:t>
            </a:r>
            <a:r>
              <a:rPr lang="sk-SK" baseline="-25000" dirty="0" smtClean="0"/>
              <a:t>f</a:t>
            </a:r>
            <a:r>
              <a:rPr lang="sk-SK" dirty="0" smtClean="0"/>
              <a:t> = 2,3 V )</a:t>
            </a:r>
            <a:br>
              <a:rPr lang="sk-SK" dirty="0" smtClean="0"/>
            </a:br>
            <a:r>
              <a:rPr lang="sk-SK" dirty="0" smtClean="0"/>
              <a:t>- cos φ - účinník siete (0,85 - 0,95)</a:t>
            </a:r>
            <a:br>
              <a:rPr lang="sk-SK" dirty="0" smtClean="0"/>
            </a:br>
            <a:r>
              <a:rPr lang="sk-SK" dirty="0" smtClean="0"/>
              <a:t>Prierez volíme najbližší vyšší v rade, čomu potom musí zodpovedať aj hodnota ističa.</a:t>
            </a:r>
            <a:br>
              <a:rPr lang="sk-SK" dirty="0" smtClean="0"/>
            </a:br>
            <a:r>
              <a:rPr lang="sk-SK" dirty="0" smtClean="0"/>
              <a:t>Keďže prierez HDV je minimálne o rád nižší než prierez prípojky, aj hodnota ističa bude minimálne o rád nižšia než hodnota poistky.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48680"/>
            <a:ext cx="7416824" cy="402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522920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831696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2008"/>
            <a:ext cx="901101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80919"/>
            <a:ext cx="8892480" cy="46444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LEGENDA: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1 - obývacia izba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2 - kuchyňa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3 - chodba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4 - kúpeľňa, WC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k-SK" sz="3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9512" y="4462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LEGENDA: </a:t>
            </a:r>
          </a:p>
          <a:p>
            <a:r>
              <a:rPr lang="sk-SK" dirty="0" smtClean="0"/>
              <a:t>1 - obývacia izba</a:t>
            </a:r>
            <a:br>
              <a:rPr lang="sk-SK" dirty="0" smtClean="0"/>
            </a:br>
            <a:r>
              <a:rPr lang="sk-SK" dirty="0" smtClean="0"/>
              <a:t>2 - kuchyňa</a:t>
            </a:r>
            <a:br>
              <a:rPr lang="sk-SK" dirty="0" smtClean="0"/>
            </a:br>
            <a:r>
              <a:rPr lang="sk-SK" dirty="0" smtClean="0"/>
              <a:t>3 - chodba</a:t>
            </a:r>
            <a:br>
              <a:rPr lang="sk-SK" dirty="0" smtClean="0"/>
            </a:br>
            <a:r>
              <a:rPr lang="sk-SK" dirty="0" smtClean="0"/>
              <a:t>4 - kúpeľňa, WC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99992" y="446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nový projekt v sústave TNS</a:t>
            </a:r>
            <a:endParaRPr lang="sk-SK" b="1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51520" y="1844824"/>
            <a:ext cx="39604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4427984" y="6741368"/>
            <a:ext cx="1800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6372200" y="6741368"/>
            <a:ext cx="24482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8964488" y="2060848"/>
            <a:ext cx="0" cy="18722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8964488" y="4005064"/>
            <a:ext cx="0" cy="2376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1259632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4,5m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4860032" y="64533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2m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7380312" y="64533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3m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8244408" y="29156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2m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8244408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3m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C:\Users\katka\Pictures\chrá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648" y="118575"/>
            <a:ext cx="5760720" cy="431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88640"/>
            <a:ext cx="1907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Prúdový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nič: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9512" y="443711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Úlohou prúdového chrániča </a:t>
            </a:r>
            <a:r>
              <a:rPr lang="sk-SK" b="1" dirty="0" smtClean="0"/>
              <a:t>je odpojiť od napájania elektrické zariadenie najneskôr do 0,2 sekundy</a:t>
            </a:r>
            <a:r>
              <a:rPr lang="sk-SK" dirty="0" smtClean="0"/>
              <a:t>, ak rozdiel prúdov do zariadenia vtekajúcich a zo zariadenia vytekajúcich prekročí tzv. vybavovací prúd prúdového chrániča.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Vybavovací prúd prúdového chrániča je vo všetkých priestoroch stanovený na hodnotu 30 </a:t>
            </a:r>
            <a:r>
              <a:rPr lang="sk-SK" b="1" dirty="0" err="1" smtClean="0"/>
              <a:t>mA</a:t>
            </a:r>
            <a:r>
              <a:rPr lang="sk-SK" b="1" dirty="0" smtClean="0"/>
              <a:t>. </a:t>
            </a:r>
            <a:r>
              <a:rPr lang="sk-SK" dirty="0" smtClean="0"/>
              <a:t>Výnimkou sú priestory so zvýšeným požiarnym rizikom, kde je jeho hodnota stanovená na 300 </a:t>
            </a:r>
            <a:r>
              <a:rPr lang="sk-SK" dirty="0" err="1" smtClean="0"/>
              <a:t>mA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35231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44016" y="116632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Montážny výkres pre rozvodnú sieť TNS (zväzok 1)</a:t>
            </a:r>
            <a:endParaRPr lang="sk-SK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1" y="1340768"/>
            <a:ext cx="8954495" cy="338437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44016" y="116632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Montážny výkres pre rozvodnú sieť TNC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538685" cy="345638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51520" y="414908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Tri typy najčastejšie používaných vypínačov :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jednopólový - jeden vypínač ovláda jedno svietidlo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chodbový - jedno svietidlo je ovládané dvomi vypínačmi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obývačkový</a:t>
            </a:r>
            <a:r>
              <a:rPr lang="sk-SK" dirty="0" smtClean="0"/>
              <a:t> - dve páčky s možnosťou voľby medzi žiarovkami svietidla, ktoré sú nimi ovládané 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http://www.hagard.sk/buxus/images/products_manual/kav_p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21969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1886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 smtClean="0"/>
              <a:t>pôvodné</a:t>
            </a:r>
            <a:r>
              <a:rPr lang="cs-CZ" b="1" dirty="0" smtClean="0"/>
              <a:t> </a:t>
            </a:r>
            <a:r>
              <a:rPr lang="cs-CZ" b="1" dirty="0" err="1" smtClean="0"/>
              <a:t>označenie</a:t>
            </a:r>
            <a:r>
              <a:rPr lang="cs-CZ" b="1" dirty="0" smtClean="0"/>
              <a:t> </a:t>
            </a:r>
            <a:r>
              <a:rPr lang="cs-CZ" b="1" dirty="0" err="1" smtClean="0"/>
              <a:t>podľa</a:t>
            </a:r>
            <a:r>
              <a:rPr lang="cs-CZ" b="1" dirty="0" smtClean="0"/>
              <a:t> STN	nové </a:t>
            </a:r>
            <a:r>
              <a:rPr lang="cs-CZ" b="1" dirty="0" err="1" smtClean="0"/>
              <a:t>európske</a:t>
            </a:r>
            <a:r>
              <a:rPr lang="cs-CZ" b="1" dirty="0" smtClean="0"/>
              <a:t> </a:t>
            </a:r>
            <a:r>
              <a:rPr lang="cs-CZ" b="1" dirty="0" err="1" smtClean="0"/>
              <a:t>značenie</a:t>
            </a:r>
            <a:r>
              <a:rPr lang="cs-CZ" b="1" dirty="0" smtClean="0"/>
              <a:t>	</a:t>
            </a:r>
          </a:p>
          <a:p>
            <a:r>
              <a:rPr lang="cs-CZ" dirty="0" smtClean="0"/>
              <a:t>CYH				H03VH - H	</a:t>
            </a:r>
          </a:p>
          <a:p>
            <a:r>
              <a:rPr lang="cs-CZ" dirty="0" smtClean="0"/>
              <a:t>CYLY				H03VV - F	</a:t>
            </a:r>
          </a:p>
          <a:p>
            <a:r>
              <a:rPr lang="pt-BR" dirty="0" smtClean="0"/>
              <a:t>CYLY	</a:t>
            </a:r>
            <a:r>
              <a:rPr lang="sk-SK" dirty="0" smtClean="0"/>
              <a:t>			</a:t>
            </a:r>
            <a:r>
              <a:rPr lang="pt-BR" dirty="0" smtClean="0"/>
              <a:t>H03VVH2 – F, H03VV - F	</a:t>
            </a:r>
          </a:p>
          <a:p>
            <a:r>
              <a:rPr lang="pt-BR" dirty="0" smtClean="0"/>
              <a:t>CYSY	</a:t>
            </a:r>
            <a:r>
              <a:rPr lang="sk-SK" dirty="0" smtClean="0"/>
              <a:t>			</a:t>
            </a:r>
            <a:r>
              <a:rPr lang="pt-BR" dirty="0" smtClean="0"/>
              <a:t>H05VV – F, A05VV – F, H05VVH2 - F	</a:t>
            </a:r>
          </a:p>
          <a:p>
            <a:r>
              <a:rPr lang="pt-BR" dirty="0" smtClean="0"/>
              <a:t>CY	</a:t>
            </a:r>
            <a:r>
              <a:rPr lang="sk-SK" dirty="0" smtClean="0"/>
              <a:t>			</a:t>
            </a:r>
            <a:r>
              <a:rPr lang="pt-BR" dirty="0" smtClean="0"/>
              <a:t>H07V – V, H07V – R, H07V – K, H05V - U	</a:t>
            </a:r>
          </a:p>
          <a:p>
            <a:r>
              <a:rPr lang="cs-CZ" dirty="0" smtClean="0"/>
              <a:t>CYA				H05V – K	</a:t>
            </a:r>
          </a:p>
          <a:p>
            <a:r>
              <a:rPr lang="pt-BR" dirty="0" smtClean="0"/>
              <a:t>CQ	</a:t>
            </a:r>
            <a:r>
              <a:rPr lang="sk-SK" dirty="0" smtClean="0"/>
              <a:t>			</a:t>
            </a:r>
            <a:r>
              <a:rPr lang="pt-BR" dirty="0" smtClean="0"/>
              <a:t>H05V2 – U, H05V2 – K, H07V2 – U, H07V2 – K	</a:t>
            </a:r>
          </a:p>
          <a:p>
            <a:r>
              <a:rPr lang="cs-CZ" dirty="0" smtClean="0"/>
              <a:t>CGLG				H05RR – F	</a:t>
            </a:r>
          </a:p>
          <a:p>
            <a:r>
              <a:rPr lang="cs-CZ" dirty="0" smtClean="0"/>
              <a:t>CGLO				H05RRT – F	</a:t>
            </a:r>
          </a:p>
          <a:p>
            <a:r>
              <a:rPr lang="pt-BR" dirty="0" smtClean="0"/>
              <a:t>CGSG, CGSU	</a:t>
            </a:r>
            <a:r>
              <a:rPr lang="sk-SK" dirty="0" smtClean="0"/>
              <a:t>		</a:t>
            </a:r>
            <a:r>
              <a:rPr lang="pt-BR" dirty="0" smtClean="0"/>
              <a:t>H05RN – F, A05RN - F	</a:t>
            </a:r>
          </a:p>
          <a:p>
            <a:r>
              <a:rPr lang="pt-BR" dirty="0" smtClean="0"/>
              <a:t>CGSU do 6 mm</a:t>
            </a:r>
            <a:r>
              <a:rPr lang="pt-BR" baseline="30000" dirty="0" smtClean="0"/>
              <a:t>2</a:t>
            </a:r>
            <a:r>
              <a:rPr lang="pt-BR" dirty="0" smtClean="0"/>
              <a:t>	</a:t>
            </a:r>
            <a:r>
              <a:rPr lang="sk-SK" dirty="0" smtClean="0"/>
              <a:t>		</a:t>
            </a:r>
            <a:r>
              <a:rPr lang="pt-BR" dirty="0" smtClean="0"/>
              <a:t>H07RN – F	</a:t>
            </a:r>
          </a:p>
          <a:p>
            <a:r>
              <a:rPr lang="pl-PL" dirty="0" smtClean="0"/>
              <a:t>CGTG od 10 mm</a:t>
            </a:r>
            <a:r>
              <a:rPr lang="pl-PL" baseline="30000" dirty="0" smtClean="0"/>
              <a:t>2</a:t>
            </a:r>
            <a:r>
              <a:rPr lang="pl-PL" dirty="0" smtClean="0"/>
              <a:t>			A07RN – F	</a:t>
            </a:r>
          </a:p>
          <a:p>
            <a:endParaRPr lang="cs-CZ" dirty="0" smtClean="0"/>
          </a:p>
        </p:txBody>
      </p:sp>
      <p:sp>
        <p:nvSpPr>
          <p:cNvPr id="77826" name="AutoShape 2" descr="Barevné zna&amp;ccaron;ení &amp;zcaron;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48210"/>
            <a:ext cx="4464496" cy="241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 t="19760" b="19761"/>
          <a:stretch>
            <a:fillRect/>
          </a:stretch>
        </p:blipFill>
        <p:spPr bwMode="auto">
          <a:xfrm>
            <a:off x="4819401" y="4221089"/>
            <a:ext cx="39290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260648"/>
            <a:ext cx="8820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IZOLOVANÉ VODIČE</a:t>
            </a:r>
          </a:p>
          <a:p>
            <a:endParaRPr lang="sk-SK" dirty="0" smtClean="0"/>
          </a:p>
          <a:p>
            <a:r>
              <a:rPr lang="pt-BR" dirty="0" smtClean="0"/>
              <a:t>Patria sem pevné silové vodiče a silové šnúry.</a:t>
            </a:r>
          </a:p>
          <a:p>
            <a:endParaRPr lang="sk-SK" dirty="0" smtClean="0"/>
          </a:p>
          <a:p>
            <a:r>
              <a:rPr lang="es-ES" dirty="0" smtClean="0"/>
              <a:t>príklad označenia:</a:t>
            </a:r>
            <a:r>
              <a:rPr lang="es-ES" b="1" dirty="0" smtClean="0"/>
              <a:t>	</a:t>
            </a:r>
            <a:r>
              <a:rPr lang="es-ES" b="1" u="sng" dirty="0" smtClean="0"/>
              <a:t>A	G	Y	Y	4	B	x	2,5</a:t>
            </a:r>
          </a:p>
          <a:p>
            <a:r>
              <a:rPr lang="pl-PL" dirty="0" smtClean="0"/>
              <a:t>pozície:		1	2	3	4	5	6	7</a:t>
            </a:r>
          </a:p>
          <a:p>
            <a:endParaRPr lang="sk-SK" dirty="0" smtClean="0"/>
          </a:p>
          <a:p>
            <a:r>
              <a:rPr lang="sk-SK" b="1" dirty="0" smtClean="0"/>
              <a:t>1. Materiál jadra		2. Materiál izolácie žily	</a:t>
            </a:r>
          </a:p>
          <a:p>
            <a:r>
              <a:rPr lang="sk-SK" b="1" dirty="0" smtClean="0"/>
              <a:t>A	hliník		G	kaučukový </a:t>
            </a:r>
            <a:r>
              <a:rPr lang="sk-SK" b="1" dirty="0" err="1" smtClean="0"/>
              <a:t>vulkanizát</a:t>
            </a:r>
            <a:r>
              <a:rPr lang="sk-SK" b="1" dirty="0" smtClean="0"/>
              <a:t> (guma)	</a:t>
            </a:r>
          </a:p>
          <a:p>
            <a:r>
              <a:rPr lang="sk-SK" b="1" dirty="0" smtClean="0"/>
              <a:t>C	meď		B	G + zvýšená tepelná odolnosť	</a:t>
            </a:r>
          </a:p>
          <a:p>
            <a:r>
              <a:rPr lang="sk-SK" dirty="0" smtClean="0"/>
              <a:t>			</a:t>
            </a:r>
            <a:r>
              <a:rPr lang="sk-SK" b="1" dirty="0" smtClean="0"/>
              <a:t>S	</a:t>
            </a:r>
            <a:r>
              <a:rPr lang="sk-SK" b="1" dirty="0" err="1" smtClean="0"/>
              <a:t>vulkanizát</a:t>
            </a:r>
            <a:r>
              <a:rPr lang="sk-SK" b="1" dirty="0" smtClean="0"/>
              <a:t> zo silikónového kaučuku	</a:t>
            </a:r>
          </a:p>
          <a:p>
            <a:r>
              <a:rPr lang="sk-SK" dirty="0" smtClean="0"/>
              <a:t>			</a:t>
            </a:r>
            <a:r>
              <a:rPr lang="sk-SK" b="1" dirty="0" smtClean="0"/>
              <a:t>Y	</a:t>
            </a:r>
            <a:r>
              <a:rPr lang="sk-SK" b="1" dirty="0" err="1" smtClean="0"/>
              <a:t>mäkčený</a:t>
            </a:r>
            <a:r>
              <a:rPr lang="sk-SK" b="1" dirty="0" smtClean="0"/>
              <a:t> PVC	</a:t>
            </a:r>
          </a:p>
          <a:p>
            <a:r>
              <a:rPr lang="sk-SK" dirty="0" smtClean="0"/>
              <a:t>			</a:t>
            </a:r>
            <a:r>
              <a:rPr lang="sk-SK" b="1" dirty="0" smtClean="0"/>
              <a:t>M	</a:t>
            </a:r>
            <a:r>
              <a:rPr lang="sk-SK" b="1" dirty="0" err="1" smtClean="0"/>
              <a:t>mäkčený</a:t>
            </a:r>
            <a:r>
              <a:rPr lang="sk-SK" b="1" dirty="0" smtClean="0"/>
              <a:t> PVC, zvýšená odolnosť voči mrazu	</a:t>
            </a:r>
          </a:p>
          <a:p>
            <a:r>
              <a:rPr lang="sk-SK" dirty="0" smtClean="0"/>
              <a:t>			</a:t>
            </a:r>
            <a:r>
              <a:rPr lang="sk-SK" b="1" dirty="0" smtClean="0"/>
              <a:t>Q	</a:t>
            </a:r>
            <a:r>
              <a:rPr lang="sk-SK" b="1" dirty="0" err="1" smtClean="0"/>
              <a:t>mäkčený</a:t>
            </a:r>
            <a:r>
              <a:rPr lang="sk-SK" b="1" dirty="0" smtClean="0"/>
              <a:t> PVC, zvýšená odolnosť voči teplote	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3. Typ a konštrukcia kábla	</a:t>
            </a:r>
          </a:p>
          <a:p>
            <a:r>
              <a:rPr lang="sk-SK" dirty="0" smtClean="0"/>
              <a:t>špeciálne</a:t>
            </a:r>
          </a:p>
          <a:p>
            <a:r>
              <a:rPr lang="sk-SK" dirty="0" smtClean="0"/>
              <a:t>vodiče</a:t>
            </a:r>
          </a:p>
          <a:p>
            <a:r>
              <a:rPr lang="sk-SK" dirty="0" smtClean="0"/>
              <a:t>	D	banský vodič		šnúry</a:t>
            </a:r>
          </a:p>
          <a:p>
            <a:r>
              <a:rPr lang="sk-SK" dirty="0" smtClean="0"/>
              <a:t>	H	plochá šnúra	</a:t>
            </a:r>
          </a:p>
          <a:p>
            <a:r>
              <a:rPr lang="sk-SK" dirty="0" smtClean="0"/>
              <a:t>	V	vlečný vodič			L	ľahká šnúra	</a:t>
            </a:r>
          </a:p>
          <a:p>
            <a:r>
              <a:rPr lang="sk-SK" dirty="0" smtClean="0"/>
              <a:t>	Z	zvárací vodič			S	stredná šnúra	</a:t>
            </a:r>
          </a:p>
          <a:p>
            <a:r>
              <a:rPr lang="sk-SK" dirty="0" smtClean="0"/>
              <a:t>	X	výťahový vodič			T	ťažká šnúra	</a:t>
            </a:r>
          </a:p>
          <a:p>
            <a:endParaRPr lang="sk-SK" b="1" dirty="0" smtClean="0"/>
          </a:p>
          <a:p>
            <a:r>
              <a:rPr lang="sk-SK" b="1" dirty="0" smtClean="0"/>
              <a:t>3. Typ a konštrukcia kábla – podľa konštrukcie	</a:t>
            </a:r>
          </a:p>
          <a:p>
            <a:r>
              <a:rPr lang="sk-SK" dirty="0" smtClean="0"/>
              <a:t>M	mostíkový vodič		Y	vodič s dvojitou izoláciou	</a:t>
            </a:r>
          </a:p>
          <a:p>
            <a:endParaRPr lang="sk-SK" b="1" dirty="0" smtClean="0"/>
          </a:p>
          <a:p>
            <a:r>
              <a:rPr lang="sk-SK" b="1" dirty="0" smtClean="0"/>
              <a:t>4. Materiál izolácie plášťa	</a:t>
            </a:r>
          </a:p>
          <a:p>
            <a:r>
              <a:rPr lang="sk-SK" dirty="0" smtClean="0"/>
              <a:t>B	</a:t>
            </a:r>
            <a:r>
              <a:rPr lang="sk-SK" dirty="0" err="1" smtClean="0"/>
              <a:t>zosiln</a:t>
            </a:r>
            <a:r>
              <a:rPr lang="sk-SK" dirty="0" smtClean="0"/>
              <a:t>. protikorózna ochrana		</a:t>
            </a:r>
          </a:p>
          <a:p>
            <a:r>
              <a:rPr lang="sk-SK" dirty="0" smtClean="0"/>
              <a:t>E	polyetylén	</a:t>
            </a:r>
          </a:p>
          <a:p>
            <a:r>
              <a:rPr lang="sk-SK" dirty="0" smtClean="0"/>
              <a:t>G	guma		</a:t>
            </a:r>
          </a:p>
          <a:p>
            <a:r>
              <a:rPr lang="sk-SK" dirty="0" smtClean="0"/>
              <a:t>F	kovové opletenie drôtom alebo páskou	</a:t>
            </a:r>
          </a:p>
          <a:p>
            <a:r>
              <a:rPr lang="sk-SK" dirty="0" smtClean="0"/>
              <a:t>M	</a:t>
            </a:r>
            <a:r>
              <a:rPr lang="sk-SK" dirty="0" err="1" smtClean="0"/>
              <a:t>mäkčený</a:t>
            </a:r>
            <a:r>
              <a:rPr lang="sk-SK" dirty="0" smtClean="0"/>
              <a:t> PVC so zvýšenou odolnosťou voči mrazu		</a:t>
            </a:r>
          </a:p>
          <a:p>
            <a:r>
              <a:rPr lang="sk-SK" dirty="0" smtClean="0"/>
              <a:t>O	opletenie zo </a:t>
            </a:r>
            <a:r>
              <a:rPr lang="sk-SK" dirty="0" err="1" smtClean="0"/>
              <a:t>sklenného</a:t>
            </a:r>
            <a:r>
              <a:rPr lang="sk-SK" dirty="0" smtClean="0"/>
              <a:t> hodvábu napustené silikónovým lakom	</a:t>
            </a:r>
          </a:p>
          <a:p>
            <a:r>
              <a:rPr lang="sk-SK" dirty="0" smtClean="0"/>
              <a:t>Y	</a:t>
            </a:r>
            <a:r>
              <a:rPr lang="sk-SK" dirty="0" err="1" smtClean="0"/>
              <a:t>mäkčený</a:t>
            </a:r>
            <a:r>
              <a:rPr lang="sk-SK" dirty="0" smtClean="0"/>
              <a:t> PVC		</a:t>
            </a:r>
          </a:p>
          <a:p>
            <a:r>
              <a:rPr lang="sk-SK" dirty="0" smtClean="0"/>
              <a:t>U	</a:t>
            </a:r>
            <a:r>
              <a:rPr lang="sk-SK" dirty="0" err="1" smtClean="0"/>
              <a:t>chlóroprénový</a:t>
            </a:r>
            <a:r>
              <a:rPr lang="sk-SK" dirty="0" smtClean="0"/>
              <a:t> </a:t>
            </a:r>
            <a:r>
              <a:rPr lang="sk-SK" dirty="0" err="1" smtClean="0"/>
              <a:t>vulkanizát</a:t>
            </a:r>
            <a:r>
              <a:rPr lang="sk-SK" dirty="0" smtClean="0"/>
              <a:t> z kaučuku	</a:t>
            </a:r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2536" y="33265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  Počet žíl vo vodiči – vyjadrený číslom</a:t>
            </a:r>
          </a:p>
          <a:p>
            <a:endParaRPr lang="sk-SK" dirty="0" smtClean="0"/>
          </a:p>
          <a:p>
            <a:r>
              <a:rPr lang="sk-SK" b="1" dirty="0" smtClean="0"/>
              <a:t>6  Farebný kód žíl</a:t>
            </a:r>
          </a:p>
          <a:p>
            <a:endParaRPr lang="sk-SK" dirty="0" smtClean="0"/>
          </a:p>
          <a:p>
            <a:r>
              <a:rPr lang="sk-SK" b="1" dirty="0" smtClean="0"/>
              <a:t>kód	vodiče	  farby			typický príklad	</a:t>
            </a:r>
          </a:p>
          <a:p>
            <a:r>
              <a:rPr lang="sk-SK" dirty="0" smtClean="0"/>
              <a:t>A	F	  čierne, hnedé, sivé	vypínače	</a:t>
            </a:r>
          </a:p>
          <a:p>
            <a:r>
              <a:rPr lang="sk-SK" dirty="0" smtClean="0"/>
              <a:t>B	F + PEN	  čierny + zelenožltý	                  zásuvky a ďalšie 1f obvody v sústave TN-C</a:t>
            </a:r>
          </a:p>
          <a:p>
            <a:r>
              <a:rPr lang="sk-SK" dirty="0" smtClean="0"/>
              <a:t>C	F + PE + N   čierny + modrý + zelenožltý	zásuvky a ďalšie 1f obvody v sústave TN-C-S</a:t>
            </a:r>
          </a:p>
          <a:p>
            <a:r>
              <a:rPr lang="sk-SK" dirty="0" smtClean="0"/>
              <a:t>D	F + N	  čierny + modrý		šnúry pre spotrebiče s dvojitou izoláciou</a:t>
            </a:r>
            <a:r>
              <a:rPr lang="sk-SK" b="1" dirty="0" smtClean="0"/>
              <a:t>	</a:t>
            </a:r>
            <a:endParaRPr lang="sk-SK" dirty="0" smtClean="0"/>
          </a:p>
          <a:p>
            <a:r>
              <a:rPr lang="sk-SK" b="1" dirty="0" smtClean="0"/>
              <a:t>7  Prierez - vyjadrený číslom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251520" y="1340768"/>
          <a:ext cx="8712969" cy="4421283"/>
        </p:xfrm>
        <a:graphic>
          <a:graphicData uri="http://schemas.openxmlformats.org/drawingml/2006/table">
            <a:tbl>
              <a:tblPr/>
              <a:tblGrid>
                <a:gridCol w="1306947"/>
                <a:gridCol w="1161727"/>
                <a:gridCol w="1161727"/>
                <a:gridCol w="1306947"/>
                <a:gridCol w="1306947"/>
                <a:gridCol w="1306947"/>
                <a:gridCol w="1161727"/>
              </a:tblGrid>
              <a:tr h="188397">
                <a:tc rowSpan="3"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Fázy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Obvod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Menovitý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prúd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ističa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/poistky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k-SK" sz="1200"/>
                        <a:t>Prierez jadier vodičov (mm</a:t>
                      </a:r>
                      <a:r>
                        <a:rPr lang="sk-SK" sz="1200" baseline="30000"/>
                        <a:t>2</a:t>
                      </a:r>
                      <a:r>
                        <a:rPr lang="sk-SK" sz="1200"/>
                        <a:t>)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839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v rúrkach na lištách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400"/>
                        <a:t>v omietke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9605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/>
                        <a:t>Al</a:t>
                      </a:r>
                      <a:endParaRPr lang="sk-SK" sz="1400" dirty="0"/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Cu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Al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Cu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F0"/>
                    </a:solidFill>
                  </a:tcPr>
                </a:tc>
              </a:tr>
              <a:tr h="188397">
                <a:tc rowSpan="6">
                  <a:txBody>
                    <a:bodyPr/>
                    <a:lstStyle/>
                    <a:p>
                      <a:pPr algn="ctr"/>
                      <a:r>
                        <a:rPr lang="sk-SK" sz="1400"/>
                        <a:t>1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svetelný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10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zásobníkový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10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zásuvkový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9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práčka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bytové jadro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sporák do 10 kW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2,5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2,5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1,5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23">
                <a:tc rowSpan="3">
                  <a:txBody>
                    <a:bodyPr/>
                    <a:lstStyle/>
                    <a:p>
                      <a:pPr algn="ctr"/>
                      <a:r>
                        <a:rPr lang="sk-SK" sz="1400"/>
                        <a:t>2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sporák do 10 kW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0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akumulačné kachle do 6kW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10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4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akumulačné kachle do 10 kW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16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4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1.5</a:t>
                      </a:r>
                    </a:p>
                  </a:txBody>
                  <a:tcPr marL="26914" marR="26914" marT="13457" marB="13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k-SK" sz="1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Prierezy vodičov</a:t>
            </a:r>
            <a:endParaRPr lang="sk-SK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0074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ovná spojovacia šípka 5"/>
          <p:cNvCxnSpPr>
            <a:endCxn id="4098" idx="1"/>
          </p:cNvCxnSpPr>
          <p:nvPr/>
        </p:nvCxnSpPr>
        <p:spPr>
          <a:xfrm>
            <a:off x="611560" y="404664"/>
            <a:ext cx="0" cy="30243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79512" y="1412776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3m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Prúdový chránič predstavuje </a:t>
            </a:r>
            <a:r>
              <a:rPr lang="sk-SK" b="1" dirty="0" smtClean="0">
                <a:solidFill>
                  <a:srgbClr val="FF0000"/>
                </a:solidFill>
              </a:rPr>
              <a:t>doplnkovú ochranu </a:t>
            </a:r>
            <a:r>
              <a:rPr lang="sk-SK" b="1" dirty="0" smtClean="0"/>
              <a:t>pred úrazom elektrickým prúdom. </a:t>
            </a:r>
            <a:r>
              <a:rPr lang="sk-SK" dirty="0" smtClean="0"/>
              <a:t>Preto ho nikdy </a:t>
            </a:r>
            <a:r>
              <a:rPr lang="sk-SK" b="1" dirty="0" smtClean="0"/>
              <a:t>nesmieme použiť samostatne</a:t>
            </a:r>
            <a:r>
              <a:rPr lang="sk-SK" dirty="0" smtClean="0"/>
              <a:t>. K prúdovému chrániču musí byť pred napájaným zariadením vždy ešte zapojený istič alebo poistka.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Podstata spočíva v </a:t>
            </a:r>
            <a:r>
              <a:rPr lang="sk-SK" b="1" dirty="0" smtClean="0"/>
              <a:t>odpojení poruchového zariadenia od zdroja v čase kratšom ako 0,2 s. Odpojené sú všetky fázy vrátane stredného vodiča N </a:t>
            </a:r>
            <a:r>
              <a:rPr lang="sk-SK" dirty="0" smtClean="0"/>
              <a:t>(to znamená, že prenos poruchy na bezporuchové zariadenie je vylúčený).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23488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Prúdový chránič musíme dnes už použiť vo všetkých zásuvkových obvodoch a kúpeľniach aj vo svetelných obvodoch.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306896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Špeciálnu pozornosť venujeme elektrickým zásuvkám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kúpeľni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zdravotníckych </a:t>
            </a:r>
            <a:r>
              <a:rPr lang="sk-SK" dirty="0" err="1" smtClean="0"/>
              <a:t>inštaláciach</a:t>
            </a:r>
            <a:r>
              <a:rPr lang="sk-SK" dirty="0" smtClean="0"/>
              <a:t>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ktoré napájajú zariadenia používané v exteriéri (kosačka, cirkulár, čistička vody v bazéne, ponorné čerpadlo do studne a pod.)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priestoroch so zvýšeným požiarnym rizikom (300 </a:t>
            </a:r>
            <a:r>
              <a:rPr lang="sk-SK" dirty="0" err="1" smtClean="0"/>
              <a:t>mA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48691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 prúdovým chráničom musíme zapojiť ešte ističe alebo poistky, ktoré istia jednotlivé svetelné, zásuvkové alebo technologické obvody. 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Prúdové chrániče je možné použiť len v sieťach TN-S!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 descr="Inštala&amp;ccaron;né zó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52" y="908720"/>
            <a:ext cx="86983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848872" cy="62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3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6541"/>
            <a:ext cx="9144000" cy="50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Norma sa vzťahuje na elektrické inštalácie v priestoroch s trvalo namontovanou vaňou alebo sprchou a pre okolité zóny</a:t>
            </a:r>
            <a:r>
              <a:rPr lang="sk-SK" dirty="0" smtClean="0"/>
              <a:t>.</a:t>
            </a:r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179512" y="980728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Klasifikácia zón v priestoroch s vaňou alebo sprchou</a:t>
            </a:r>
          </a:p>
          <a:p>
            <a:r>
              <a:rPr lang="sk-SK" dirty="0" smtClean="0"/>
              <a:t>Pôvodné rozdelenie do štyroch zón sa v novej norme zjednodušilo na rozdelenie do troch zón: zónu 0, zónu 1 a zónu 2. Rozmery zón sa merajú vzhľadom na steny, pevné priečky, stropy, dvere a výklenky, ktoré vymedzujú rozsah zóny.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2"/>
            <a:ext cx="52920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292080" y="123597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Zóna 0</a:t>
            </a:r>
            <a:endParaRPr lang="sk-SK" dirty="0"/>
          </a:p>
          <a:p>
            <a:r>
              <a:rPr lang="sk-SK" dirty="0"/>
              <a:t>Je ako doteraz vnútorný priestor kúpacej alebo sprchovacej vane. Pri sprchách bez vane sa priestor zóny 0 vymedzuje rovinou o výške 10cm nad podlahou s rovnakou plochou, ako má zóna 1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364088" y="2204864"/>
            <a:ext cx="3779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Zóna 1</a:t>
            </a:r>
            <a:endParaRPr lang="sk-SK" dirty="0"/>
          </a:p>
          <a:p>
            <a:r>
              <a:rPr lang="sk-SK" dirty="0"/>
              <a:t>Zostáva čo do výšky 225cm nad podlahou. Zahŕňa aj priestor pod kúpacou vaňou vyvýšenou alebo aj rôzne tvarovanou. U sprchy bez vane zóna 1 ohraničuje zvislú plochu, ktorá je vzdialená 120cm od pevne namontovanej hlavice na stene alebo strope.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0" y="4653136"/>
            <a:ext cx="5364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Zóna 2</a:t>
            </a:r>
            <a:endParaRPr lang="sk-SK" dirty="0"/>
          </a:p>
          <a:p>
            <a:r>
              <a:rPr lang="sk-SK" dirty="0"/>
              <a:t>Zostáva v predchádzajúcom určení, </a:t>
            </a:r>
            <a:r>
              <a:rPr lang="sk-SK" dirty="0" err="1"/>
              <a:t>tj</a:t>
            </a:r>
            <a:r>
              <a:rPr lang="sk-SK" dirty="0"/>
              <a:t>. obklopuje zo strán zónu 1 v šírke 60cm a výške 225cm nad podlahou. Zónu 2 však neobsahuje sprcha bez vane, ktorej priestor je určený zónou 1 vo vzdialenosti 120cm.</a:t>
            </a:r>
          </a:p>
          <a:p>
            <a:r>
              <a:rPr lang="sk-SK" dirty="0"/>
              <a:t> Ak výška stropu presahuje 225cm nad podlahou, je zónou 2 aj priestor nad zónou 1 a to až k stropu.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364088" y="4725144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Zóna 1</a:t>
            </a:r>
            <a:r>
              <a:rPr lang="sk-SK" dirty="0"/>
              <a:t> je určená pre ohrievače vody</a:t>
            </a:r>
          </a:p>
          <a:p>
            <a:r>
              <a:rPr lang="sk-SK" b="1" dirty="0"/>
              <a:t>zóna 2</a:t>
            </a:r>
            <a:r>
              <a:rPr lang="sk-SK" dirty="0"/>
              <a:t> pre svietidlá, ventilátory,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364088" y="5517232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zóna 3</a:t>
            </a:r>
            <a:r>
              <a:rPr lang="sk-SK" dirty="0"/>
              <a:t> pre spínače, zásuvky, práčky, rebríkové radiátory, infražiariče.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24" y="332656"/>
            <a:ext cx="811143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420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Svietidlo </a:t>
            </a:r>
            <a:r>
              <a:rPr lang="sk-SK" b="1" dirty="0"/>
              <a:t>umiestnené v zóne 2</a:t>
            </a:r>
            <a:r>
              <a:rPr lang="sk-SK" dirty="0"/>
              <a:t> musí mať krytie IP X4, v zóne 3 stačí krytie IP X1.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Zásuvky </a:t>
            </a:r>
            <a:r>
              <a:rPr lang="sk-SK" b="1" dirty="0"/>
              <a:t>a spínače </a:t>
            </a:r>
            <a:r>
              <a:rPr lang="sk-SK" dirty="0"/>
              <a:t>sa inštalujú vo výške 120 cm nad podlahou.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Zásuvka </a:t>
            </a:r>
            <a:r>
              <a:rPr lang="sk-SK" b="1" dirty="0"/>
              <a:t>na práčku </a:t>
            </a:r>
            <a:r>
              <a:rPr lang="sk-SK" dirty="0"/>
              <a:t>môže byť umiestnená 20 cm nad podlahou, ale mala by byť ľahko prístupná. </a:t>
            </a:r>
            <a:r>
              <a:rPr lang="sk-SK" dirty="0" smtClean="0"/>
              <a:t>Rovnako </a:t>
            </a:r>
            <a:r>
              <a:rPr lang="sk-SK" dirty="0"/>
              <a:t>môže byť osadená aj zásuvka na rebríkový elektrický radiátor.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Teleso </a:t>
            </a:r>
            <a:r>
              <a:rPr lang="sk-SK" b="1" dirty="0"/>
              <a:t>radiátora </a:t>
            </a:r>
            <a:r>
              <a:rPr lang="sk-SK" dirty="0"/>
              <a:t>môže byť umiestnené nad vaňou len vtedy, ak vykurovacím médiom je voda.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</a:t>
            </a:r>
            <a:r>
              <a:rPr lang="sk-SK" dirty="0"/>
              <a:t>hranici umývacieho priestoru môžu byť </a:t>
            </a:r>
            <a:r>
              <a:rPr lang="sk-SK" b="1" dirty="0"/>
              <a:t>zásuvky</a:t>
            </a:r>
            <a:r>
              <a:rPr lang="sk-SK" dirty="0"/>
              <a:t> osadené vo výške aspoň 120 cm od podlahy, prípadne, ak majú byť nižšie, musia byť minimálne 20 cm od umývacieho priestoru.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Hranica </a:t>
            </a:r>
            <a:r>
              <a:rPr lang="sk-SK" dirty="0"/>
              <a:t>je definovaná ako priestor nad umývadlom a pod ním a jej šírka a hĺbka je zhodná s pôdorysom umývadla.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Ventilátor </a:t>
            </a:r>
            <a:r>
              <a:rPr lang="sk-SK" b="1" dirty="0"/>
              <a:t>na toalete </a:t>
            </a:r>
            <a:r>
              <a:rPr lang="sk-SK" dirty="0"/>
              <a:t>môže byť napojený priamo na osvetlenie s automatickým dobehom po zhasnutí.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</a:t>
            </a:r>
            <a:r>
              <a:rPr lang="sk-SK" dirty="0"/>
              <a:t>kúpeľni sa </a:t>
            </a:r>
            <a:r>
              <a:rPr lang="sk-SK" b="1" dirty="0"/>
              <a:t>ventilátor</a:t>
            </a:r>
            <a:r>
              <a:rPr lang="sk-SK" dirty="0"/>
              <a:t> ovláda samostatným spínačom so signalizáciou zapnutého stavu, ktorý je umiestnený pri dverách. Ak ho umiestnime nad vaňu, jeho spodný okraj musí byť aspoň 225 cm od podlahy.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1422</Words>
  <Application>Microsoft Office PowerPoint</Application>
  <PresentationFormat>Prezentácia na obrazovke (4:3)</PresentationFormat>
  <Paragraphs>225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8</cp:revision>
  <dcterms:created xsi:type="dcterms:W3CDTF">2014-12-06T10:43:00Z</dcterms:created>
  <dcterms:modified xsi:type="dcterms:W3CDTF">2014-12-09T05:02:21Z</dcterms:modified>
</cp:coreProperties>
</file>