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8" r:id="rId3"/>
    <p:sldId id="256" r:id="rId4"/>
    <p:sldId id="257" r:id="rId5"/>
    <p:sldId id="259" r:id="rId6"/>
    <p:sldId id="260" r:id="rId7"/>
    <p:sldId id="262" r:id="rId8"/>
    <p:sldId id="264" r:id="rId9"/>
    <p:sldId id="283" r:id="rId10"/>
    <p:sldId id="263" r:id="rId11"/>
    <p:sldId id="286" r:id="rId12"/>
    <p:sldId id="284" r:id="rId13"/>
    <p:sldId id="281" r:id="rId14"/>
    <p:sldId id="285" r:id="rId15"/>
    <p:sldId id="265" r:id="rId16"/>
    <p:sldId id="266" r:id="rId17"/>
    <p:sldId id="267" r:id="rId18"/>
    <p:sldId id="270" r:id="rId19"/>
    <p:sldId id="277" r:id="rId20"/>
    <p:sldId id="279" r:id="rId21"/>
    <p:sldId id="278" r:id="rId22"/>
    <p:sldId id="280" r:id="rId23"/>
    <p:sldId id="268" r:id="rId24"/>
    <p:sldId id="272" r:id="rId25"/>
    <p:sldId id="273" r:id="rId26"/>
    <p:sldId id="274" r:id="rId27"/>
    <p:sldId id="275" r:id="rId28"/>
    <p:sldId id="276" r:id="rId2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92" autoAdjust="0"/>
    <p:restoredTop sz="94660"/>
  </p:normalViewPr>
  <p:slideViewPr>
    <p:cSldViewPr>
      <p:cViewPr>
        <p:scale>
          <a:sx n="67" d="100"/>
          <a:sy n="67" d="100"/>
        </p:scale>
        <p:origin x="-148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1216-3262-4CA6-BDE1-A634ECFEBE8F}" type="datetimeFigureOut">
              <a:rPr lang="sk-SK" smtClean="0"/>
              <a:pPr/>
              <a:t>15.5.2019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EB1F-71A9-4240-8C6D-EEA8F12B710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1216-3262-4CA6-BDE1-A634ECFEBE8F}" type="datetimeFigureOut">
              <a:rPr lang="sk-SK" smtClean="0"/>
              <a:pPr/>
              <a:t>15.5.2019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EB1F-71A9-4240-8C6D-EEA8F12B710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1216-3262-4CA6-BDE1-A634ECFEBE8F}" type="datetimeFigureOut">
              <a:rPr lang="sk-SK" smtClean="0"/>
              <a:pPr/>
              <a:t>15.5.2019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EB1F-71A9-4240-8C6D-EEA8F12B710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1216-3262-4CA6-BDE1-A634ECFEBE8F}" type="datetimeFigureOut">
              <a:rPr lang="sk-SK" smtClean="0"/>
              <a:pPr/>
              <a:t>15.5.2019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EB1F-71A9-4240-8C6D-EEA8F12B710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1216-3262-4CA6-BDE1-A634ECFEBE8F}" type="datetimeFigureOut">
              <a:rPr lang="sk-SK" smtClean="0"/>
              <a:pPr/>
              <a:t>15.5.2019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EB1F-71A9-4240-8C6D-EEA8F12B710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1216-3262-4CA6-BDE1-A634ECFEBE8F}" type="datetimeFigureOut">
              <a:rPr lang="sk-SK" smtClean="0"/>
              <a:pPr/>
              <a:t>15.5.2019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EB1F-71A9-4240-8C6D-EEA8F12B710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1216-3262-4CA6-BDE1-A634ECFEBE8F}" type="datetimeFigureOut">
              <a:rPr lang="sk-SK" smtClean="0"/>
              <a:pPr/>
              <a:t>15.5.2019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EB1F-71A9-4240-8C6D-EEA8F12B710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1216-3262-4CA6-BDE1-A634ECFEBE8F}" type="datetimeFigureOut">
              <a:rPr lang="sk-SK" smtClean="0"/>
              <a:pPr/>
              <a:t>15.5.2019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EB1F-71A9-4240-8C6D-EEA8F12B710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1216-3262-4CA6-BDE1-A634ECFEBE8F}" type="datetimeFigureOut">
              <a:rPr lang="sk-SK" smtClean="0"/>
              <a:pPr/>
              <a:t>15.5.2019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EB1F-71A9-4240-8C6D-EEA8F12B710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1216-3262-4CA6-BDE1-A634ECFEBE8F}" type="datetimeFigureOut">
              <a:rPr lang="sk-SK" smtClean="0"/>
              <a:pPr/>
              <a:t>15.5.2019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EB1F-71A9-4240-8C6D-EEA8F12B710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1216-3262-4CA6-BDE1-A634ECFEBE8F}" type="datetimeFigureOut">
              <a:rPr lang="sk-SK" smtClean="0"/>
              <a:pPr/>
              <a:t>15.5.2019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EB1F-71A9-4240-8C6D-EEA8F12B710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51216-3262-4CA6-BDE1-A634ECFEBE8F}" type="datetimeFigureOut">
              <a:rPr lang="sk-SK" smtClean="0"/>
              <a:pPr/>
              <a:t>15.5.2019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BEB1F-71A9-4240-8C6D-EEA8F12B710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786190"/>
            <a:ext cx="757242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r="49520"/>
          <a:stretch>
            <a:fillRect/>
          </a:stretch>
        </p:blipFill>
        <p:spPr bwMode="auto">
          <a:xfrm>
            <a:off x="5214942" y="357166"/>
            <a:ext cx="3643338" cy="333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Strojek - přepínač střídavý s řazením č.6 Class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857231"/>
            <a:ext cx="1714512" cy="2355199"/>
          </a:xfrm>
          <a:prstGeom prst="rect">
            <a:avLst/>
          </a:prstGeom>
          <a:noFill/>
        </p:spPr>
      </p:pic>
      <p:pic>
        <p:nvPicPr>
          <p:cNvPr id="15362" name="Picture 2" descr="VÃ½sledok vyhÄ¾adÃ¡vania obrÃ¡zkov pre dopyt krÃ­Å¾ovÃ½ vypÃ­naÄ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190800" y="500042"/>
            <a:ext cx="2952704" cy="2952704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71406" y="71414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Zapojenie svetelného obvodu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14282" y="71414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Zabezpečovacie zariadenie – súprava JK82</a:t>
            </a:r>
            <a:endParaRPr lang="sk-SK" sz="2400" b="1" dirty="0"/>
          </a:p>
        </p:txBody>
      </p:sp>
      <p:pic>
        <p:nvPicPr>
          <p:cNvPr id="5" name="Picture 6" descr="JA-80L bok copy"/>
          <p:cNvPicPr>
            <a:picLocks noChangeAspect="1" noChangeArrowheads="1"/>
          </p:cNvPicPr>
          <p:nvPr/>
        </p:nvPicPr>
        <p:blipFill>
          <a:blip r:embed="rId2" cstate="print">
            <a:lum bright="-24000" contrast="6000"/>
          </a:blip>
          <a:srcRect/>
          <a:stretch>
            <a:fillRect/>
          </a:stretch>
        </p:blipFill>
        <p:spPr bwMode="auto">
          <a:xfrm>
            <a:off x="3000364" y="987966"/>
            <a:ext cx="1612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JA-80K bok copy"/>
          <p:cNvPicPr>
            <a:picLocks noChangeAspect="1" noChangeArrowheads="1"/>
          </p:cNvPicPr>
          <p:nvPr/>
        </p:nvPicPr>
        <p:blipFill>
          <a:blip r:embed="rId3" cstate="print">
            <a:lum bright="-18000" contrast="6000"/>
          </a:blip>
          <a:srcRect l="5197" b="5820"/>
          <a:stretch>
            <a:fillRect/>
          </a:stretch>
        </p:blipFill>
        <p:spPr bwMode="auto">
          <a:xfrm>
            <a:off x="214282" y="773652"/>
            <a:ext cx="2500330" cy="209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JA-80P bok copy"/>
          <p:cNvPicPr>
            <a:picLocks noChangeAspect="1" noChangeArrowheads="1"/>
          </p:cNvPicPr>
          <p:nvPr/>
        </p:nvPicPr>
        <p:blipFill>
          <a:blip r:embed="rId4" cstate="print">
            <a:lum bright="-24000" contrast="6000"/>
          </a:blip>
          <a:srcRect/>
          <a:stretch>
            <a:fillRect/>
          </a:stretch>
        </p:blipFill>
        <p:spPr bwMode="auto">
          <a:xfrm>
            <a:off x="3049585" y="4214818"/>
            <a:ext cx="1093787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RC-80 2tlacitkova bok copy"/>
          <p:cNvPicPr>
            <a:picLocks noChangeAspect="1" noChangeArrowheads="1"/>
          </p:cNvPicPr>
          <p:nvPr/>
        </p:nvPicPr>
        <p:blipFill>
          <a:blip r:embed="rId5" cstate="print">
            <a:lum bright="-24000" contrast="6000"/>
          </a:blip>
          <a:srcRect/>
          <a:stretch>
            <a:fillRect/>
          </a:stretch>
        </p:blipFill>
        <p:spPr bwMode="auto">
          <a:xfrm>
            <a:off x="4924432" y="4143380"/>
            <a:ext cx="64770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oasis_systemcard"/>
          <p:cNvPicPr>
            <a:picLocks noChangeAspect="1" noChangeArrowheads="1"/>
          </p:cNvPicPr>
          <p:nvPr/>
        </p:nvPicPr>
        <p:blipFill>
          <a:blip r:embed="rId6" cstate="print">
            <a:lum bright="-12000"/>
          </a:blip>
          <a:srcRect/>
          <a:stretch>
            <a:fillRect/>
          </a:stretch>
        </p:blipFill>
        <p:spPr bwMode="auto">
          <a:xfrm>
            <a:off x="7286644" y="916528"/>
            <a:ext cx="1206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845090"/>
            <a:ext cx="1444627" cy="224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ja-83m_3d_200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220" y="3786190"/>
            <a:ext cx="1670941" cy="222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RC-89 copy"/>
          <p:cNvPicPr>
            <a:picLocks noChangeAspect="1" noChangeArrowheads="1"/>
          </p:cNvPicPr>
          <p:nvPr/>
        </p:nvPicPr>
        <p:blipFill>
          <a:blip r:embed="rId9" cstate="print">
            <a:lum bright="-24000" contrast="6000"/>
          </a:blip>
          <a:srcRect/>
          <a:stretch>
            <a:fillRect/>
          </a:stretch>
        </p:blipFill>
        <p:spPr bwMode="auto">
          <a:xfrm>
            <a:off x="6505604" y="4929198"/>
            <a:ext cx="22098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BlokTextu 12"/>
          <p:cNvSpPr txBox="1"/>
          <p:nvPr/>
        </p:nvSpPr>
        <p:spPr>
          <a:xfrm>
            <a:off x="285720" y="3202544"/>
            <a:ext cx="885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Ústredňa			Siréna		Klávesnica		Karta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142844" y="6072206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Snímač otvorenia dverí	Snímač pohybu	Kľúčenka		Bezdrôtové tlačidlo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2287684"/>
            <a:ext cx="842968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Zabezpečovacia technika: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 pomenuj prvky zabezpečovacej súpravy JK82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 popíš RESET ústredne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 popíš naučenie prvkov ústredne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 popíš zadanie kódov užívateľov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 popíš spustenie ochrany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 popíš vypnutie ochrany</a:t>
            </a:r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r>
              <a:rPr lang="sk-SK" sz="3200" b="1" dirty="0" smtClean="0"/>
              <a:t>Nastavenie režimov: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servis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údržba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142844" y="142852"/>
            <a:ext cx="885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Napíšte si manuál na RESET ústredne, naučenie jednotlivých prvkov, pridanie užívateľa, spustenie ochrany,  vyvolanie poplachu, zastavenie poplachu.</a:t>
            </a:r>
          </a:p>
          <a:p>
            <a:endParaRPr lang="sk-SK" sz="2400" b="1" dirty="0" smtClean="0"/>
          </a:p>
          <a:p>
            <a:r>
              <a:rPr lang="sk-SK" sz="2400" b="1" dirty="0" smtClean="0"/>
              <a:t>Ako sa dostanem do režimu Servis a Údržba ?</a:t>
            </a:r>
            <a:endParaRPr lang="sk-SK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142852"/>
            <a:ext cx="835824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Ďalšie prídavné periférie a príslušenstvo: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snímač rozbitia skla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snímač dymu a ohňa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snímač otvorených okien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prídavná SIM karta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rôzne druhy šošoviek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vonkajšia siréna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vonkajší detektor pohybu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dvojzónový</a:t>
            </a:r>
            <a:r>
              <a:rPr lang="sk-SK" dirty="0" smtClean="0"/>
              <a:t> detektor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tiesňové tlačidlá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tamper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mobilný telefón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internet</a:t>
            </a:r>
          </a:p>
          <a:p>
            <a:endParaRPr lang="sk-SK" dirty="0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2118" y="3071810"/>
            <a:ext cx="5679037" cy="36433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4572000" y="2214554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Drôtové zapojenie:</a:t>
            </a:r>
            <a:endParaRPr lang="sk-SK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14282" y="142852"/>
            <a:ext cx="87154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 smtClean="0">
                <a:solidFill>
                  <a:schemeClr val="tx1"/>
                </a:solidFill>
              </a:rPr>
              <a:t>Nastavenia z výroby:</a:t>
            </a:r>
          </a:p>
          <a:p>
            <a:endParaRPr lang="sk-SK" sz="24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b="1" dirty="0" err="1" smtClean="0">
                <a:solidFill>
                  <a:schemeClr val="tx1"/>
                </a:solidFill>
              </a:rPr>
              <a:t>Master</a:t>
            </a:r>
            <a:r>
              <a:rPr lang="sk-SK" sz="2400" b="1" dirty="0" smtClean="0">
                <a:solidFill>
                  <a:schemeClr val="tx1"/>
                </a:solidFill>
              </a:rPr>
              <a:t> kód: </a:t>
            </a:r>
            <a:r>
              <a:rPr lang="sk-SK" sz="2400" dirty="0" smtClean="0">
                <a:solidFill>
                  <a:srgbClr val="C00000"/>
                </a:solidFill>
              </a:rPr>
              <a:t>1234</a:t>
            </a:r>
            <a:r>
              <a:rPr lang="sk-SK" sz="2400" b="0" dirty="0" smtClean="0">
                <a:solidFill>
                  <a:schemeClr val="tx1"/>
                </a:solidFill>
              </a:rPr>
              <a:t> (</a:t>
            </a:r>
            <a:r>
              <a:rPr lang="sk-SK" sz="2400" b="0" dirty="0" err="1" smtClean="0">
                <a:solidFill>
                  <a:schemeClr val="tx1"/>
                </a:solidFill>
              </a:rPr>
              <a:t>master</a:t>
            </a:r>
            <a:r>
              <a:rPr lang="sk-SK" sz="2400" b="0" dirty="0" smtClean="0">
                <a:solidFill>
                  <a:schemeClr val="tx1"/>
                </a:solidFill>
              </a:rPr>
              <a:t> = užívateľ s najvyššou prioritou)</a:t>
            </a:r>
          </a:p>
          <a:p>
            <a:pPr>
              <a:buFont typeface="Arial" pitchFamily="34" charset="0"/>
              <a:buChar char="•"/>
            </a:pPr>
            <a:r>
              <a:rPr lang="sk-SK" sz="2400" b="0" dirty="0" smtClean="0">
                <a:solidFill>
                  <a:schemeClr val="tx1"/>
                </a:solidFill>
              </a:rPr>
              <a:t> </a:t>
            </a:r>
            <a:r>
              <a:rPr lang="sk-SK" sz="2400" b="1" dirty="0" smtClean="0">
                <a:solidFill>
                  <a:schemeClr val="tx1"/>
                </a:solidFill>
              </a:rPr>
              <a:t>Servisný kód: </a:t>
            </a:r>
            <a:r>
              <a:rPr lang="sk-SK" sz="2400" dirty="0" smtClean="0">
                <a:solidFill>
                  <a:srgbClr val="C00000"/>
                </a:solidFill>
              </a:rPr>
              <a:t>8080</a:t>
            </a:r>
            <a:r>
              <a:rPr lang="sk-SK" sz="2400" b="0" dirty="0" smtClean="0">
                <a:solidFill>
                  <a:schemeClr val="tx1"/>
                </a:solidFill>
              </a:rPr>
              <a:t> (servisný technik)</a:t>
            </a:r>
          </a:p>
          <a:p>
            <a:pPr>
              <a:buFont typeface="Arial" pitchFamily="34" charset="0"/>
              <a:buChar char="•"/>
            </a:pPr>
            <a:endParaRPr lang="sk-SK" sz="2400" dirty="0" smtClean="0">
              <a:solidFill>
                <a:schemeClr val="tx1"/>
              </a:solidFill>
            </a:endParaRPr>
          </a:p>
          <a:p>
            <a:r>
              <a:rPr lang="sk-SK" sz="2400" b="1" dirty="0" smtClean="0">
                <a:solidFill>
                  <a:schemeClr val="tx1"/>
                </a:solidFill>
              </a:rPr>
              <a:t>Nastavenie do režimu </a:t>
            </a:r>
            <a:r>
              <a:rPr lang="sk-SK" sz="2400" b="1" dirty="0" smtClean="0">
                <a:solidFill>
                  <a:srgbClr val="C00000"/>
                </a:solidFill>
              </a:rPr>
              <a:t>Údržba</a:t>
            </a:r>
            <a:r>
              <a:rPr lang="sk-SK" sz="24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sk-SK" sz="2400" b="0" dirty="0" smtClean="0">
                <a:solidFill>
                  <a:srgbClr val="C00000"/>
                </a:solidFill>
              </a:rPr>
              <a:t> *0 1234</a:t>
            </a:r>
          </a:p>
          <a:p>
            <a:pPr>
              <a:buFont typeface="Arial" pitchFamily="34" charset="0"/>
              <a:buChar char="•"/>
            </a:pPr>
            <a:endParaRPr lang="sk-SK" sz="2400" dirty="0" smtClean="0">
              <a:solidFill>
                <a:schemeClr val="tx1"/>
              </a:solidFill>
            </a:endParaRPr>
          </a:p>
          <a:p>
            <a:r>
              <a:rPr lang="sk-SK" sz="2400" b="1" dirty="0" smtClean="0">
                <a:solidFill>
                  <a:schemeClr val="tx1"/>
                </a:solidFill>
              </a:rPr>
              <a:t>Nastavenie do režimu </a:t>
            </a:r>
            <a:r>
              <a:rPr lang="sk-SK" sz="2400" b="1" dirty="0" smtClean="0">
                <a:solidFill>
                  <a:srgbClr val="C00000"/>
                </a:solidFill>
              </a:rPr>
              <a:t>Servis</a:t>
            </a:r>
            <a:r>
              <a:rPr lang="sk-SK" sz="24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sk-SK" sz="2400" b="0" dirty="0" smtClean="0">
                <a:solidFill>
                  <a:srgbClr val="C00000"/>
                </a:solidFill>
              </a:rPr>
              <a:t>*0 8080</a:t>
            </a:r>
          </a:p>
          <a:p>
            <a:endParaRPr lang="sk-SK" sz="2400" b="0" dirty="0" smtClean="0">
              <a:solidFill>
                <a:schemeClr val="tx1"/>
              </a:solidFill>
            </a:endParaRPr>
          </a:p>
          <a:p>
            <a:r>
              <a:rPr lang="sk-SK" sz="2400" b="1" dirty="0" smtClean="0">
                <a:solidFill>
                  <a:schemeClr val="tx1"/>
                </a:solidFill>
              </a:rPr>
              <a:t>Nastavenie do režimu </a:t>
            </a:r>
            <a:r>
              <a:rPr lang="sk-SK" sz="2400" b="1" dirty="0" smtClean="0">
                <a:solidFill>
                  <a:srgbClr val="C00000"/>
                </a:solidFill>
              </a:rPr>
              <a:t>Učenie</a:t>
            </a:r>
            <a:r>
              <a:rPr lang="sk-SK" sz="24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sk-SK" sz="2400" b="0" dirty="0" smtClean="0">
                <a:solidFill>
                  <a:srgbClr val="C00000"/>
                </a:solidFill>
              </a:rPr>
              <a:t>*0 8080 </a:t>
            </a:r>
            <a:r>
              <a:rPr lang="sk-SK" sz="2400" b="0" dirty="0" smtClean="0">
                <a:solidFill>
                  <a:schemeClr val="tx1"/>
                </a:solidFill>
              </a:rPr>
              <a:t>(režim Servis) potom </a:t>
            </a:r>
            <a:r>
              <a:rPr lang="sk-SK" sz="2400" b="0" dirty="0" smtClean="0">
                <a:solidFill>
                  <a:srgbClr val="C00000"/>
                </a:solidFill>
              </a:rPr>
              <a:t>1</a:t>
            </a:r>
          </a:p>
          <a:p>
            <a:endParaRPr lang="sk-SK" sz="2400" b="0" dirty="0" smtClean="0">
              <a:solidFill>
                <a:schemeClr val="tx1"/>
              </a:solidFill>
            </a:endParaRPr>
          </a:p>
          <a:p>
            <a:r>
              <a:rPr lang="sk-SK" sz="2400" b="1" dirty="0" smtClean="0">
                <a:solidFill>
                  <a:srgbClr val="C00000"/>
                </a:solidFill>
              </a:rPr>
              <a:t>Ukončenie</a:t>
            </a:r>
            <a:r>
              <a:rPr lang="sk-SK" sz="2400" b="1" dirty="0" smtClean="0">
                <a:solidFill>
                  <a:schemeClr val="tx1"/>
                </a:solidFill>
              </a:rPr>
              <a:t> režimov:</a:t>
            </a:r>
          </a:p>
          <a:p>
            <a:r>
              <a:rPr lang="en-CA" sz="2400" b="0" dirty="0" smtClean="0">
                <a:solidFill>
                  <a:srgbClr val="C00000"/>
                </a:solidFill>
              </a:rPr>
              <a:t>#</a:t>
            </a:r>
            <a:endParaRPr lang="sk-SK" sz="2400" b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60145" y="785794"/>
            <a:ext cx="81980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AutoNum type="arabicPeriod"/>
            </a:pPr>
            <a:r>
              <a:rPr lang="sk-SK" sz="2400" dirty="0" smtClean="0">
                <a:solidFill>
                  <a:schemeClr val="tx1"/>
                </a:solidFill>
              </a:rPr>
              <a:t>Pomenuj prvky súpravy JK82</a:t>
            </a:r>
          </a:p>
          <a:p>
            <a:pPr marL="457200" indent="-457200" algn="l">
              <a:buAutoNum type="arabicPeriod"/>
            </a:pPr>
            <a:r>
              <a:rPr lang="sk-SK" sz="2400" dirty="0" smtClean="0">
                <a:solidFill>
                  <a:schemeClr val="tx1"/>
                </a:solidFill>
              </a:rPr>
              <a:t> Pomenuj režimy ústredne</a:t>
            </a:r>
          </a:p>
          <a:p>
            <a:pPr marL="457200" indent="-457200" algn="l">
              <a:buAutoNum type="arabicPeriod"/>
            </a:pPr>
            <a:r>
              <a:rPr lang="sk-SK" sz="2400" dirty="0" smtClean="0">
                <a:solidFill>
                  <a:schemeClr val="tx1"/>
                </a:solidFill>
              </a:rPr>
              <a:t> Popíš RESET ústredne</a:t>
            </a:r>
          </a:p>
          <a:p>
            <a:pPr marL="457200" indent="-457200" algn="l">
              <a:buAutoNum type="arabicPeriod"/>
            </a:pPr>
            <a:r>
              <a:rPr lang="sk-SK" sz="2400" dirty="0" smtClean="0">
                <a:solidFill>
                  <a:schemeClr val="tx1"/>
                </a:solidFill>
              </a:rPr>
              <a:t> Popíš režim UČENIE a pridávanie periférií</a:t>
            </a:r>
          </a:p>
          <a:p>
            <a:pPr marL="457200" indent="-457200" algn="l">
              <a:buAutoNum type="arabicPeriod"/>
            </a:pPr>
            <a:r>
              <a:rPr lang="sk-SK" sz="2400" dirty="0" smtClean="0">
                <a:solidFill>
                  <a:schemeClr val="tx1"/>
                </a:solidFill>
              </a:rPr>
              <a:t> Popíš zadávanie užívateľských kódov </a:t>
            </a:r>
          </a:p>
          <a:p>
            <a:pPr marL="457200" indent="-457200" algn="l">
              <a:buAutoNum type="arabicPeriod"/>
            </a:pPr>
            <a:r>
              <a:rPr lang="sk-SK" sz="2400" dirty="0" smtClean="0">
                <a:solidFill>
                  <a:schemeClr val="tx1"/>
                </a:solidFill>
              </a:rPr>
              <a:t> Popíš vymazanie užívateľských kódov</a:t>
            </a:r>
          </a:p>
          <a:p>
            <a:pPr marL="457200" indent="-457200" algn="l">
              <a:buAutoNum type="arabicPeriod"/>
            </a:pPr>
            <a:r>
              <a:rPr lang="sk-SK" sz="2400" dirty="0" smtClean="0">
                <a:solidFill>
                  <a:schemeClr val="tx1"/>
                </a:solidFill>
              </a:rPr>
              <a:t> Popíš nastavenie zabezpečenia - možnosti</a:t>
            </a:r>
          </a:p>
          <a:p>
            <a:pPr marL="457200" indent="-457200" algn="l">
              <a:buAutoNum type="arabicPeriod"/>
            </a:pPr>
            <a:r>
              <a:rPr lang="sk-SK" sz="2400" dirty="0" smtClean="0">
                <a:solidFill>
                  <a:schemeClr val="tx1"/>
                </a:solidFill>
              </a:rPr>
              <a:t> Popíš vypnutie zabezpečenia - možnosti</a:t>
            </a:r>
          </a:p>
          <a:p>
            <a:pPr marL="457200" indent="-457200" algn="l">
              <a:buAutoNum type="arabicPeriod"/>
            </a:pPr>
            <a:r>
              <a:rPr lang="sk-SK" sz="2400" dirty="0" smtClean="0">
                <a:solidFill>
                  <a:schemeClr val="tx1"/>
                </a:solidFill>
              </a:rPr>
              <a:t> Princíp detektora otvorenia dverí</a:t>
            </a:r>
          </a:p>
          <a:p>
            <a:pPr marL="457200" indent="-457200" algn="l">
              <a:buAutoNum type="arabicPeriod"/>
            </a:pPr>
            <a:r>
              <a:rPr lang="sk-SK" sz="2400" dirty="0" smtClean="0">
                <a:solidFill>
                  <a:schemeClr val="tx1"/>
                </a:solidFill>
              </a:rPr>
              <a:t> Princíp detektora pohybu</a:t>
            </a:r>
          </a:p>
          <a:p>
            <a:pPr marL="457200" indent="-457200" algn="l">
              <a:buAutoNum type="arabicPeriod"/>
            </a:pPr>
            <a:r>
              <a:rPr lang="sk-SK" sz="2400" dirty="0" smtClean="0">
                <a:solidFill>
                  <a:schemeClr val="tx1"/>
                </a:solidFill>
              </a:rPr>
              <a:t> Typy šošoviek pre detektor pohybu</a:t>
            </a:r>
          </a:p>
          <a:p>
            <a:pPr marL="457200" indent="-457200" algn="l">
              <a:buAutoNum type="arabicPeriod"/>
            </a:pPr>
            <a:r>
              <a:rPr lang="sk-SK" sz="2400" dirty="0" smtClean="0">
                <a:solidFill>
                  <a:schemeClr val="tx1"/>
                </a:solidFill>
              </a:rPr>
              <a:t> Princíp detektora dymu</a:t>
            </a:r>
          </a:p>
          <a:p>
            <a:pPr marL="457200" indent="-457200" algn="l">
              <a:buAutoNum type="arabicPeriod"/>
            </a:pPr>
            <a:r>
              <a:rPr lang="sk-SK" sz="2400" dirty="0" smtClean="0">
                <a:solidFill>
                  <a:schemeClr val="tx1"/>
                </a:solidFill>
              </a:rPr>
              <a:t> Princíp detektora rozbitia skla</a:t>
            </a:r>
          </a:p>
          <a:p>
            <a:pPr marL="457200" indent="-457200" algn="l">
              <a:buAutoNum type="arabicPeriod"/>
            </a:pPr>
            <a:r>
              <a:rPr lang="sk-SK" sz="2400" dirty="0" smtClean="0">
                <a:solidFill>
                  <a:schemeClr val="tx1"/>
                </a:solidFill>
              </a:rPr>
              <a:t> Popíš nastavenie  do režimu SERVIS</a:t>
            </a:r>
          </a:p>
          <a:p>
            <a:pPr marL="457200" indent="-457200" algn="l">
              <a:buAutoNum type="arabicPeriod"/>
            </a:pPr>
            <a:r>
              <a:rPr lang="sk-SK" sz="2400" dirty="0" smtClean="0">
                <a:solidFill>
                  <a:schemeClr val="tx1"/>
                </a:solidFill>
              </a:rPr>
              <a:t> Popíš nastavenie do režimu ÚDRŽBA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42876" y="109815"/>
            <a:ext cx="871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Kontrolné otázky</a:t>
            </a:r>
            <a:endParaRPr lang="sk-SK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2844" y="765174"/>
            <a:ext cx="8820150" cy="4521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sk-SK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RESET ústredne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Odpojte akumulátor a el. sieť (poistkou svorkovnice)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Spojte </a:t>
            </a:r>
            <a:r>
              <a:rPr kumimoji="0" lang="sk-SK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prepojku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RESET a nechajte ju prepojenú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Zapojte akumulátor a elektrickú sieť (poistkou)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Počkajte až sa rozbliká zelená signálna LED na elektronike ústredne a potom </a:t>
            </a:r>
            <a:r>
              <a:rPr kumimoji="0" lang="sk-SK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prepojku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RESET rozpojte.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85720" y="765175"/>
            <a:ext cx="8643998" cy="532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sk-SK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Režim SERVIS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Naskočí po </a:t>
            </a:r>
            <a:r>
              <a:rPr kumimoji="0" lang="sk-SK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RESETe</a:t>
            </a: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ústredne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Môžeme ho vyvolať stlačením *0 a servisným kódom 8080 napr. aj po ukončení režimov Učenie alebo Prevádzka </a:t>
            </a:r>
            <a:r>
              <a:rPr kumimoji="0" lang="sk-SK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tlačítkom</a:t>
            </a: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#.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tomto režime kontrolujeme stav periférií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4282" y="765175"/>
            <a:ext cx="8715436" cy="532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sk-SK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Režim Učenie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režime Servis stlačte 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Objaví sa adresa prvej voľnej periférie, na ktorú môžeme naučiť ďalší prvok systému (klávesnica, detektor pohybu, snímač otvorenia dverí, internú sirénu, kľúčenku, bezdrôtové tlačidlo  alebo iné)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-228616"/>
            <a:ext cx="9429784" cy="1371600"/>
          </a:xfrm>
        </p:spPr>
        <p:txBody>
          <a:bodyPr/>
          <a:lstStyle/>
          <a:p>
            <a:pPr algn="l" eaLnBrk="1" hangingPunct="1"/>
            <a:r>
              <a:rPr lang="sk-SK" b="1" dirty="0" smtClean="0">
                <a:solidFill>
                  <a:srgbClr val="FF0000"/>
                </a:solidFill>
              </a:rPr>
              <a:t>Učenie periférií do ústredne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1406" y="857232"/>
            <a:ext cx="9072594" cy="6572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Ústredňa musí byť v režime servis (ak nie je, zadaj pri vypnutej ochrane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*</a:t>
            </a:r>
            <a:r>
              <a:rPr kumimoji="0" lang="sk-SK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0 </a:t>
            </a:r>
            <a:r>
              <a:rPr kumimoji="0" lang="sk-SK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„Servisný“</a:t>
            </a:r>
            <a:r>
              <a:rPr kumimoji="0" lang="sk-SK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kód 8080)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Stlač kláves 1 zapne sa režim </a:t>
            </a:r>
            <a:r>
              <a:rPr kumimoji="0" lang="sk-SK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„Učenie“</a:t>
            </a:r>
            <a:r>
              <a:rPr kumimoji="0" lang="sk-SK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- zobrazí sa prvá voľná adresa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Všetky periférie sa na zvolenú adresu učia vložením batérie, okrem kľúčenky a bezdrôtového tlačidla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Naučenie na adresu potvrdí rozsvietenie </a:t>
            </a:r>
            <a:r>
              <a:rPr kumimoji="0" lang="sk-SK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signálky</a:t>
            </a:r>
            <a:r>
              <a:rPr kumimoji="0" lang="sk-SK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„A“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k-SK" sz="4200" dirty="0" smtClean="0">
                <a:cs typeface="Arial" charset="0"/>
              </a:rPr>
              <a:t>Klávesnica sa učí automaticky (po pripojení pípnutie a rozsvietenie kontrolky)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Snímač otvorenia dverí a pohybu sa učí vložením batérie (pípnutie a rozsvietenie kontrolky)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k-SK" sz="4200" dirty="0">
                <a:cs typeface="Arial" charset="0"/>
              </a:rPr>
              <a:t> </a:t>
            </a:r>
            <a:r>
              <a:rPr lang="sk-SK" sz="4200" dirty="0" smtClean="0">
                <a:cs typeface="Arial" charset="0"/>
              </a:rPr>
              <a:t>Siréna sa učí vložením do zásuvky (pípnutie a rozsvietenie kontrolky)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sk-SK" sz="4200" dirty="0" smtClean="0">
                <a:cs typeface="Arial" charset="0"/>
              </a:rPr>
              <a:t>Tlačidlo - držte </a:t>
            </a:r>
            <a:r>
              <a:rPr lang="sk-SK" sz="4200" dirty="0">
                <a:cs typeface="Arial" charset="0"/>
              </a:rPr>
              <a:t>tlačidlo stlačené tak dlho, až trikrát blikne jeho </a:t>
            </a:r>
            <a:r>
              <a:rPr lang="sk-SK" sz="4200" dirty="0" err="1" smtClean="0">
                <a:cs typeface="Arial" charset="0"/>
              </a:rPr>
              <a:t>signálka</a:t>
            </a:r>
            <a:r>
              <a:rPr lang="sk-SK" sz="4200" dirty="0" smtClean="0">
                <a:cs typeface="Arial" charset="0"/>
              </a:rPr>
              <a:t> (pípnutie a rozsvietenie kontrolky)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sk-SK" sz="4200" dirty="0">
                <a:cs typeface="Arial" charset="0"/>
              </a:rPr>
              <a:t> </a:t>
            </a:r>
            <a:r>
              <a:rPr lang="sk-SK" sz="4200" dirty="0" smtClean="0">
                <a:cs typeface="Arial" charset="0"/>
              </a:rPr>
              <a:t>Ukončenie režimu Učenie sa vykoná stlačením klávesy </a:t>
            </a:r>
            <a:r>
              <a:rPr lang="en-US" sz="4200" dirty="0" smtClean="0">
                <a:cs typeface="Arial" charset="0"/>
              </a:rPr>
              <a:t>#</a:t>
            </a:r>
            <a:endParaRPr kumimoji="0" lang="sk-SK" sz="4200" b="0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algn="l" eaLnBrk="1" hangingPunct="1"/>
            <a:r>
              <a:rPr lang="sk-SK" sz="4000" b="1" dirty="0" smtClean="0">
                <a:solidFill>
                  <a:srgbClr val="FF0000"/>
                </a:solidFill>
              </a:rPr>
              <a:t>Pridanie kódov do systému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43050"/>
            <a:ext cx="8229600" cy="3176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 klávesnice sa môže nastavenie kódov a kariet meniť v normálnom prevádzkovom režime (pri vypnutej ochrane ) pomocou inštrukcie *6 MK </a:t>
            </a:r>
            <a:r>
              <a:rPr kumimoji="0" lang="sk-SK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nn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napr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*6 MK  </a:t>
            </a:r>
            <a:r>
              <a:rPr kumimoji="0" lang="sk-SK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nn</a:t>
            </a: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MK – </a:t>
            </a:r>
            <a:r>
              <a:rPr kumimoji="0" lang="sk-SK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kód (1234), </a:t>
            </a:r>
            <a:r>
              <a:rPr kumimoji="0" lang="sk-SK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nn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adresa kódu, NK číselný kód – 4 miestne číslo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/>
          <a:srcRect l="2099" r="16753"/>
          <a:stretch>
            <a:fillRect/>
          </a:stretch>
        </p:blipFill>
        <p:spPr bwMode="auto">
          <a:xfrm>
            <a:off x="214282" y="1357298"/>
            <a:ext cx="864399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71406" y="71414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Zapojenie svetelného obvodu</a:t>
            </a:r>
            <a:endParaRPr lang="sk-SK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"/>
            <a:ext cx="8229600" cy="1371600"/>
          </a:xfrm>
        </p:spPr>
        <p:txBody>
          <a:bodyPr/>
          <a:lstStyle/>
          <a:p>
            <a:pPr algn="l" eaLnBrk="1" hangingPunct="1"/>
            <a:r>
              <a:rPr lang="sk-SK" sz="4000" b="1" dirty="0" smtClean="0">
                <a:solidFill>
                  <a:srgbClr val="FF0000"/>
                </a:solidFill>
              </a:rPr>
              <a:t>Zapnutie ochrany z klávesnice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071546"/>
            <a:ext cx="8686800" cy="2357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Stlačením kláves ABC, A alebo 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Zadaním kódu alebo priložením karty alebo kľúčenkou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k-SK" sz="2800" dirty="0"/>
              <a:t> </a:t>
            </a:r>
            <a:r>
              <a:rPr lang="sk-SK" sz="2800" dirty="0" smtClean="0"/>
              <a:t>*1 alebo *2 alebo *3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k-SK" sz="2800" dirty="0"/>
              <a:t> </a:t>
            </a:r>
            <a:r>
              <a:rPr lang="sk-SK" sz="2800" dirty="0" smtClean="0"/>
              <a:t>Ochranu môžeme zapnúť aj kľúčenkou</a:t>
            </a: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750" y="3414722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sk-SK" sz="40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Vypnutie ochrany z klávesnice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4645025"/>
            <a:ext cx="82296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Blip>
                <a:blip r:embed="rId2"/>
              </a:buBlip>
              <a:defRPr/>
            </a:pPr>
            <a:r>
              <a:rPr lang="sk-SK" sz="2800" kern="0" dirty="0">
                <a:latin typeface="+mn-lt"/>
              </a:rPr>
              <a:t>Zadaním kódu alebo priložením karty alebo kľúčenkou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algn="l" eaLnBrk="1" hangingPunct="1"/>
            <a:r>
              <a:rPr lang="sk-SK" sz="4000" b="1" dirty="0" smtClean="0">
                <a:solidFill>
                  <a:srgbClr val="FF0000"/>
                </a:solidFill>
              </a:rPr>
              <a:t>Vymazanie užívateľských kódov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500174"/>
            <a:ext cx="8229600" cy="187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 normálneho režimu (prevádzka)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*6 MK </a:t>
            </a:r>
            <a:r>
              <a:rPr kumimoji="0" lang="sk-SK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nn</a:t>
            </a: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0000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vymaže kód aj kartu na adrese </a:t>
            </a:r>
            <a:r>
              <a:rPr kumimoji="0" lang="sk-SK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nn</a:t>
            </a: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750" y="3500438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sk-SK" sz="40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Vypnutie ochrany z klávesnice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188" y="4652963"/>
            <a:ext cx="82296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Blip>
                <a:blip r:embed="rId2"/>
              </a:buBlip>
              <a:defRPr/>
            </a:pPr>
            <a:r>
              <a:rPr lang="sk-SK" sz="2800" kern="0" dirty="0" smtClean="0">
                <a:latin typeface="+mn-lt"/>
              </a:rPr>
              <a:t>Zadaním </a:t>
            </a:r>
            <a:r>
              <a:rPr lang="sk-SK" sz="2800" kern="0" dirty="0">
                <a:latin typeface="+mn-lt"/>
              </a:rPr>
              <a:t>kódu, priložením </a:t>
            </a:r>
            <a:r>
              <a:rPr lang="sk-SK" sz="2800" kern="0" dirty="0" smtClean="0">
                <a:latin typeface="+mn-lt"/>
              </a:rPr>
              <a:t>karty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Blip>
                <a:blip r:embed="rId2"/>
              </a:buBlip>
              <a:defRPr/>
            </a:pPr>
            <a:r>
              <a:rPr lang="sk-SK" sz="2800" kern="0" dirty="0"/>
              <a:t> </a:t>
            </a:r>
            <a:r>
              <a:rPr lang="sk-SK" sz="2800" kern="0" dirty="0" smtClean="0"/>
              <a:t>Ochranu môžeme vypnúť aj kľúčenkou</a:t>
            </a:r>
            <a:endParaRPr lang="sk-SK" sz="2800" kern="0" dirty="0"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989033"/>
          </a:xfrm>
        </p:spPr>
        <p:txBody>
          <a:bodyPr/>
          <a:lstStyle/>
          <a:p>
            <a:pPr algn="l" eaLnBrk="1" hangingPunct="1"/>
            <a:r>
              <a:rPr lang="sk-SK" sz="4000" b="1" dirty="0" smtClean="0">
                <a:solidFill>
                  <a:srgbClr val="FF0000"/>
                </a:solidFill>
              </a:rPr>
              <a:t>Funkcie zadávané </a:t>
            </a:r>
            <a:r>
              <a:rPr lang="sk-SK" sz="4000" b="1" dirty="0" err="1" smtClean="0">
                <a:solidFill>
                  <a:srgbClr val="FF0000"/>
                </a:solidFill>
              </a:rPr>
              <a:t>klávesou</a:t>
            </a:r>
            <a:r>
              <a:rPr lang="sk-SK" sz="4000" b="1" dirty="0" smtClean="0">
                <a:solidFill>
                  <a:srgbClr val="FF0000"/>
                </a:solidFill>
              </a:rPr>
              <a:t> *</a:t>
            </a:r>
          </a:p>
        </p:txBody>
      </p:sp>
      <p:sp>
        <p:nvSpPr>
          <p:cNvPr id="5" name="Zástupný symbol obsahu 3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687888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*1 – zapnutie ochrany celého systému</a:t>
            </a:r>
          </a:p>
          <a:p>
            <a:r>
              <a:rPr lang="sk-SK" dirty="0" smtClean="0"/>
              <a:t>*2 – zapnutie ochrany sekcie A</a:t>
            </a:r>
          </a:p>
          <a:p>
            <a:r>
              <a:rPr lang="sk-SK" dirty="0" smtClean="0"/>
              <a:t>*3 – zapnutie ochrany A aj B, alebo B</a:t>
            </a:r>
          </a:p>
          <a:p>
            <a:r>
              <a:rPr lang="sk-SK" dirty="0" smtClean="0"/>
              <a:t>*4 – čítanie pamäte udalostí</a:t>
            </a:r>
          </a:p>
          <a:p>
            <a:r>
              <a:rPr lang="sk-SK" dirty="0" smtClean="0"/>
              <a:t>*5 – zmena </a:t>
            </a:r>
            <a:r>
              <a:rPr lang="sk-SK" dirty="0" err="1" smtClean="0"/>
              <a:t>Master</a:t>
            </a:r>
            <a:r>
              <a:rPr lang="sk-SK" dirty="0" smtClean="0"/>
              <a:t> kódu / karty (*5MK NK </a:t>
            </a:r>
            <a:r>
              <a:rPr lang="sk-SK" dirty="0" err="1" smtClean="0"/>
              <a:t>NK</a:t>
            </a:r>
            <a:r>
              <a:rPr lang="sk-SK" dirty="0" smtClean="0"/>
              <a:t>)</a:t>
            </a:r>
          </a:p>
          <a:p>
            <a:r>
              <a:rPr lang="sk-SK" dirty="0" smtClean="0"/>
              <a:t>*6 – nastavenie užívateľských kódov a kariet (*6 MK </a:t>
            </a:r>
            <a:r>
              <a:rPr lang="sk-SK" dirty="0" err="1" smtClean="0"/>
              <a:t>nn</a:t>
            </a:r>
            <a:r>
              <a:rPr lang="sk-SK" dirty="0" smtClean="0"/>
              <a:t> NK)</a:t>
            </a:r>
          </a:p>
          <a:p>
            <a:r>
              <a:rPr lang="sk-SK" dirty="0" smtClean="0"/>
              <a:t>*7 – ovládanie pod nátlakom  - </a:t>
            </a:r>
            <a:r>
              <a:rPr lang="sk-SK" dirty="0" err="1" smtClean="0"/>
              <a:t>Panik</a:t>
            </a:r>
            <a:r>
              <a:rPr lang="sk-SK" dirty="0" smtClean="0"/>
              <a:t> (zadať pred kódom)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000101"/>
            <a:ext cx="8229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Ústredňa má 50 adries (01 až 50)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adresy možno priradiť až 50 bezdrôtových periférií (</a:t>
            </a:r>
            <a:r>
              <a:rPr kumimoji="0" lang="sk-SK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klávesnica,detektory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kľúčenky...)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Periférie možno na adresu priradiť buď učením, alebo zadaním výrobného čísla v režime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Servis</a:t>
            </a:r>
          </a:p>
        </p:txBody>
      </p:sp>
      <p:sp>
        <p:nvSpPr>
          <p:cNvPr id="5" name="BlokTextu 4"/>
          <p:cNvSpPr txBox="1">
            <a:spLocks noChangeArrowheads="1"/>
          </p:cNvSpPr>
          <p:nvPr/>
        </p:nvSpPr>
        <p:spPr bwMode="auto">
          <a:xfrm>
            <a:off x="500034" y="-24"/>
            <a:ext cx="75612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400" b="1" dirty="0">
                <a:solidFill>
                  <a:srgbClr val="FF0000"/>
                </a:solidFill>
              </a:rPr>
              <a:t>Pridávanie periférií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14366" y="3471890"/>
            <a:ext cx="8229600" cy="3171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Postupným zapájaním batérií naučíme požadované periférie, učenie sa ukončí </a:t>
            </a:r>
            <a:r>
              <a:rPr kumimoji="0" lang="sk-SK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klávesou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#</a:t>
            </a: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Na každú adresu môžeme naučiť len 1 perifériu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Periférie majú byť pri učení aspoň 2m od ústredne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Kľúčenky RC-8x sa učia stlačením a podržaním dvojice tlačidiel </a:t>
            </a:r>
            <a:r>
              <a:rPr kumimoji="0" lang="sk-SK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súčastne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○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+●</a:t>
            </a: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846263"/>
            <a:ext cx="8229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 režime Servis stlačíme 1 a prepeneme sa do režimu Učenie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Vyberieme voľnú adresu periférie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Kľúčenky RC-8x sa učia stlačením a podržaním dvojice tlačidiel súčastne ○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+●</a:t>
            </a:r>
            <a:r>
              <a:rPr kumimoji="0" lang="sk-SK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až kým nezasvieti červená kontrolka A na klávesnici.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eaLnBrk="1" hangingPunct="1"/>
            <a:r>
              <a:rPr lang="sk-SK" sz="4000" b="1" dirty="0" smtClean="0">
                <a:solidFill>
                  <a:srgbClr val="FF0000"/>
                </a:solidFill>
              </a:rPr>
              <a:t>Naučenie kľúčenky do ústredne OASIS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Používa sa na hlásenie tiesňového </a:t>
            </a:r>
            <a:r>
              <a:rPr kumimoji="0" lang="sk-SK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Panik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poplachu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Prepnite ústredňu do režimu Servis a klávesom 1 zapnite režim učenie . Klávesmi šípok možno vybrať požadovanú adresu pre tlačidlo.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Držte tlačidlo stlačené tak dlho, až trikrát blikne jeho </a:t>
            </a:r>
            <a:r>
              <a:rPr kumimoji="0" lang="sk-SK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signálka</a:t>
            </a: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Režim učenie ukončíte klávesom #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eaLnBrk="1" hangingPunct="1"/>
            <a:r>
              <a:rPr lang="sk-SK" sz="4000" b="1" smtClean="0">
                <a:solidFill>
                  <a:srgbClr val="FF0000"/>
                </a:solidFill>
              </a:rPr>
              <a:t>Naučenie bezdrôtového tlačidla do ústredne OASIS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Interiérovú sirénu zapojte do elektrickej zásuvky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Po rozsvietení jej </a:t>
            </a:r>
            <a:r>
              <a:rPr kumimoji="0" lang="sk-SK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signálky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stlačte a držte tlačidlo tak dlho, kým sa ozve pípnutie a </a:t>
            </a:r>
            <a:r>
              <a:rPr kumimoji="0" lang="sk-SK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signálka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sa rozbliká (otvorí sa učiaci režim)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Stlačte bezdrôtové tlačidlo – ozve sa zvuk zvončeka  (jeho postupným stláčaním si môžete vybrať jednu z 8 melódií)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Učiaci režim sa ukončí stlačením tlačidla na siréne (jej </a:t>
            </a:r>
            <a:r>
              <a:rPr kumimoji="0" lang="sk-SK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signálka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zhasne).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eaLnBrk="1" hangingPunct="1"/>
            <a:r>
              <a:rPr lang="sk-SK" sz="4000" b="1" dirty="0" smtClean="0">
                <a:solidFill>
                  <a:srgbClr val="FF0000"/>
                </a:solidFill>
              </a:rPr>
              <a:t>Použitie RC tlačidla vo funkcii bezdrôtového zvončeka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Prepnite ústredňu do režimu Servis a klávesom 1 zapnite režim učenie . Klávesmi šípok možno vybrať požadovanú adresu pre sirénu.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Sirénu zapojte do el. siete – zabliká, pípne a zhasne (prebehlo učenie)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Režim učenie ukončíte klávesom #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eaLnBrk="1" hangingPunct="1"/>
            <a:r>
              <a:rPr lang="sk-SK" sz="4000" b="1" smtClean="0">
                <a:solidFill>
                  <a:srgbClr val="FF0000"/>
                </a:solidFill>
              </a:rPr>
              <a:t>Naučenie sirény do ústredne OASIS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eaLnBrk="1" hangingPunct="1"/>
            <a:r>
              <a:rPr lang="sk-SK" b="1" smtClean="0">
                <a:solidFill>
                  <a:srgbClr val="FF0000"/>
                </a:solidFill>
              </a:rPr>
              <a:t>Režim Údržba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981200"/>
            <a:ext cx="8229600" cy="3176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režimu Údržba sa dostaneme z režimu „</a:t>
            </a:r>
            <a:r>
              <a:rPr kumimoji="0" lang="sk-SK" sz="28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Servis</a:t>
            </a:r>
            <a:r>
              <a:rPr kumimoji="0" lang="sk-SK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režimu Servis sa dostaneme stlačením *0 MK (*0 1234)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 režimu Servis do Údržba stlačením </a:t>
            </a:r>
            <a:r>
              <a:rPr kumimoji="0" lang="sk-SK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292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324911"/>
            <a:ext cx="8786874" cy="637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BlokTextu 7"/>
          <p:cNvSpPr txBox="1"/>
          <p:nvPr/>
        </p:nvSpPr>
        <p:spPr>
          <a:xfrm>
            <a:off x="-32" y="-24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Zapojenie reverzácie motora</a:t>
            </a:r>
            <a:endParaRPr lang="sk-SK" sz="2400" b="1" dirty="0"/>
          </a:p>
        </p:txBody>
      </p:sp>
      <p:pic>
        <p:nvPicPr>
          <p:cNvPr id="4" name="Picture 4" descr="VÃ½sledok vyhÄ¾adÃ¡vania obrÃ¡zkov pre dopyt stop tlaÄid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14620"/>
            <a:ext cx="642941" cy="469347"/>
          </a:xfrm>
          <a:prstGeom prst="rect">
            <a:avLst/>
          </a:prstGeom>
          <a:noFill/>
        </p:spPr>
      </p:pic>
      <p:pic>
        <p:nvPicPr>
          <p:cNvPr id="5" name="Picture 2" descr="VÃ½sledok vyhÄ¾adÃ¡vania obrÃ¡zkov pre dopyt Å¡tart tlaÄid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786190"/>
            <a:ext cx="675764" cy="500066"/>
          </a:xfrm>
          <a:prstGeom prst="rect">
            <a:avLst/>
          </a:prstGeom>
          <a:noFill/>
        </p:spPr>
      </p:pic>
      <p:pic>
        <p:nvPicPr>
          <p:cNvPr id="6" name="Picture 2" descr="VÃ½sledok vyhÄ¾adÃ¡vania obrÃ¡zkov pre dopyt Å¡tart tlaÄidl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857628"/>
            <a:ext cx="660319" cy="488637"/>
          </a:xfrm>
          <a:prstGeom prst="rect">
            <a:avLst/>
          </a:prstGeom>
          <a:noFill/>
        </p:spPr>
      </p:pic>
      <p:pic>
        <p:nvPicPr>
          <p:cNvPr id="7" name="Picture 8" descr="VÃ½sledok vyhÄ¾adÃ¡vania obrÃ¡zkov pre dopyt stykaÄ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5429264"/>
            <a:ext cx="928694" cy="928694"/>
          </a:xfrm>
          <a:prstGeom prst="rect">
            <a:avLst/>
          </a:prstGeom>
          <a:noFill/>
        </p:spPr>
      </p:pic>
      <p:pic>
        <p:nvPicPr>
          <p:cNvPr id="9" name="Picture 8" descr="VÃ½sledok vyhÄ¾adÃ¡vania obrÃ¡zkov pre dopyt stykaÄ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5429264"/>
            <a:ext cx="928694" cy="928694"/>
          </a:xfrm>
          <a:prstGeom prst="rect">
            <a:avLst/>
          </a:prstGeom>
          <a:noFill/>
        </p:spPr>
      </p:pic>
      <p:pic>
        <p:nvPicPr>
          <p:cNvPr id="10" name="Picture 8" descr="VÃ½sledok vyhÄ¾adÃ¡vania obrÃ¡zkov pre dopyt stykaÄ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9586" y="2928934"/>
            <a:ext cx="1000132" cy="1000132"/>
          </a:xfrm>
          <a:prstGeom prst="rect">
            <a:avLst/>
          </a:prstGeom>
          <a:noFill/>
        </p:spPr>
      </p:pic>
      <p:pic>
        <p:nvPicPr>
          <p:cNvPr id="1028" name="Picture 4" descr="VÃ½sledok vyhÄ¾adÃ¡vania obrÃ¡zkov pre dopyt istiÄ"/>
          <p:cNvPicPr>
            <a:picLocks noChangeAspect="1" noChangeArrowheads="1"/>
          </p:cNvPicPr>
          <p:nvPr/>
        </p:nvPicPr>
        <p:blipFill>
          <a:blip r:embed="rId8" cstate="print"/>
          <a:srcRect l="17500" t="6250" r="28750" b="11250"/>
          <a:stretch>
            <a:fillRect/>
          </a:stretch>
        </p:blipFill>
        <p:spPr bwMode="auto">
          <a:xfrm>
            <a:off x="1928794" y="1357298"/>
            <a:ext cx="714380" cy="1096491"/>
          </a:xfrm>
          <a:prstGeom prst="rect">
            <a:avLst/>
          </a:prstGeom>
          <a:noFill/>
        </p:spPr>
      </p:pic>
      <p:pic>
        <p:nvPicPr>
          <p:cNvPr id="12" name="Picture 8" descr="VÃ½sledok vyhÄ¾adÃ¡vania obrÃ¡zkov pre dopyt stykaÄ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4429132"/>
            <a:ext cx="1000132" cy="1000132"/>
          </a:xfrm>
          <a:prstGeom prst="rect">
            <a:avLst/>
          </a:prstGeom>
          <a:noFill/>
        </p:spPr>
      </p:pic>
      <p:pic>
        <p:nvPicPr>
          <p:cNvPr id="1030" name="Picture 6" descr="VÃ½sledok vyhÄ¾adÃ¡vania obrÃ¡zkov pre dopyt istiÄ"/>
          <p:cNvPicPr>
            <a:picLocks noChangeAspect="1" noChangeArrowheads="1"/>
          </p:cNvPicPr>
          <p:nvPr/>
        </p:nvPicPr>
        <p:blipFill>
          <a:blip r:embed="rId9" cstate="print"/>
          <a:srcRect l="13712" t="3922" r="13810" b="3922"/>
          <a:stretch>
            <a:fillRect/>
          </a:stretch>
        </p:blipFill>
        <p:spPr bwMode="auto">
          <a:xfrm>
            <a:off x="5556932" y="1463489"/>
            <a:ext cx="872456" cy="1108255"/>
          </a:xfrm>
          <a:prstGeom prst="rect">
            <a:avLst/>
          </a:prstGeom>
          <a:noFill/>
        </p:spPr>
      </p:pic>
      <p:sp>
        <p:nvSpPr>
          <p:cNvPr id="14" name="BlokTextu 13"/>
          <p:cNvSpPr txBox="1"/>
          <p:nvPr/>
        </p:nvSpPr>
        <p:spPr>
          <a:xfrm>
            <a:off x="5286380" y="5925941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Používať </a:t>
            </a:r>
            <a:r>
              <a:rPr lang="sk-SK" dirty="0" smtClean="0"/>
              <a:t>ceruzku </a:t>
            </a:r>
            <a:r>
              <a:rPr lang="sk-SK" dirty="0" smtClean="0"/>
              <a:t>na zakreslenie zapojených vodičov.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ok vyhÄ¾adÃ¡vania obrÃ¡zkov pre dopyt Å¡tart tlaÄid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1928826" cy="1427332"/>
          </a:xfrm>
          <a:prstGeom prst="rect">
            <a:avLst/>
          </a:prstGeom>
          <a:noFill/>
        </p:spPr>
      </p:pic>
      <p:pic>
        <p:nvPicPr>
          <p:cNvPr id="2052" name="Picture 4" descr="VÃ½sledok vyhÄ¾adÃ¡vania obrÃ¡zkov pre dopyt stop tlaÄid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57166"/>
            <a:ext cx="1947419" cy="1421616"/>
          </a:xfrm>
          <a:prstGeom prst="rect">
            <a:avLst/>
          </a:prstGeom>
          <a:noFill/>
        </p:spPr>
      </p:pic>
      <p:pic>
        <p:nvPicPr>
          <p:cNvPr id="2054" name="Picture 6" descr="VÃ½sledok vyhÄ¾adÃ¡vania obrÃ¡zkov pre dopyt trojfÃ¡zovÃ½ istiÄ"/>
          <p:cNvPicPr>
            <a:picLocks noChangeAspect="1" noChangeArrowheads="1"/>
          </p:cNvPicPr>
          <p:nvPr/>
        </p:nvPicPr>
        <p:blipFill>
          <a:blip r:embed="rId4"/>
          <a:srcRect l="10204" t="10203" r="16326" b="10204"/>
          <a:stretch>
            <a:fillRect/>
          </a:stretch>
        </p:blipFill>
        <p:spPr bwMode="auto">
          <a:xfrm>
            <a:off x="6000760" y="214290"/>
            <a:ext cx="2571768" cy="2786082"/>
          </a:xfrm>
          <a:prstGeom prst="rect">
            <a:avLst/>
          </a:prstGeom>
          <a:noFill/>
        </p:spPr>
      </p:pic>
      <p:pic>
        <p:nvPicPr>
          <p:cNvPr id="2056" name="Picture 8" descr="VÃ½sledok vyhÄ¾adÃ¡vania obrÃ¡zkov pre dopyt stykaÄ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2000240"/>
            <a:ext cx="3000364" cy="3000364"/>
          </a:xfrm>
          <a:prstGeom prst="rect">
            <a:avLst/>
          </a:prstGeom>
          <a:noFill/>
        </p:spPr>
      </p:pic>
      <p:pic>
        <p:nvPicPr>
          <p:cNvPr id="2058" name="Picture 10" descr="VÃ½sledok vyhÄ¾adÃ¡vania obrÃ¡zkov pre dopyt trojfÃ¡zovÃ½ mot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4071942"/>
            <a:ext cx="3184700" cy="2616354"/>
          </a:xfrm>
          <a:prstGeom prst="rect">
            <a:avLst/>
          </a:prstGeom>
          <a:noFill/>
        </p:spPr>
      </p:pic>
      <p:sp>
        <p:nvSpPr>
          <p:cNvPr id="2060" name="AutoShape 12" descr="VÃ½sledok vyhÄ¾adÃ¡vania obrÃ¡zkov pre dopyt trojfÃ¡zovÃ½ mo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62" name="Picture 14" descr="VÃ½sledok vyhÄ¾adÃ¡vania obrÃ¡zkov pre dopyt trojfÃ¡zovÃ½ moto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61517" y="5072074"/>
            <a:ext cx="3467818" cy="1785926"/>
          </a:xfrm>
          <a:prstGeom prst="rect">
            <a:avLst/>
          </a:prstGeom>
          <a:noFill/>
        </p:spPr>
      </p:pic>
      <p:pic>
        <p:nvPicPr>
          <p:cNvPr id="11" name="Picture 8" descr="VÃ½sledok vyhÄ¾adÃ¡vania obrÃ¡zkov pre dopyt stykaÄ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1928802"/>
            <a:ext cx="3000364" cy="3000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42844" y="71414"/>
            <a:ext cx="900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Doska plošného spoja – regulátor otáčok jednosmerného motorčeka</a:t>
            </a:r>
            <a:endParaRPr lang="sk-SK" sz="2400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0918"/>
            <a:ext cx="9144000" cy="450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71406" y="432555"/>
            <a:ext cx="90725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 err="1"/>
              <a:t>Rezistory</a:t>
            </a:r>
            <a:r>
              <a:rPr lang="sk-SK" b="1" u="sng" dirty="0"/>
              <a:t>:</a:t>
            </a:r>
            <a:r>
              <a:rPr lang="sk-SK" b="1" dirty="0"/>
              <a:t> 			</a:t>
            </a:r>
            <a:r>
              <a:rPr lang="sk-SK" b="1" u="sng" dirty="0" smtClean="0"/>
              <a:t>Potenciometer</a:t>
            </a:r>
            <a:r>
              <a:rPr lang="sk-SK" b="1" dirty="0"/>
              <a:t>:  	</a:t>
            </a:r>
            <a:r>
              <a:rPr lang="sk-SK" b="1" u="sng" dirty="0"/>
              <a:t>Tranzistor NPN:</a:t>
            </a:r>
            <a:r>
              <a:rPr lang="sk-SK" b="1" dirty="0"/>
              <a:t>	</a:t>
            </a:r>
            <a:r>
              <a:rPr lang="sk-SK" b="1" u="sng" dirty="0" err="1" smtClean="0"/>
              <a:t>Elektrol</a:t>
            </a:r>
            <a:r>
              <a:rPr lang="sk-SK" b="1" u="sng" dirty="0" smtClean="0"/>
              <a:t>. </a:t>
            </a:r>
            <a:r>
              <a:rPr lang="sk-SK" b="1" u="sng" dirty="0" err="1"/>
              <a:t>k</a:t>
            </a:r>
            <a:r>
              <a:rPr lang="sk-SK" b="1" u="sng" dirty="0" err="1" smtClean="0"/>
              <a:t>ond</a:t>
            </a:r>
            <a:r>
              <a:rPr lang="sk-SK" b="1" u="sng" dirty="0" smtClean="0"/>
              <a:t>.: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dirty="0"/>
              <a:t>470 </a:t>
            </a:r>
            <a:r>
              <a:rPr lang="sk-SK" dirty="0"/>
              <a:t>- R9				</a:t>
            </a:r>
            <a:r>
              <a:rPr lang="sk-SK" b="1" dirty="0"/>
              <a:t>P1</a:t>
            </a:r>
            <a:r>
              <a:rPr lang="sk-SK" dirty="0"/>
              <a:t> - 10k</a:t>
            </a:r>
            <a:r>
              <a:rPr lang="sk-SK" b="1" dirty="0"/>
              <a:t>		BC 546 </a:t>
            </a:r>
            <a:r>
              <a:rPr lang="sk-SK" dirty="0"/>
              <a:t>- T1 T6 	</a:t>
            </a:r>
            <a:r>
              <a:rPr lang="sk-SK" b="1" dirty="0" smtClean="0"/>
              <a:t>100uF</a:t>
            </a:r>
            <a:r>
              <a:rPr lang="sk-SK" dirty="0" smtClean="0"/>
              <a:t> </a:t>
            </a:r>
            <a:r>
              <a:rPr lang="sk-SK" dirty="0"/>
              <a:t>- C3</a:t>
            </a:r>
            <a:br>
              <a:rPr lang="sk-SK" dirty="0"/>
            </a:br>
            <a:r>
              <a:rPr lang="sk-SK" b="1" dirty="0"/>
              <a:t>1k </a:t>
            </a:r>
            <a:r>
              <a:rPr lang="sk-SK" dirty="0"/>
              <a:t>- R2 R11 R13 R16 R19		</a:t>
            </a:r>
            <a:r>
              <a:rPr lang="sk-SK" b="1" u="sng" dirty="0"/>
              <a:t>Diódy:</a:t>
            </a:r>
            <a:r>
              <a:rPr lang="sk-SK" dirty="0"/>
              <a:t/>
            </a:r>
            <a:br>
              <a:rPr lang="sk-SK" dirty="0"/>
            </a:br>
            <a:r>
              <a:rPr lang="sk-SK" b="1" dirty="0"/>
              <a:t>4k7 </a:t>
            </a:r>
            <a:r>
              <a:rPr lang="sk-SK" dirty="0"/>
              <a:t>-  R10 R18			</a:t>
            </a:r>
            <a:r>
              <a:rPr lang="sk-SK" dirty="0" smtClean="0"/>
              <a:t>D2 - 1N4007	</a:t>
            </a:r>
            <a:r>
              <a:rPr lang="sk-SK" b="1" u="sng" dirty="0" smtClean="0"/>
              <a:t>Operačný </a:t>
            </a:r>
            <a:r>
              <a:rPr lang="sk-SK" b="1" u="sng" dirty="0"/>
              <a:t>zosilňovač:</a:t>
            </a:r>
            <a:r>
              <a:rPr lang="sk-SK" dirty="0"/>
              <a:t> 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dirty="0"/>
              <a:t>10k </a:t>
            </a:r>
            <a:r>
              <a:rPr lang="sk-SK" dirty="0"/>
              <a:t>- R1 R7 R12 R14 R15 R17		</a:t>
            </a:r>
            <a:r>
              <a:rPr lang="sk-SK" dirty="0" smtClean="0"/>
              <a:t>D3, D4 - 1N4148</a:t>
            </a:r>
            <a:r>
              <a:rPr lang="sk-SK" dirty="0"/>
              <a:t>	</a:t>
            </a:r>
            <a:r>
              <a:rPr lang="sk-SK" b="1" dirty="0" smtClean="0"/>
              <a:t>LM324</a:t>
            </a:r>
            <a:r>
              <a:rPr lang="sk-SK" dirty="0" smtClean="0"/>
              <a:t> 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dirty="0"/>
              <a:t>12k </a:t>
            </a:r>
            <a:r>
              <a:rPr lang="sk-SK" dirty="0"/>
              <a:t>- R8				</a:t>
            </a:r>
            <a:r>
              <a:rPr lang="sk-SK" b="1" u="sng" dirty="0" err="1"/>
              <a:t>Zenerova</a:t>
            </a:r>
            <a:r>
              <a:rPr lang="sk-SK" b="1" u="sng" dirty="0"/>
              <a:t> dióda:</a:t>
            </a:r>
            <a:r>
              <a:rPr lang="sk-SK" b="1" dirty="0"/>
              <a:t> </a:t>
            </a:r>
            <a:br>
              <a:rPr lang="sk-SK" b="1" dirty="0"/>
            </a:br>
            <a:r>
              <a:rPr lang="sk-SK" b="1" dirty="0"/>
              <a:t>33k </a:t>
            </a:r>
            <a:r>
              <a:rPr lang="sk-SK" dirty="0"/>
              <a:t>- R6				D1 - 12V/1,3U	</a:t>
            </a:r>
            <a:r>
              <a:rPr lang="sk-SK" b="1" u="sng" dirty="0" smtClean="0"/>
              <a:t>Keramický </a:t>
            </a:r>
            <a:r>
              <a:rPr lang="sk-SK" b="1" u="sng" dirty="0"/>
              <a:t>kondenzátor:</a:t>
            </a:r>
            <a:r>
              <a:rPr lang="sk-SK" dirty="0"/>
              <a:t>	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dirty="0"/>
              <a:t>47k </a:t>
            </a:r>
            <a:r>
              <a:rPr lang="sk-SK" dirty="0"/>
              <a:t>- R3				</a:t>
            </a:r>
            <a:r>
              <a:rPr lang="sk-SK" b="1" u="sng" dirty="0"/>
              <a:t>MOSFET</a:t>
            </a:r>
            <a:r>
              <a:rPr lang="sk-SK" b="1" dirty="0"/>
              <a:t>:    	</a:t>
            </a:r>
            <a:r>
              <a:rPr lang="sk-SK" b="1" dirty="0" smtClean="0"/>
              <a:t>100n </a:t>
            </a:r>
            <a:r>
              <a:rPr lang="sk-SK" dirty="0"/>
              <a:t>- C1</a:t>
            </a:r>
            <a:r>
              <a:rPr lang="sk-SK" b="1" dirty="0"/>
              <a:t> </a:t>
            </a:r>
            <a:br>
              <a:rPr lang="sk-SK" b="1" dirty="0"/>
            </a:br>
            <a:r>
              <a:rPr lang="sk-SK" b="1" dirty="0"/>
              <a:t>220k </a:t>
            </a:r>
            <a:r>
              <a:rPr lang="sk-SK" dirty="0"/>
              <a:t>- R4 			</a:t>
            </a:r>
            <a:r>
              <a:rPr lang="sk-SK" dirty="0" smtClean="0"/>
              <a:t>1RF9540 </a:t>
            </a:r>
            <a:r>
              <a:rPr lang="sk-SK" dirty="0"/>
              <a:t>- T2 T3	</a:t>
            </a:r>
            <a:r>
              <a:rPr lang="sk-SK" b="1" dirty="0"/>
              <a:t>10n </a:t>
            </a:r>
            <a:r>
              <a:rPr lang="sk-SK" dirty="0"/>
              <a:t>- C2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dirty="0"/>
              <a:t>470k </a:t>
            </a:r>
            <a:r>
              <a:rPr lang="sk-SK" dirty="0"/>
              <a:t>- R5				1RF540 - T4 T5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0" y="-24"/>
            <a:ext cx="3500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Súčiastky</a:t>
            </a:r>
            <a:endParaRPr lang="sk-SK" sz="2400" b="1" dirty="0"/>
          </a:p>
        </p:txBody>
      </p:sp>
      <p:pic>
        <p:nvPicPr>
          <p:cNvPr id="17410" name="Picture 2" descr="VÃ½sledok vyhÄ¾adÃ¡vania obrÃ¡zkov pre dopyt rezis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857628"/>
            <a:ext cx="642942" cy="642942"/>
          </a:xfrm>
          <a:prstGeom prst="rect">
            <a:avLst/>
          </a:prstGeom>
          <a:noFill/>
        </p:spPr>
      </p:pic>
      <p:pic>
        <p:nvPicPr>
          <p:cNvPr id="17412" name="Picture 4" descr="VÃ½sledok vyhÄ¾adÃ¡vania obrÃ¡zkov pre dopyt potenciome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571876"/>
            <a:ext cx="1186316" cy="1262038"/>
          </a:xfrm>
          <a:prstGeom prst="rect">
            <a:avLst/>
          </a:prstGeom>
          <a:noFill/>
        </p:spPr>
      </p:pic>
      <p:pic>
        <p:nvPicPr>
          <p:cNvPr id="17414" name="Picture 6" descr="VÃ½sledok vyhÄ¾adÃ¡vania obrÃ¡zkov pre dopyt diÃ³da 1N4007"/>
          <p:cNvPicPr>
            <a:picLocks noChangeAspect="1" noChangeArrowheads="1"/>
          </p:cNvPicPr>
          <p:nvPr/>
        </p:nvPicPr>
        <p:blipFill>
          <a:blip r:embed="rId4" cstate="print"/>
          <a:srcRect t="41016" b="41406"/>
          <a:stretch>
            <a:fillRect/>
          </a:stretch>
        </p:blipFill>
        <p:spPr bwMode="auto">
          <a:xfrm flipV="1">
            <a:off x="4357686" y="3500438"/>
            <a:ext cx="2357454" cy="310799"/>
          </a:xfrm>
          <a:prstGeom prst="rect">
            <a:avLst/>
          </a:prstGeom>
          <a:noFill/>
        </p:spPr>
      </p:pic>
      <p:pic>
        <p:nvPicPr>
          <p:cNvPr id="17416" name="Picture 8" descr="VÃ½sledok vyhÄ¾adÃ¡vania obrÃ¡zkov pre dopyt diÃ³da 1N4007"/>
          <p:cNvPicPr>
            <a:picLocks noChangeAspect="1" noChangeArrowheads="1"/>
          </p:cNvPicPr>
          <p:nvPr/>
        </p:nvPicPr>
        <p:blipFill>
          <a:blip r:embed="rId5" cstate="print"/>
          <a:srcRect t="44922" b="41406"/>
          <a:stretch>
            <a:fillRect/>
          </a:stretch>
        </p:blipFill>
        <p:spPr bwMode="auto">
          <a:xfrm flipV="1">
            <a:off x="4357686" y="3929066"/>
            <a:ext cx="2357454" cy="241733"/>
          </a:xfrm>
          <a:prstGeom prst="rect">
            <a:avLst/>
          </a:prstGeom>
          <a:noFill/>
        </p:spPr>
      </p:pic>
      <p:pic>
        <p:nvPicPr>
          <p:cNvPr id="17418" name="Picture 10" descr="VÃ½sledok vyhÄ¾adÃ¡vania obrÃ¡zkov pre dopyt zenerova diÃ³da"/>
          <p:cNvPicPr>
            <a:picLocks noChangeAspect="1" noChangeArrowheads="1"/>
          </p:cNvPicPr>
          <p:nvPr/>
        </p:nvPicPr>
        <p:blipFill>
          <a:blip r:embed="rId6" cstate="print"/>
          <a:srcRect t="10227"/>
          <a:stretch>
            <a:fillRect/>
          </a:stretch>
        </p:blipFill>
        <p:spPr bwMode="auto">
          <a:xfrm>
            <a:off x="2786051" y="3571876"/>
            <a:ext cx="1214446" cy="1090239"/>
          </a:xfrm>
          <a:prstGeom prst="rect">
            <a:avLst/>
          </a:prstGeom>
          <a:noFill/>
        </p:spPr>
      </p:pic>
      <p:pic>
        <p:nvPicPr>
          <p:cNvPr id="17420" name="Picture 12" descr="VÃ½sledok vyhÄ¾adÃ¡vania obrÃ¡zkov pre dopyt npn tranzistor BC54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7" y="4929198"/>
            <a:ext cx="2912711" cy="1675284"/>
          </a:xfrm>
          <a:prstGeom prst="rect">
            <a:avLst/>
          </a:prstGeom>
          <a:noFill/>
        </p:spPr>
      </p:pic>
      <p:pic>
        <p:nvPicPr>
          <p:cNvPr id="17422" name="Picture 14" descr="VÃ½sledok vyhÄ¾adÃ¡vania obrÃ¡zkov pre dopyt elektrolytickÃ½ kondenzÃ¡to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96" y="3214686"/>
            <a:ext cx="1428760" cy="1428760"/>
          </a:xfrm>
          <a:prstGeom prst="rect">
            <a:avLst/>
          </a:prstGeom>
          <a:noFill/>
        </p:spPr>
      </p:pic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00958" y="4219656"/>
            <a:ext cx="1571636" cy="128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7" name="Picture 19" descr="VÃ½sledok vyhÄ¾adÃ¡vania obrÃ¡zkov pre dopyt keramickÃ½ kondenzÃ¡to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00583" y="5357826"/>
            <a:ext cx="1172011" cy="1500174"/>
          </a:xfrm>
          <a:prstGeom prst="rect">
            <a:avLst/>
          </a:prstGeom>
          <a:noFill/>
        </p:spPr>
      </p:pic>
      <p:pic>
        <p:nvPicPr>
          <p:cNvPr id="17429" name="Picture 21" descr="VÃ½sledok vyhÄ¾adÃ¡vania obrÃ¡zkov pre dopyt LM32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14810" y="4286256"/>
            <a:ext cx="2897195" cy="2443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5182" y="500042"/>
            <a:ext cx="658741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-32" y="-24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Osadenie súčiastok do DPS</a:t>
            </a:r>
            <a:endParaRPr lang="sk-SK" sz="2400" b="1" dirty="0"/>
          </a:p>
        </p:txBody>
      </p:sp>
      <p:pic>
        <p:nvPicPr>
          <p:cNvPr id="4" name="Picture 12" descr="VÃ½sledok vyhÄ¾adÃ¡vania obrÃ¡zkov pre dopyt npn tranzistor BC5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785794"/>
            <a:ext cx="2143141" cy="1232656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0" y="428604"/>
            <a:ext cx="257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T1, T6:</a:t>
            </a:r>
            <a:endParaRPr lang="sk-SK" b="1" dirty="0"/>
          </a:p>
        </p:txBody>
      </p:sp>
      <p:pic>
        <p:nvPicPr>
          <p:cNvPr id="7" name="Picture 21" descr="VÃ½sledok vyhÄ¾adÃ¡vania obrÃ¡zkov pre dopyt LM3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742" y="4357694"/>
            <a:ext cx="2371994" cy="2000264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571472" y="378619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LM324:</a:t>
            </a:r>
            <a:endParaRPr lang="sk-SK" b="1" dirty="0"/>
          </a:p>
        </p:txBody>
      </p:sp>
      <p:pic>
        <p:nvPicPr>
          <p:cNvPr id="23554" name="Picture 2" descr="VÃ½sledok vyhÄ¾adÃ¡vania obrÃ¡zkov pre dopyt NPN"/>
          <p:cNvPicPr>
            <a:picLocks noChangeAspect="1" noChangeArrowheads="1"/>
          </p:cNvPicPr>
          <p:nvPr/>
        </p:nvPicPr>
        <p:blipFill>
          <a:blip r:embed="rId5"/>
          <a:srcRect r="52857"/>
          <a:stretch>
            <a:fillRect/>
          </a:stretch>
        </p:blipFill>
        <p:spPr bwMode="auto">
          <a:xfrm>
            <a:off x="642910" y="2071678"/>
            <a:ext cx="932350" cy="1435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/>
          <a:srcRect t="50303" b="7778"/>
          <a:stretch>
            <a:fillRect/>
          </a:stretch>
        </p:blipFill>
        <p:spPr>
          <a:xfrm>
            <a:off x="0" y="2643182"/>
            <a:ext cx="5004586" cy="3000396"/>
          </a:xfrm>
          <a:prstGeom prst="rect">
            <a:avLst/>
          </a:prstGeom>
        </p:spPr>
      </p:pic>
      <p:pic>
        <p:nvPicPr>
          <p:cNvPr id="5" name="Obrázok 4"/>
          <p:cNvPicPr/>
          <p:nvPr/>
        </p:nvPicPr>
        <p:blipFill>
          <a:blip r:embed="rId3" cstate="print"/>
          <a:srcRect t="38235" b="8757"/>
          <a:stretch>
            <a:fillRect/>
          </a:stretch>
        </p:blipFill>
        <p:spPr>
          <a:xfrm>
            <a:off x="4857752" y="-24"/>
            <a:ext cx="4142802" cy="2714644"/>
          </a:xfrm>
          <a:prstGeom prst="rect">
            <a:avLst/>
          </a:prstGeom>
        </p:spPr>
      </p:pic>
      <p:pic>
        <p:nvPicPr>
          <p:cNvPr id="6" name="Obrázok 5"/>
          <p:cNvPicPr/>
          <p:nvPr/>
        </p:nvPicPr>
        <p:blipFill>
          <a:blip r:embed="rId2" cstate="print"/>
          <a:srcRect b="62671"/>
          <a:stretch>
            <a:fillRect/>
          </a:stretch>
        </p:blipFill>
        <p:spPr>
          <a:xfrm>
            <a:off x="0" y="49754"/>
            <a:ext cx="5004586" cy="2664866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5000660" y="2826151"/>
            <a:ext cx="42148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sz="1600" dirty="0" smtClean="0"/>
              <a:t>Kontrolovať hrot či nie je prepálený</a:t>
            </a:r>
          </a:p>
          <a:p>
            <a:pPr marL="342900" indent="-342900">
              <a:buAutoNum type="arabicPeriod"/>
            </a:pPr>
            <a:r>
              <a:rPr lang="sk-SK" sz="1600" dirty="0"/>
              <a:t> </a:t>
            </a:r>
            <a:r>
              <a:rPr lang="sk-SK" sz="1600" dirty="0" smtClean="0"/>
              <a:t>Kontrolovať hrot či je čistý</a:t>
            </a:r>
          </a:p>
          <a:p>
            <a:pPr marL="342900" indent="-342900">
              <a:buAutoNum type="arabicPeriod"/>
            </a:pPr>
            <a:r>
              <a:rPr lang="sk-SK" sz="1600" dirty="0" smtClean="0"/>
              <a:t> Upraviť hrot na potrebný rozmer</a:t>
            </a:r>
          </a:p>
          <a:p>
            <a:pPr marL="342900" indent="-342900">
              <a:buAutoNum type="arabicPeriod"/>
            </a:pPr>
            <a:r>
              <a:rPr lang="sk-SK" sz="1600" dirty="0"/>
              <a:t> </a:t>
            </a:r>
            <a:r>
              <a:rPr lang="sk-SK" sz="1600" dirty="0" smtClean="0"/>
              <a:t>Vymeniť hrot pri prskaní alebo spečení</a:t>
            </a:r>
          </a:p>
          <a:p>
            <a:pPr marL="342900" indent="-342900">
              <a:buAutoNum type="arabicPeriod"/>
            </a:pPr>
            <a:r>
              <a:rPr lang="sk-SK" sz="1600" dirty="0"/>
              <a:t> </a:t>
            </a:r>
            <a:r>
              <a:rPr lang="sk-SK" sz="1600" dirty="0" smtClean="0"/>
              <a:t>Použiť handričku</a:t>
            </a:r>
          </a:p>
          <a:p>
            <a:pPr marL="342900" indent="-342900">
              <a:buAutoNum type="arabicPeriod"/>
            </a:pPr>
            <a:r>
              <a:rPr lang="sk-SK" sz="1600" dirty="0"/>
              <a:t> </a:t>
            </a:r>
            <a:r>
              <a:rPr lang="sk-SK" sz="1600" dirty="0" err="1" smtClean="0"/>
              <a:t>Neprepalovať</a:t>
            </a:r>
            <a:r>
              <a:rPr lang="sk-SK" sz="1600" dirty="0" smtClean="0"/>
              <a:t> cín</a:t>
            </a:r>
          </a:p>
          <a:p>
            <a:pPr marL="342900" indent="-342900">
              <a:buAutoNum type="arabicPeriod"/>
            </a:pPr>
            <a:r>
              <a:rPr lang="sk-SK" sz="1600" dirty="0"/>
              <a:t> </a:t>
            </a:r>
            <a:r>
              <a:rPr lang="sk-SK" sz="1600" dirty="0" smtClean="0"/>
              <a:t>Používať </a:t>
            </a:r>
            <a:r>
              <a:rPr lang="sk-SK" sz="1600" dirty="0" err="1" smtClean="0"/>
              <a:t>odsávačku</a:t>
            </a:r>
            <a:r>
              <a:rPr lang="sk-SK" sz="1600" dirty="0" smtClean="0"/>
              <a:t> pri zaliatí cínom</a:t>
            </a:r>
          </a:p>
          <a:p>
            <a:pPr marL="342900" indent="-342900">
              <a:buAutoNum type="arabicPeriod"/>
            </a:pPr>
            <a:r>
              <a:rPr lang="sk-SK" sz="1600" dirty="0" smtClean="0"/>
              <a:t> Kontakt pred spájkovaním vyrovnať</a:t>
            </a:r>
          </a:p>
          <a:p>
            <a:pPr marL="342900" indent="-342900">
              <a:buAutoNum type="arabicPeriod"/>
            </a:pPr>
            <a:r>
              <a:rPr lang="sk-SK" sz="1600" dirty="0" smtClean="0"/>
              <a:t> Po </a:t>
            </a:r>
            <a:r>
              <a:rPr lang="sk-SK" sz="1600" dirty="0" err="1" smtClean="0"/>
              <a:t>zaspájkovaní</a:t>
            </a:r>
            <a:r>
              <a:rPr lang="sk-SK" sz="1600" dirty="0" smtClean="0"/>
              <a:t> odstrihnúť zvyšok   </a:t>
            </a:r>
          </a:p>
          <a:p>
            <a:pPr marL="342900" indent="-342900"/>
            <a:r>
              <a:rPr lang="sk-SK" sz="1600" dirty="0" smtClean="0"/>
              <a:t>         kontaktu</a:t>
            </a:r>
          </a:p>
          <a:p>
            <a:pPr marL="342900" indent="-342900">
              <a:buAutoNum type="arabicPeriod" startAt="10"/>
            </a:pPr>
            <a:r>
              <a:rPr lang="sk-SK" sz="1600" dirty="0" smtClean="0"/>
              <a:t>Ak je veľa kolofónie, nahriať a odstrániť     handričkou</a:t>
            </a:r>
          </a:p>
          <a:p>
            <a:pPr marL="342900" indent="-342900">
              <a:buAutoNum type="arabicPeriod" startAt="10"/>
            </a:pPr>
            <a:r>
              <a:rPr lang="sk-SK" sz="1600" dirty="0" smtClean="0"/>
              <a:t> Hrot namočiť do kolofónie, pocínovať a utrieť, nebude sa tak </a:t>
            </a:r>
            <a:r>
              <a:rPr lang="sk-SK" sz="1600" dirty="0" err="1" smtClean="0"/>
              <a:t>prepalovať</a:t>
            </a:r>
            <a:endParaRPr lang="sk-SK" sz="1600" dirty="0" smtClean="0"/>
          </a:p>
          <a:p>
            <a:pPr marL="342900" indent="-342900">
              <a:buAutoNum type="arabicPeriod" startAt="10"/>
            </a:pPr>
            <a:r>
              <a:rPr lang="sk-SK" sz="1600" dirty="0" smtClean="0"/>
              <a:t> Osadiť súčiastky pred spájkovaním, aby sme susedné otvory nezaliali spájkou</a:t>
            </a:r>
            <a:endParaRPr lang="sk-SK" sz="1600" dirty="0"/>
          </a:p>
        </p:txBody>
      </p:sp>
      <p:sp>
        <p:nvSpPr>
          <p:cNvPr id="7" name="BlokTextu 6"/>
          <p:cNvSpPr txBox="1"/>
          <p:nvPr/>
        </p:nvSpPr>
        <p:spPr>
          <a:xfrm>
            <a:off x="71438" y="5643578"/>
            <a:ext cx="4857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13. </a:t>
            </a:r>
            <a:r>
              <a:rPr lang="sk-SK" dirty="0" err="1" smtClean="0"/>
              <a:t>Rezistory</a:t>
            </a:r>
            <a:r>
              <a:rPr lang="sk-SK" dirty="0" smtClean="0"/>
              <a:t> dotlačiť k doske</a:t>
            </a:r>
          </a:p>
          <a:p>
            <a:r>
              <a:rPr lang="sk-SK" dirty="0" smtClean="0"/>
              <a:t>14. Kondenzátory tiež dotlačiť k doske</a:t>
            </a:r>
          </a:p>
          <a:p>
            <a:r>
              <a:rPr lang="sk-SK" dirty="0" smtClean="0"/>
              <a:t>15. Tranzistory nedotláčať</a:t>
            </a:r>
          </a:p>
          <a:p>
            <a:r>
              <a:rPr lang="sk-SK" dirty="0" smtClean="0"/>
              <a:t>16. </a:t>
            </a:r>
            <a:r>
              <a:rPr lang="sk-SK" dirty="0" err="1" smtClean="0"/>
              <a:t>Prepojky</a:t>
            </a:r>
            <a:r>
              <a:rPr lang="sk-SK" dirty="0" smtClean="0"/>
              <a:t> na presnú dĺžku dotlačiť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214282" y="14285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1. BEZPEČNOSŤ 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072066" y="234528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2. Upozornenia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85720" y="357166"/>
            <a:ext cx="85011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sk-SK" b="1" dirty="0" smtClean="0"/>
              <a:t> Funkčnosť</a:t>
            </a:r>
            <a:r>
              <a:rPr lang="sk-SK" dirty="0" smtClean="0"/>
              <a:t> zapojenia je ohodnotená päťdesiatimi bodmi. Žiak ich dosiahne ak je zapojenie úplne funkčné. Body sa stiahnu na polovicu ak zo zapojenia funguje len niektorá časť. Body sa stiahnu o jednu tretinu vtedy ak žiak predvedie zapojenie, ktoré úplne nefunguje, žiak si ho zoberie naspäť a sám príde na chybu a odstráni ju. </a:t>
            </a:r>
          </a:p>
          <a:p>
            <a:pPr lvl="0" algn="just"/>
            <a:endParaRPr lang="sk-SK" b="1" dirty="0" smtClean="0"/>
          </a:p>
          <a:p>
            <a:pPr lvl="0" algn="just">
              <a:buFont typeface="Arial" pitchFamily="34" charset="0"/>
              <a:buChar char="•"/>
            </a:pPr>
            <a:r>
              <a:rPr lang="sk-SK" b="1" dirty="0" smtClean="0"/>
              <a:t> Estetika</a:t>
            </a:r>
            <a:r>
              <a:rPr lang="sk-SK" dirty="0" smtClean="0"/>
              <a:t> zapojenia je ohodnotená </a:t>
            </a:r>
            <a:r>
              <a:rPr lang="sk-SK" dirty="0" err="1" smtClean="0"/>
              <a:t>patnástimi</a:t>
            </a:r>
            <a:r>
              <a:rPr lang="sk-SK" dirty="0" smtClean="0"/>
              <a:t> bodmi a prihliada sa na správne osadenie integrovaného obvodu, či sú </a:t>
            </a:r>
            <a:r>
              <a:rPr lang="sk-SK" dirty="0" err="1" smtClean="0"/>
              <a:t>rezistory</a:t>
            </a:r>
            <a:r>
              <a:rPr lang="sk-SK" dirty="0" smtClean="0"/>
              <a:t> otočené hodnotami navrchu, či sa súčiastky neprekrývajú a či sú v rovnakej výške. </a:t>
            </a:r>
          </a:p>
          <a:p>
            <a:pPr lvl="0" algn="just"/>
            <a:endParaRPr lang="sk-SK" b="1" dirty="0" smtClean="0"/>
          </a:p>
          <a:p>
            <a:pPr lvl="0" algn="just">
              <a:buFont typeface="Arial" pitchFamily="34" charset="0"/>
              <a:buChar char="•"/>
            </a:pPr>
            <a:r>
              <a:rPr lang="sk-SK" b="1" dirty="0" smtClean="0"/>
              <a:t> Spájkovanie</a:t>
            </a:r>
            <a:r>
              <a:rPr lang="sk-SK" dirty="0" smtClean="0"/>
              <a:t> je ohodnotené pätnástimi bodmi. Žiak ich dosiahne ak je spájkovanie čisté a spoje sú hladké ako zrkadlo. Nesmie byť použité veľa cínu, aby vznikali zbytočne veľké kvapky. Body sa sťahujú aj za na pohľad studené spoje a spoje so zrnitou štruktúrou. Zároveň sa prihliada aj na </a:t>
            </a:r>
            <a:r>
              <a:rPr lang="sk-SK" dirty="0" err="1" smtClean="0"/>
              <a:t>zaspájkovanie</a:t>
            </a:r>
            <a:r>
              <a:rPr lang="sk-SK" dirty="0" smtClean="0"/>
              <a:t> IO a či sa nepoužilo priveľa kolofónie.</a:t>
            </a:r>
          </a:p>
          <a:p>
            <a:pPr lvl="0" algn="just"/>
            <a:endParaRPr lang="sk-SK" dirty="0" smtClean="0"/>
          </a:p>
          <a:p>
            <a:pPr lvl="0" algn="just">
              <a:buFont typeface="Arial" pitchFamily="34" charset="0"/>
              <a:buChar char="•"/>
            </a:pPr>
            <a:r>
              <a:rPr lang="sk-SK" dirty="0" smtClean="0"/>
              <a:t> Za </a:t>
            </a:r>
            <a:r>
              <a:rPr lang="sk-SK" b="1" dirty="0" smtClean="0"/>
              <a:t>BHP</a:t>
            </a:r>
            <a:r>
              <a:rPr lang="sk-SK" dirty="0" smtClean="0"/>
              <a:t> dosiahnu žiaci päť bodov, a to v prípade ak používajú všetky OOPP, ako je plášť, ktorý majú na sebe počas celej PČOZMS, ďalej okuliare, rukavice, pinzeta, čo je vybavením leptacieho pracoviska.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3032</TotalTime>
  <Words>1239</Words>
  <Application>Microsoft Office PowerPoint</Application>
  <PresentationFormat>Prezentácia na obrazovke (4:3)</PresentationFormat>
  <Paragraphs>181</Paragraphs>
  <Slides>28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29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Učenie periférií do ústredne</vt:lpstr>
      <vt:lpstr>Pridanie kódov do systému</vt:lpstr>
      <vt:lpstr>Zapnutie ochrany z klávesnice</vt:lpstr>
      <vt:lpstr>Vymazanie užívateľských kódov</vt:lpstr>
      <vt:lpstr>Funkcie zadávané klávesou *</vt:lpstr>
      <vt:lpstr>Snímka 23</vt:lpstr>
      <vt:lpstr>Naučenie kľúčenky do ústredne OASIS</vt:lpstr>
      <vt:lpstr>Naučenie bezdrôtového tlačidla do ústredne OASIS</vt:lpstr>
      <vt:lpstr>Použitie RC tlačidla vo funkcii bezdrôtového zvončeka</vt:lpstr>
      <vt:lpstr>Naučenie sirény do ústredne OASIS</vt:lpstr>
      <vt:lpstr>Režim Údržba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User</dc:creator>
  <cp:lastModifiedBy>User</cp:lastModifiedBy>
  <cp:revision>142</cp:revision>
  <dcterms:created xsi:type="dcterms:W3CDTF">2019-04-28T15:31:31Z</dcterms:created>
  <dcterms:modified xsi:type="dcterms:W3CDTF">2019-05-15T15:48:16Z</dcterms:modified>
</cp:coreProperties>
</file>