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59" r:id="rId9"/>
    <p:sldId id="26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1.12.2014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t1.gstatic.com/images?q=tbn:ANd9GcSE6lui-neY0iVMxGwd3IEdfb2uQaku_SOHtrn7zVJ-DXH9FxQ1fMFOZ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t1.gstatic.com/images?q=tbn:ANd9GcSE6lui-neY0iVMxGwd3IEdfb2uQaku_SOHtrn7zVJ-DXH9FxQ1fMFOZ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spseke.sk/zdroje/blokschz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06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4046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Sieťové napájacie zdroje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eb.spseke.sk/zdroje/dvojcestny/mosusko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5976664" cy="25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86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07504" y="446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transformátora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800200" cy="16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t1.gstatic.com/images?q=tbn:ANd9GcSE6lui-neY0iVMxGwd3IEdfb2uQaku_SOHtrn7zVJ-DXH9FxQ1fMFOZw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1944216" cy="20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3528" y="2527736"/>
            <a:ext cx="7882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Netočivý elektrický 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Obsahuje železné jadro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Obsahuje minimálne 2 cievky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transformuje  vstupný  príkon  </a:t>
            </a:r>
            <a:r>
              <a:rPr lang="sk-SK" dirty="0" smtClean="0"/>
              <a:t>na  </a:t>
            </a:r>
            <a:r>
              <a:rPr lang="sk-SK" dirty="0"/>
              <a:t>výstupný  </a:t>
            </a:r>
            <a:r>
              <a:rPr lang="sk-SK" dirty="0" smtClean="0"/>
              <a:t>výkon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Ak zanedbáme straty transformátora, tak vstupný a výstupný výkon je rovnaký.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23528" y="4239086"/>
            <a:ext cx="7882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 pre zhotovenie transformátora pozostáva z nasledovných krokov:</a:t>
            </a:r>
          </a:p>
          <a:p>
            <a:pPr marL="342900" indent="-342900">
              <a:buAutoNum type="arabicPeriod"/>
            </a:pPr>
            <a:r>
              <a:rPr lang="sk-SK" dirty="0" smtClean="0"/>
              <a:t>Určenie výkonu transformátora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Výpočet pre počet závitov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Výpočet veľkosti prúdov vinutiami</a:t>
            </a:r>
          </a:p>
          <a:p>
            <a:pPr marL="342900" indent="-342900">
              <a:buAutoNum type="arabicPeriod"/>
            </a:pPr>
            <a:r>
              <a:rPr lang="sk-SK" dirty="0" smtClean="0"/>
              <a:t>Výpočet priemeru vodičov</a:t>
            </a:r>
          </a:p>
          <a:p>
            <a:pPr marL="342900" indent="-342900">
              <a:buAutoNum type="arabicPeriod"/>
            </a:pPr>
            <a:r>
              <a:rPr lang="sk-SK" dirty="0" smtClean="0"/>
              <a:t>Plnenie kostičky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9376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07504" y="446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transformátora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800200" cy="16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t1.gstatic.com/images?q=tbn:ANd9GcSE6lui-neY0iVMxGwd3IEdfb2uQaku_SOHtrn7zVJ-DXH9FxQ1fMFOZw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1944216" cy="20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242088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/>
              <a:t>Výkon transformátora </a:t>
            </a:r>
            <a:r>
              <a:rPr lang="sk-SK" dirty="0"/>
              <a:t>určuje plocha - obsah jadra  </a:t>
            </a:r>
            <a:r>
              <a:rPr lang="sk-SK" dirty="0" smtClean="0"/>
              <a:t>S  (napr. 3cm x 3,4cm).</a:t>
            </a:r>
            <a:endParaRPr lang="sk-SK" dirty="0"/>
          </a:p>
          <a:p>
            <a:r>
              <a:rPr lang="sk-SK" b="1" dirty="0" smtClean="0"/>
              <a:t>P </a:t>
            </a:r>
            <a:r>
              <a:rPr lang="sk-SK" b="1" dirty="0"/>
              <a:t>= (  a x b ) </a:t>
            </a:r>
            <a:r>
              <a:rPr lang="sk-SK" b="1" baseline="30000" dirty="0"/>
              <a:t>2 </a:t>
            </a:r>
            <a:r>
              <a:rPr lang="sk-SK" b="1" dirty="0"/>
              <a:t>   </a:t>
            </a:r>
            <a:r>
              <a:rPr lang="sk-SK" dirty="0"/>
              <a:t>W, cm</a:t>
            </a:r>
          </a:p>
          <a:p>
            <a:r>
              <a:rPr lang="sk-SK" dirty="0" smtClean="0"/>
              <a:t>P </a:t>
            </a:r>
            <a:r>
              <a:rPr lang="sk-SK" dirty="0"/>
              <a:t>= ( 3cm x 3,4cm )</a:t>
            </a:r>
            <a:r>
              <a:rPr lang="sk-SK" baseline="30000" dirty="0"/>
              <a:t>2</a:t>
            </a:r>
            <a:r>
              <a:rPr lang="sk-SK" dirty="0"/>
              <a:t>  = 10,2 </a:t>
            </a:r>
            <a:r>
              <a:rPr lang="sk-SK" baseline="30000" dirty="0"/>
              <a:t>2</a:t>
            </a:r>
            <a:r>
              <a:rPr lang="sk-SK" dirty="0"/>
              <a:t> = 104 </a:t>
            </a:r>
            <a:r>
              <a:rPr lang="sk-SK" dirty="0" smtClean="0"/>
              <a:t>W</a:t>
            </a: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51520" y="342900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2. Počet </a:t>
            </a:r>
            <a:r>
              <a:rPr lang="sk-SK" b="1" dirty="0"/>
              <a:t>závitov na 1 volt - </a:t>
            </a:r>
            <a:r>
              <a:rPr lang="sk-SK" dirty="0"/>
              <a:t>určuje, koľko závitov v cievke pripadne na 1 volt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b="1" dirty="0" smtClean="0"/>
              <a:t>n </a:t>
            </a:r>
            <a:r>
              <a:rPr lang="sk-SK" b="1" dirty="0"/>
              <a:t>= 45 / S		n</a:t>
            </a:r>
            <a:r>
              <a:rPr lang="sk-SK" dirty="0"/>
              <a:t> je počet závitov, </a:t>
            </a:r>
            <a:r>
              <a:rPr lang="sk-SK" b="1" dirty="0"/>
              <a:t>45</a:t>
            </a:r>
            <a:r>
              <a:rPr lang="sk-SK" dirty="0"/>
              <a:t> je konštanta a </a:t>
            </a:r>
            <a:r>
              <a:rPr lang="sk-SK" b="1" dirty="0"/>
              <a:t>S</a:t>
            </a:r>
            <a:r>
              <a:rPr lang="sk-SK" dirty="0"/>
              <a:t> je obsah jadra v cm</a:t>
            </a:r>
            <a:r>
              <a:rPr lang="sk-SK" baseline="30000" dirty="0"/>
              <a:t>2</a:t>
            </a:r>
            <a:r>
              <a:rPr lang="sk-SK" dirty="0"/>
              <a:t> </a:t>
            </a:r>
          </a:p>
          <a:p>
            <a:r>
              <a:rPr lang="sk-SK" dirty="0" smtClean="0"/>
              <a:t>n </a:t>
            </a:r>
            <a:r>
              <a:rPr lang="sk-SK" dirty="0"/>
              <a:t>=  45 / 10,2  =  4,41 </a:t>
            </a:r>
            <a:r>
              <a:rPr lang="sk-SK" dirty="0" err="1"/>
              <a:t>záv</a:t>
            </a:r>
            <a:r>
              <a:rPr lang="sk-SK" dirty="0"/>
              <a:t>. na 1V. Celkový počet závitov cievky sa vynásobí napätím cievky.</a:t>
            </a:r>
          </a:p>
          <a:p>
            <a:endParaRPr lang="sk-SK" dirty="0" smtClean="0"/>
          </a:p>
          <a:p>
            <a:r>
              <a:rPr lang="sk-SK" dirty="0" err="1" smtClean="0"/>
              <a:t>Prímar</a:t>
            </a:r>
            <a:r>
              <a:rPr lang="sk-SK" dirty="0" smtClean="0"/>
              <a:t> </a:t>
            </a:r>
            <a:r>
              <a:rPr lang="sk-SK" dirty="0"/>
              <a:t>230V : 4,41 x 230 = 1014,3 závitov,  zaokrúhlime na celé závity = 1014 závitov.</a:t>
            </a:r>
          </a:p>
          <a:p>
            <a:r>
              <a:rPr lang="sk-SK" dirty="0"/>
              <a:t>Sekundár 12V : 4,41 x 12 = 52,92 závitov,  zaokrúhlime na celé závity = 53 závitov.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51520" y="522920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3. Veľkosť </a:t>
            </a:r>
            <a:r>
              <a:rPr lang="sk-SK" b="1" dirty="0"/>
              <a:t>prúdu vinutím</a:t>
            </a:r>
            <a:r>
              <a:rPr lang="sk-SK" dirty="0"/>
              <a:t> - je veľkosť pretekajúceho prúdu vodičom v cievke transformátora</a:t>
            </a:r>
          </a:p>
          <a:p>
            <a:r>
              <a:rPr lang="sk-SK" dirty="0"/>
              <a:t> </a:t>
            </a:r>
            <a:r>
              <a:rPr lang="sk-SK" b="1" dirty="0" smtClean="0"/>
              <a:t>P </a:t>
            </a:r>
            <a:r>
              <a:rPr lang="sk-SK" b="1" dirty="0"/>
              <a:t>= U x I	</a:t>
            </a:r>
            <a:r>
              <a:rPr lang="sk-SK" dirty="0"/>
              <a:t>W, V, A	</a:t>
            </a:r>
            <a:r>
              <a:rPr lang="sk-SK" b="1" dirty="0"/>
              <a:t>P</a:t>
            </a:r>
            <a:r>
              <a:rPr lang="sk-SK" dirty="0"/>
              <a:t> je výkon vo </a:t>
            </a:r>
            <a:r>
              <a:rPr lang="sk-SK" dirty="0" err="1"/>
              <a:t>watoch</a:t>
            </a:r>
            <a:r>
              <a:rPr lang="sk-SK" dirty="0"/>
              <a:t>, </a:t>
            </a:r>
            <a:r>
              <a:rPr lang="sk-SK" b="1" dirty="0"/>
              <a:t>U</a:t>
            </a:r>
            <a:r>
              <a:rPr lang="sk-SK" dirty="0"/>
              <a:t> je napätie vo voltoch a </a:t>
            </a:r>
            <a:r>
              <a:rPr lang="sk-SK" b="1" dirty="0"/>
              <a:t>I</a:t>
            </a:r>
            <a:r>
              <a:rPr lang="sk-SK" dirty="0"/>
              <a:t> je prúd v ampéroch</a:t>
            </a:r>
          </a:p>
          <a:p>
            <a:r>
              <a:rPr lang="sk-SK" dirty="0" err="1" smtClean="0"/>
              <a:t>Prímar</a:t>
            </a:r>
            <a:r>
              <a:rPr lang="sk-SK" dirty="0" smtClean="0"/>
              <a:t> </a:t>
            </a:r>
            <a:r>
              <a:rPr lang="sk-SK" dirty="0"/>
              <a:t>230V :  I = P / U  =  104 / 230  =  0,45 A</a:t>
            </a:r>
          </a:p>
          <a:p>
            <a:r>
              <a:rPr lang="sk-SK" dirty="0"/>
              <a:t>Sekundár 12V :  I = P / U  =  104 / 12  =  8,67 A</a:t>
            </a:r>
          </a:p>
        </p:txBody>
      </p:sp>
    </p:spTree>
    <p:extLst>
      <p:ext uri="{BB962C8B-B14F-4D97-AF65-F5344CB8AC3E}">
        <p14:creationId xmlns:p14="http://schemas.microsoft.com/office/powerpoint/2010/main" xmlns="" val="100541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07504" y="4462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transformátora</a:t>
            </a:r>
            <a:endParaRPr lang="sk-SK" b="1" dirty="0"/>
          </a:p>
        </p:txBody>
      </p:sp>
      <p:sp>
        <p:nvSpPr>
          <p:cNvPr id="7" name="Obdĺžnik 6"/>
          <p:cNvSpPr/>
          <p:nvPr/>
        </p:nvSpPr>
        <p:spPr>
          <a:xfrm>
            <a:off x="107504" y="40466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4. Výpočet priemeru vodiča</a:t>
            </a:r>
            <a:r>
              <a:rPr lang="sk-SK" dirty="0"/>
              <a:t> - určí priemer vodiča v cievke transformátora. Najprv sa vypočíta prierez </a:t>
            </a:r>
            <a:r>
              <a:rPr lang="sk-SK" dirty="0" smtClean="0"/>
              <a:t>vodiča</a:t>
            </a:r>
            <a:r>
              <a:rPr lang="sk-SK" dirty="0"/>
              <a:t>. Veľkosť prierezu sa určuje podľa prúdového zaťaženia vodiča a podľa prúdovej hustoty na </a:t>
            </a:r>
            <a:r>
              <a:rPr lang="sk-SK" dirty="0" smtClean="0"/>
              <a:t> </a:t>
            </a:r>
            <a:r>
              <a:rPr lang="sk-SK" dirty="0" err="1" smtClean="0"/>
              <a:t>1mm</a:t>
            </a:r>
            <a:r>
              <a:rPr lang="sk-SK" baseline="30000" dirty="0" err="1" smtClean="0"/>
              <a:t>2</a:t>
            </a:r>
            <a:r>
              <a:rPr lang="sk-SK" dirty="0"/>
              <a:t>. V obyčajných transformátoroch je pre medený vodič prúdová hustota 3A - 5A na </a:t>
            </a:r>
            <a:r>
              <a:rPr lang="sk-SK" dirty="0" err="1"/>
              <a:t>1mm</a:t>
            </a:r>
            <a:r>
              <a:rPr lang="sk-SK" baseline="30000" dirty="0" err="1"/>
              <a:t>2</a:t>
            </a:r>
            <a:r>
              <a:rPr lang="sk-SK" dirty="0"/>
              <a:t>. </a:t>
            </a:r>
          </a:p>
          <a:p>
            <a:r>
              <a:rPr lang="sk-SK" dirty="0" smtClean="0"/>
              <a:t>Následne </a:t>
            </a:r>
            <a:r>
              <a:rPr lang="sk-SK" dirty="0"/>
              <a:t>sa prierez vodiča prepočíta na priemer.</a:t>
            </a:r>
          </a:p>
          <a:p>
            <a:r>
              <a:rPr lang="sk-SK" b="1" dirty="0" err="1" smtClean="0"/>
              <a:t>S</a:t>
            </a:r>
            <a:r>
              <a:rPr lang="sk-SK" dirty="0" err="1" smtClean="0"/>
              <a:t>v</a:t>
            </a:r>
            <a:r>
              <a:rPr lang="sk-SK" b="1" dirty="0" smtClean="0"/>
              <a:t> </a:t>
            </a:r>
            <a:r>
              <a:rPr lang="sk-SK" b="1" dirty="0"/>
              <a:t>= </a:t>
            </a:r>
            <a:r>
              <a:rPr lang="sk-SK" b="1" dirty="0" err="1"/>
              <a:t>I</a:t>
            </a:r>
            <a:r>
              <a:rPr lang="sk-SK" dirty="0" err="1"/>
              <a:t>v</a:t>
            </a:r>
            <a:r>
              <a:rPr lang="sk-SK" dirty="0"/>
              <a:t> </a:t>
            </a:r>
            <a:r>
              <a:rPr lang="sk-SK" b="1" dirty="0"/>
              <a:t>/ </a:t>
            </a:r>
            <a:r>
              <a:rPr lang="sk-SK" b="1" dirty="0" err="1" smtClean="0"/>
              <a:t>I</a:t>
            </a:r>
            <a:r>
              <a:rPr lang="sk-SK" dirty="0" err="1" smtClean="0"/>
              <a:t>ph</a:t>
            </a:r>
            <a:r>
              <a:rPr lang="sk-SK" dirty="0" smtClean="0"/>
              <a:t> ,   </a:t>
            </a:r>
            <a:r>
              <a:rPr lang="sk-SK" b="1" dirty="0" err="1" smtClean="0"/>
              <a:t>S</a:t>
            </a:r>
            <a:r>
              <a:rPr lang="sk-SK" dirty="0" err="1" smtClean="0"/>
              <a:t>v</a:t>
            </a:r>
            <a:r>
              <a:rPr lang="sk-SK" dirty="0" smtClean="0"/>
              <a:t>  </a:t>
            </a:r>
            <a:r>
              <a:rPr lang="sk-SK" dirty="0"/>
              <a:t>je prierez vodiča, </a:t>
            </a:r>
            <a:r>
              <a:rPr lang="sk-SK" b="1" dirty="0" err="1"/>
              <a:t>I</a:t>
            </a:r>
            <a:r>
              <a:rPr lang="sk-SK" dirty="0" err="1"/>
              <a:t>v</a:t>
            </a:r>
            <a:r>
              <a:rPr lang="sk-SK" dirty="0"/>
              <a:t> je prúd pretekajúci vodičom a </a:t>
            </a:r>
            <a:r>
              <a:rPr lang="sk-SK" b="1" dirty="0" err="1"/>
              <a:t>I</a:t>
            </a:r>
            <a:r>
              <a:rPr lang="sk-SK" dirty="0" err="1"/>
              <a:t>ph</a:t>
            </a:r>
            <a:r>
              <a:rPr lang="sk-SK" dirty="0"/>
              <a:t>  je prúdová hustota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Pre príklad je prúdová hustota 3A na </a:t>
            </a:r>
            <a:r>
              <a:rPr lang="sk-SK" dirty="0" err="1"/>
              <a:t>1mm</a:t>
            </a:r>
            <a:r>
              <a:rPr lang="sk-SK" baseline="30000" dirty="0" err="1"/>
              <a:t>2</a:t>
            </a:r>
            <a:endParaRPr lang="sk-SK" dirty="0"/>
          </a:p>
          <a:p>
            <a:r>
              <a:rPr lang="sk-SK" dirty="0" err="1"/>
              <a:t>Prímar</a:t>
            </a:r>
            <a:r>
              <a:rPr lang="sk-SK" dirty="0"/>
              <a:t> 0,45A :  0,45A / 3A = </a:t>
            </a:r>
            <a:r>
              <a:rPr lang="sk-SK" dirty="0" err="1"/>
              <a:t>0,15mm</a:t>
            </a:r>
            <a:r>
              <a:rPr lang="sk-SK" baseline="30000" dirty="0" err="1"/>
              <a:t>2</a:t>
            </a:r>
            <a:r>
              <a:rPr lang="sk-SK" dirty="0"/>
              <a:t>	S = π r</a:t>
            </a:r>
            <a:r>
              <a:rPr lang="sk-SK" baseline="30000" dirty="0"/>
              <a:t>2</a:t>
            </a:r>
            <a:r>
              <a:rPr lang="sk-SK" dirty="0"/>
              <a:t> po prepočte 0,15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 = priemer </a:t>
            </a:r>
            <a:r>
              <a:rPr lang="sk-SK" dirty="0" err="1"/>
              <a:t>0,44mm</a:t>
            </a:r>
            <a:endParaRPr lang="sk-SK" dirty="0"/>
          </a:p>
          <a:p>
            <a:r>
              <a:rPr lang="sk-SK" dirty="0"/>
              <a:t>Sekundár 8,67A : 8,67A / 3A = </a:t>
            </a:r>
            <a:r>
              <a:rPr lang="sk-SK" dirty="0" err="1" smtClean="0"/>
              <a:t>2,89mm</a:t>
            </a:r>
            <a:r>
              <a:rPr lang="sk-SK" baseline="30000" dirty="0" err="1" smtClean="0"/>
              <a:t>2</a:t>
            </a:r>
            <a:r>
              <a:rPr lang="sk-SK" dirty="0" smtClean="0"/>
              <a:t>  S </a:t>
            </a:r>
            <a:r>
              <a:rPr lang="sk-SK" dirty="0"/>
              <a:t>= π r</a:t>
            </a:r>
            <a:r>
              <a:rPr lang="sk-SK" baseline="30000" dirty="0"/>
              <a:t>2</a:t>
            </a:r>
            <a:r>
              <a:rPr lang="sk-SK" dirty="0"/>
              <a:t> po prepočte 2,89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 = priemer </a:t>
            </a:r>
            <a:r>
              <a:rPr lang="sk-SK" dirty="0" err="1"/>
              <a:t>1,92mm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07504" y="3356992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5. Plnenie </a:t>
            </a:r>
            <a:r>
              <a:rPr lang="sk-SK" b="1" dirty="0"/>
              <a:t>kostričky </a:t>
            </a:r>
            <a:r>
              <a:rPr lang="sk-SK" dirty="0"/>
              <a:t>- určuje vyplnenie priestoru kostričky vinutím cievok. Vypočítame obsah priestoru </a:t>
            </a:r>
            <a:r>
              <a:rPr lang="sk-SK" dirty="0" smtClean="0"/>
              <a:t> pre </a:t>
            </a:r>
            <a:r>
              <a:rPr lang="sk-SK" dirty="0"/>
              <a:t>vinutie v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. Potom počítame obsah celého vinutia  každej cievky podľa počtu závitov </a:t>
            </a:r>
            <a:r>
              <a:rPr lang="sk-SK" dirty="0" smtClean="0"/>
              <a:t> a</a:t>
            </a:r>
            <a:r>
              <a:rPr lang="sk-SK" dirty="0"/>
              <a:t> prierezu vodiča. Tvar vodiča je kruhový, ale zaberá štvorcový priestor v kostričke, preto </a:t>
            </a:r>
            <a:r>
              <a:rPr lang="sk-SK" dirty="0" smtClean="0"/>
              <a:t>treba </a:t>
            </a:r>
            <a:r>
              <a:rPr lang="sk-SK" dirty="0"/>
              <a:t>výsledok výpočtu obsahu vinutia vynásobiť konštantou 1,27.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Príklad : kostrička má rozmer priestoru pre vinutie </a:t>
            </a:r>
            <a:r>
              <a:rPr lang="sk-SK" dirty="0" err="1"/>
              <a:t>45mm</a:t>
            </a:r>
            <a:r>
              <a:rPr lang="sk-SK" dirty="0"/>
              <a:t> x </a:t>
            </a:r>
            <a:r>
              <a:rPr lang="sk-SK" dirty="0" err="1"/>
              <a:t>10mm</a:t>
            </a:r>
            <a:endParaRPr lang="sk-SK" dirty="0"/>
          </a:p>
          <a:p>
            <a:r>
              <a:rPr lang="sk-SK" dirty="0" err="1" smtClean="0"/>
              <a:t>Prímar</a:t>
            </a:r>
            <a:r>
              <a:rPr lang="sk-SK" dirty="0" smtClean="0"/>
              <a:t> </a:t>
            </a:r>
            <a:r>
              <a:rPr lang="sk-SK" dirty="0"/>
              <a:t>: 0,15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 x 1014 </a:t>
            </a:r>
            <a:r>
              <a:rPr lang="sk-SK" dirty="0" err="1"/>
              <a:t>záv</a:t>
            </a:r>
            <a:r>
              <a:rPr lang="sk-SK" dirty="0"/>
              <a:t>. x 1,27 = 193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endParaRPr lang="sk-SK" dirty="0"/>
          </a:p>
          <a:p>
            <a:r>
              <a:rPr lang="sk-SK" dirty="0"/>
              <a:t>Sekundár : 2,89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 x 53 </a:t>
            </a:r>
            <a:r>
              <a:rPr lang="sk-SK" dirty="0" err="1"/>
              <a:t>záv</a:t>
            </a:r>
            <a:r>
              <a:rPr lang="sk-SK" dirty="0"/>
              <a:t>. x 1,27 = 195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endParaRPr lang="sk-SK" dirty="0"/>
          </a:p>
          <a:p>
            <a:r>
              <a:rPr lang="sk-SK" dirty="0"/>
              <a:t>Spolu cievky 388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. Kostrička má 450 </a:t>
            </a:r>
            <a:r>
              <a:rPr lang="sk-SK" dirty="0" err="1"/>
              <a:t>mm</a:t>
            </a:r>
            <a:r>
              <a:rPr lang="sk-SK" baseline="30000" dirty="0" err="1"/>
              <a:t>2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Percentuálny </a:t>
            </a:r>
            <a:r>
              <a:rPr lang="sk-SK" dirty="0"/>
              <a:t>výpočet : 388 / 450 x 100 = 86 %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797" y="5157192"/>
            <a:ext cx="355669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652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332656"/>
            <a:ext cx="779303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 + usmerňovač 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26" name="Picture 2" descr="Súbor:Halfwave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74390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39184" y="980728"/>
            <a:ext cx="2980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Jednocestný usmerňovač:</a:t>
            </a:r>
          </a:p>
          <a:p>
            <a:endParaRPr lang="sk-SK" b="1" dirty="0"/>
          </a:p>
        </p:txBody>
      </p:sp>
      <p:pic>
        <p:nvPicPr>
          <p:cNvPr id="1028" name="Picture 4" descr="Súbor:Full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61" y="4149080"/>
            <a:ext cx="7429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67544" y="3573016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Dvojcestný usmerňovač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2902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764704"/>
            <a:ext cx="779303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 + usmerňovač 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7544" y="1340768"/>
            <a:ext cx="44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3</a:t>
            </a:r>
            <a:r>
              <a:rPr lang="sk-SK" b="1" dirty="0" smtClean="0"/>
              <a:t>. Dvojcestný usmerňovač – </a:t>
            </a:r>
            <a:r>
              <a:rPr lang="sk-SK" b="1" dirty="0" err="1" smtClean="0"/>
              <a:t>Greatzov</a:t>
            </a:r>
            <a:r>
              <a:rPr lang="sk-SK" b="1" dirty="0" smtClean="0"/>
              <a:t> mostík</a:t>
            </a:r>
            <a:endParaRPr lang="sk-SK" b="1" dirty="0"/>
          </a:p>
        </p:txBody>
      </p:sp>
      <p:pic>
        <p:nvPicPr>
          <p:cNvPr id="2050" name="Picture 2" descr="Súbor:Gratz rectifi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80" y="2267393"/>
            <a:ext cx="7429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7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1130073"/>
            <a:ext cx="779303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 + usmerňovač + kondenzátor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844824"/>
            <a:ext cx="6894513" cy="28194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5300663"/>
            <a:ext cx="8640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 dirty="0"/>
              <a:t>Na výstupe obvodu je malé zvlnenie, vhodné pre napájanie väčšiny elektronických obvodov.</a:t>
            </a:r>
          </a:p>
        </p:txBody>
      </p:sp>
    </p:spTree>
    <p:extLst>
      <p:ext uri="{BB962C8B-B14F-4D97-AF65-F5344CB8AC3E}">
        <p14:creationId xmlns:p14="http://schemas.microsoft.com/office/powerpoint/2010/main" xmlns="" val="74408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152599"/>
            <a:ext cx="7793038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Kondenzátor = filter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" name="Obrázok 9" descr="průběh napětí za usměrňovač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6624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96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BlokTextu 4"/>
          <p:cNvSpPr txBox="1">
            <a:spLocks noChangeArrowheads="1"/>
          </p:cNvSpPr>
          <p:nvPr/>
        </p:nvSpPr>
        <p:spPr bwMode="auto">
          <a:xfrm>
            <a:off x="394519" y="908720"/>
            <a:ext cx="66976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sk-SK" dirty="0"/>
              <a:t>Z definice Faradu vyplývá vztah:</a:t>
            </a:r>
            <a:endParaRPr lang="sk-SK" altLang="sk-SK" dirty="0"/>
          </a:p>
          <a:p>
            <a:pPr eaLnBrk="1" hangingPunct="1"/>
            <a:r>
              <a:rPr lang="cs-CZ" altLang="sk-SK" dirty="0"/>
              <a:t>C = ( 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 err="1"/>
              <a:t>·t</a:t>
            </a:r>
            <a:r>
              <a:rPr lang="cs-CZ" altLang="sk-SK" dirty="0"/>
              <a:t> ) / U</a:t>
            </a:r>
            <a:r>
              <a:rPr lang="cs-CZ" altLang="sk-SK" baseline="-25000" dirty="0"/>
              <a:t>r</a:t>
            </a: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>Dosadíme vzorec pro čas t = </a:t>
            </a:r>
            <a:r>
              <a:rPr lang="cs-CZ" altLang="sk-SK" dirty="0" err="1"/>
              <a:t>0,5·T</a:t>
            </a:r>
            <a:r>
              <a:rPr lang="cs-CZ" altLang="sk-SK" dirty="0"/>
              <a:t> a pro napětí U</a:t>
            </a:r>
            <a:r>
              <a:rPr lang="cs-CZ" altLang="sk-SK" baseline="-25000" dirty="0"/>
              <a:t>r</a:t>
            </a:r>
            <a:r>
              <a:rPr lang="cs-CZ" altLang="sk-SK" dirty="0"/>
              <a:t> = </a:t>
            </a:r>
            <a:r>
              <a:rPr lang="cs-CZ" altLang="sk-SK" dirty="0" err="1"/>
              <a:t>U</a:t>
            </a:r>
            <a:r>
              <a:rPr lang="cs-CZ" altLang="sk-SK" baseline="-25000" dirty="0" err="1"/>
              <a:t>max</a:t>
            </a:r>
            <a:r>
              <a:rPr lang="cs-CZ" altLang="sk-SK" dirty="0"/>
              <a:t> - U</a:t>
            </a:r>
            <a:r>
              <a:rPr lang="cs-CZ" altLang="sk-SK" baseline="-25000" dirty="0"/>
              <a:t>x</a:t>
            </a:r>
            <a:r>
              <a:rPr lang="cs-CZ" altLang="sk-SK" dirty="0"/>
              <a:t>:</a:t>
            </a:r>
            <a:endParaRPr lang="sk-SK" altLang="sk-SK" dirty="0"/>
          </a:p>
          <a:p>
            <a:pPr eaLnBrk="1" hangingPunct="1"/>
            <a:r>
              <a:rPr lang="cs-CZ" altLang="sk-SK" dirty="0"/>
              <a:t>C = ( 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 err="1"/>
              <a:t>·0,5·T</a:t>
            </a:r>
            <a:r>
              <a:rPr lang="cs-CZ" altLang="sk-SK" dirty="0"/>
              <a:t> ) / (U</a:t>
            </a:r>
            <a:r>
              <a:rPr lang="cs-CZ" altLang="sk-SK" baseline="-25000" dirty="0"/>
              <a:t>m</a:t>
            </a:r>
            <a:r>
              <a:rPr lang="cs-CZ" altLang="sk-SK" dirty="0"/>
              <a:t> - U</a:t>
            </a:r>
            <a:r>
              <a:rPr lang="cs-CZ" altLang="sk-SK" baseline="-25000" dirty="0"/>
              <a:t>x</a:t>
            </a:r>
            <a:r>
              <a:rPr lang="cs-CZ" altLang="sk-SK" dirty="0"/>
              <a:t>)</a:t>
            </a:r>
            <a:br>
              <a:rPr lang="cs-CZ" altLang="sk-SK" dirty="0"/>
            </a:br>
            <a:r>
              <a:rPr lang="cs-CZ" altLang="sk-SK" dirty="0"/>
              <a:t/>
            </a:r>
            <a:br>
              <a:rPr lang="cs-CZ" altLang="sk-SK" dirty="0"/>
            </a:br>
            <a:r>
              <a:rPr lang="cs-CZ" altLang="sk-SK" dirty="0"/>
              <a:t>Po dosazení vzorce pro frekvenci f = 1 / T a jednoduché úpravě dostaneme výsledný vztah:</a:t>
            </a:r>
            <a:endParaRPr lang="sk-SK" altLang="sk-SK" dirty="0"/>
          </a:p>
          <a:p>
            <a:pPr eaLnBrk="1" hangingPunct="1"/>
            <a:endParaRPr lang="cs-CZ" altLang="sk-SK" b="1" dirty="0" smtClean="0"/>
          </a:p>
          <a:p>
            <a:pPr eaLnBrk="1" hangingPunct="1"/>
            <a:r>
              <a:rPr lang="cs-CZ" altLang="sk-SK" b="1" dirty="0" smtClean="0"/>
              <a:t>C </a:t>
            </a:r>
            <a:r>
              <a:rPr lang="cs-CZ" altLang="sk-SK" b="1" dirty="0"/>
              <a:t>= </a:t>
            </a:r>
            <a:r>
              <a:rPr lang="cs-CZ" altLang="sk-SK" b="1" dirty="0" err="1"/>
              <a:t>I</a:t>
            </a:r>
            <a:r>
              <a:rPr lang="cs-CZ" altLang="sk-SK" b="1" baseline="-25000" dirty="0" err="1"/>
              <a:t>m</a:t>
            </a:r>
            <a:r>
              <a:rPr lang="cs-CZ" altLang="sk-SK" b="1" dirty="0"/>
              <a:t> / [ </a:t>
            </a:r>
            <a:r>
              <a:rPr lang="cs-CZ" altLang="sk-SK" b="1" dirty="0" err="1"/>
              <a:t>2f</a:t>
            </a:r>
            <a:r>
              <a:rPr lang="cs-CZ" altLang="sk-SK" b="1" dirty="0"/>
              <a:t>·(U</a:t>
            </a:r>
            <a:r>
              <a:rPr lang="cs-CZ" altLang="sk-SK" b="1" baseline="-25000" dirty="0"/>
              <a:t>m</a:t>
            </a:r>
            <a:r>
              <a:rPr lang="cs-CZ" altLang="sk-SK" b="1" dirty="0"/>
              <a:t> - U</a:t>
            </a:r>
            <a:r>
              <a:rPr lang="cs-CZ" altLang="sk-SK" b="1" baseline="-25000" dirty="0"/>
              <a:t>x</a:t>
            </a:r>
            <a:r>
              <a:rPr lang="cs-CZ" altLang="sk-SK" b="1" dirty="0"/>
              <a:t>) ]</a:t>
            </a:r>
            <a:r>
              <a:rPr lang="cs-CZ" altLang="sk-SK" dirty="0"/>
              <a:t/>
            </a:r>
            <a:br>
              <a:rPr lang="cs-CZ" altLang="sk-SK" dirty="0"/>
            </a:br>
            <a:endParaRPr lang="sk-SK" altLang="sk-SK" dirty="0"/>
          </a:p>
        </p:txBody>
      </p:sp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395536" y="3933056"/>
            <a:ext cx="7488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sk-SK" dirty="0"/>
              <a:t>U</a:t>
            </a:r>
            <a:r>
              <a:rPr lang="cs-CZ" altLang="sk-SK" baseline="-25000" dirty="0"/>
              <a:t>m</a:t>
            </a:r>
            <a:r>
              <a:rPr lang="cs-CZ" altLang="sk-SK" dirty="0"/>
              <a:t> = maximální napětí na výstupu; [U</a:t>
            </a:r>
            <a:r>
              <a:rPr lang="cs-CZ" altLang="sk-SK" baseline="-25000" dirty="0"/>
              <a:t>m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/>
              <a:t>U</a:t>
            </a:r>
            <a:r>
              <a:rPr lang="cs-CZ" altLang="sk-SK" baseline="-25000" dirty="0"/>
              <a:t>x</a:t>
            </a:r>
            <a:r>
              <a:rPr lang="cs-CZ" altLang="sk-SK" dirty="0"/>
              <a:t> = minimální napětí na výstupu při maximální zátěži; [U</a:t>
            </a:r>
            <a:r>
              <a:rPr lang="cs-CZ" altLang="sk-SK" baseline="-25000" dirty="0"/>
              <a:t>x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/>
              <a:t>U</a:t>
            </a:r>
            <a:r>
              <a:rPr lang="cs-CZ" altLang="sk-SK" baseline="-25000" dirty="0"/>
              <a:t>r</a:t>
            </a:r>
            <a:r>
              <a:rPr lang="cs-CZ" altLang="sk-SK" dirty="0"/>
              <a:t> = rozdíl U</a:t>
            </a:r>
            <a:r>
              <a:rPr lang="cs-CZ" altLang="sk-SK" baseline="-25000" dirty="0"/>
              <a:t>m</a:t>
            </a:r>
            <a:r>
              <a:rPr lang="cs-CZ" altLang="sk-SK" dirty="0"/>
              <a:t> a U</a:t>
            </a:r>
            <a:r>
              <a:rPr lang="cs-CZ" altLang="sk-SK" baseline="-25000" dirty="0"/>
              <a:t>x</a:t>
            </a:r>
            <a:r>
              <a:rPr lang="cs-CZ" altLang="sk-SK" dirty="0"/>
              <a:t>; [U</a:t>
            </a:r>
            <a:r>
              <a:rPr lang="cs-CZ" altLang="sk-SK" baseline="-25000" dirty="0"/>
              <a:t>r</a:t>
            </a:r>
            <a:r>
              <a:rPr lang="cs-CZ" altLang="sk-SK" dirty="0"/>
              <a:t>]=V</a:t>
            </a:r>
            <a:br>
              <a:rPr lang="cs-CZ" altLang="sk-SK" dirty="0"/>
            </a:b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 = maximální proud odebíraný ze zdroje; [</a:t>
            </a:r>
            <a:r>
              <a:rPr lang="cs-CZ" altLang="sk-SK" dirty="0" err="1"/>
              <a:t>I</a:t>
            </a:r>
            <a:r>
              <a:rPr lang="cs-CZ" altLang="sk-SK" baseline="-25000" dirty="0" err="1"/>
              <a:t>m</a:t>
            </a:r>
            <a:r>
              <a:rPr lang="cs-CZ" altLang="sk-SK" dirty="0"/>
              <a:t>]=A</a:t>
            </a:r>
            <a:br>
              <a:rPr lang="cs-CZ" altLang="sk-SK" dirty="0"/>
            </a:br>
            <a:r>
              <a:rPr lang="cs-CZ" altLang="sk-SK" dirty="0"/>
              <a:t>t = přibližný čas, po který se filtrační kondenzátor vybíjí; [t]=s</a:t>
            </a:r>
            <a:br>
              <a:rPr lang="cs-CZ" altLang="sk-SK" dirty="0"/>
            </a:br>
            <a:r>
              <a:rPr lang="cs-CZ" altLang="sk-SK" dirty="0"/>
              <a:t>T = perioda; [T]=s</a:t>
            </a:r>
            <a:br>
              <a:rPr lang="cs-CZ" altLang="sk-SK" dirty="0"/>
            </a:br>
            <a:r>
              <a:rPr lang="cs-CZ" altLang="sk-SK" dirty="0"/>
              <a:t>C = kapacita filtračního kondenzátor; [C]=F</a:t>
            </a:r>
            <a:br>
              <a:rPr lang="cs-CZ" altLang="sk-SK" dirty="0"/>
            </a:br>
            <a:r>
              <a:rPr lang="cs-CZ" altLang="sk-SK" dirty="0"/>
              <a:t>f = frekvence střídavého napětí; [f]=Hz (pro el. síť </a:t>
            </a:r>
            <a:r>
              <a:rPr lang="cs-CZ" altLang="sk-SK" dirty="0" err="1"/>
              <a:t>50Hz</a:t>
            </a:r>
            <a:r>
              <a:rPr lang="cs-CZ" altLang="sk-SK" dirty="0"/>
              <a:t>)</a:t>
            </a:r>
            <a:endParaRPr lang="sk-SK" altLang="sk-SK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71450" y="-49312"/>
            <a:ext cx="7793038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altLang="sk-SK" sz="2800" b="1" dirty="0" smtClean="0">
                <a:solidFill>
                  <a:srgbClr val="CC3300"/>
                </a:solidFill>
              </a:rPr>
              <a:t>Kondenzátor = filter</a:t>
            </a:r>
            <a:r>
              <a:rPr lang="sk-SK" altLang="sk-SK" sz="3200" b="1" dirty="0" smtClean="0">
                <a:solidFill>
                  <a:srgbClr val="CC3300"/>
                </a:solidFill>
              </a:rPr>
              <a:t/>
            </a:r>
            <a:br>
              <a:rPr lang="sk-SK" altLang="sk-SK" sz="3200" b="1" dirty="0" smtClean="0">
                <a:solidFill>
                  <a:srgbClr val="CC3300"/>
                </a:solidFill>
              </a:rPr>
            </a:br>
            <a:endParaRPr lang="sk-SK" altLang="sk-SK" sz="3200" b="1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57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pic>
        <p:nvPicPr>
          <p:cNvPr id="10" name="Picture 5" descr="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7" t="6656" r="13102" b="20987"/>
          <a:stretch/>
        </p:blipFill>
        <p:spPr bwMode="auto">
          <a:xfrm>
            <a:off x="379481" y="1385454"/>
            <a:ext cx="8135846" cy="31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373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Filtrovanie napätia po usmernení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7681" y="548680"/>
            <a:ext cx="8846319" cy="146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altLang="sk-SK" sz="2800" b="1" dirty="0" smtClean="0">
                <a:solidFill>
                  <a:srgbClr val="CC3300"/>
                </a:solidFill>
              </a:rPr>
              <a:t>Transformátor+ usmerňovač+ kondenzátor+ regulátor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74533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5536" y="5229200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sk-SK" altLang="sk-SK" dirty="0">
                <a:solidFill>
                  <a:srgbClr val="000810"/>
                </a:solidFill>
              </a:rPr>
              <a:t>Výstupné regulované jednosmerné napätie je bez zvlnenia, vhodné je pre napájanie všetkých elektronických obvodov.</a:t>
            </a:r>
          </a:p>
        </p:txBody>
      </p:sp>
    </p:spTree>
    <p:extLst>
      <p:ext uri="{BB962C8B-B14F-4D97-AF65-F5344CB8AC3E}">
        <p14:creationId xmlns:p14="http://schemas.microsoft.com/office/powerpoint/2010/main" xmlns="" val="1621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59" y="2158990"/>
            <a:ext cx="7776863" cy="268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23528" y="4046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Spínané </a:t>
            </a:r>
            <a:r>
              <a:rPr lang="sk-SK" b="1" dirty="0" smtClean="0"/>
              <a:t>zdroje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Spínaný </a:t>
            </a:r>
            <a:r>
              <a:rPr lang="sk-SK" dirty="0"/>
              <a:t>zdroj je riadený impulzmi, ktoré spínajú usmernené a vyfiltrované sieťové napätie.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Frekvencia impulzov býva väčšinou v rozsahu </a:t>
            </a:r>
            <a:r>
              <a:rPr lang="sk-SK" dirty="0" err="1"/>
              <a:t>50-100kHz</a:t>
            </a:r>
            <a:r>
              <a:rPr lang="sk-SK" dirty="0"/>
              <a:t>, čo nám umožňuje použiť </a:t>
            </a:r>
            <a:r>
              <a:rPr lang="sk-SK" dirty="0" smtClean="0"/>
              <a:t>menší transformátor </a:t>
            </a:r>
            <a:r>
              <a:rPr lang="sk-SK" dirty="0"/>
              <a:t>a nižšie filtračné kapacity na výstupe v porovnaní so zapojením pracujúcim </a:t>
            </a:r>
            <a:r>
              <a:rPr lang="sk-SK" dirty="0" smtClean="0"/>
              <a:t>na frekvencii </a:t>
            </a:r>
            <a:r>
              <a:rPr lang="sk-SK" dirty="0"/>
              <a:t>50 Hz.</a:t>
            </a:r>
          </a:p>
        </p:txBody>
      </p:sp>
      <p:sp>
        <p:nvSpPr>
          <p:cNvPr id="5" name="Obdĺžnik 4"/>
          <p:cNvSpPr/>
          <p:nvPr/>
        </p:nvSpPr>
        <p:spPr>
          <a:xfrm>
            <a:off x="467545" y="4915034"/>
            <a:ext cx="8424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Výhody: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menšia </a:t>
            </a:r>
            <a:r>
              <a:rPr lang="sk-SK" dirty="0"/>
              <a:t>hmotnosť, rozmery a aj cenová výhodnosť hlavne pri vysokých výkonoch</a:t>
            </a:r>
            <a:r>
              <a:rPr lang="sk-SK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Nevýhody:</a:t>
            </a:r>
            <a:endParaRPr lang="sk-S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vzniknuté </a:t>
            </a:r>
            <a:r>
              <a:rPr lang="sk-SK" dirty="0"/>
              <a:t>spektrum rušenia a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nutnosť </a:t>
            </a:r>
            <a:r>
              <a:rPr lang="sk-SK" dirty="0"/>
              <a:t>špeciálneho </a:t>
            </a:r>
            <a:r>
              <a:rPr lang="sk-SK" dirty="0" smtClean="0"/>
              <a:t>transformátora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5567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476672"/>
            <a:ext cx="248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Základné druhy zdrojov: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11172" y="98072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Lineárne zdroje</a:t>
            </a:r>
          </a:p>
          <a:p>
            <a:r>
              <a:rPr lang="sk-SK" dirty="0" smtClean="0"/>
              <a:t>Stabilizácia napätia u základného druhu lineárnych zdrojov sa dosahuje tak, že k obvodu napájanému z nestabilizovaného zdroja vyššieho napätia cez vhodný </a:t>
            </a:r>
            <a:r>
              <a:rPr lang="sk-SK" dirty="0" err="1" smtClean="0"/>
              <a:t>rezistor</a:t>
            </a:r>
            <a:r>
              <a:rPr lang="sk-SK" dirty="0" smtClean="0"/>
              <a:t> je paralelne zapojený prvok, ktorého </a:t>
            </a:r>
            <a:r>
              <a:rPr lang="sk-SK" dirty="0" err="1" smtClean="0"/>
              <a:t>voltampérová</a:t>
            </a:r>
            <a:r>
              <a:rPr lang="sk-SK" dirty="0" smtClean="0"/>
              <a:t> charakteristika vykazuje prudký nárast prúdu pri požadovanom napätí. Takýmto prvkom je </a:t>
            </a:r>
            <a:r>
              <a:rPr lang="sk-SK" dirty="0" err="1" smtClean="0"/>
              <a:t>Zenerova</a:t>
            </a:r>
            <a:r>
              <a:rPr lang="sk-SK" dirty="0" smtClean="0"/>
              <a:t> dióda, ktorá sa vyrába v širokom rozsahu prahových napätí.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05" b="43336"/>
          <a:stretch/>
        </p:blipFill>
        <p:spPr bwMode="auto">
          <a:xfrm>
            <a:off x="3563887" y="2852936"/>
            <a:ext cx="5538431" cy="37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634"/>
          <a:stretch/>
        </p:blipFill>
        <p:spPr bwMode="auto">
          <a:xfrm>
            <a:off x="414662" y="2780928"/>
            <a:ext cx="3005210" cy="366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326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Stabilizátor napätia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352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k-SK" altLang="sk-SK" sz="2400" b="1" dirty="0" smtClean="0">
              <a:solidFill>
                <a:srgbClr val="C00000"/>
              </a:solidFill>
            </a:endParaRPr>
          </a:p>
          <a:p>
            <a:pPr algn="l"/>
            <a:r>
              <a:rPr lang="sk-SK" altLang="sk-SK" sz="2400" b="1" dirty="0" smtClean="0">
                <a:solidFill>
                  <a:srgbClr val="C00000"/>
                </a:solidFill>
              </a:rPr>
              <a:t>Charakteristika </a:t>
            </a:r>
            <a:r>
              <a:rPr lang="sk-SK" altLang="sk-SK" sz="2400" b="1" dirty="0" err="1" smtClean="0">
                <a:solidFill>
                  <a:srgbClr val="C00000"/>
                </a:solidFill>
              </a:rPr>
              <a:t>IO</a:t>
            </a:r>
            <a:r>
              <a:rPr lang="sk-SK" altLang="sk-SK" sz="2400" b="1" dirty="0" smtClean="0">
                <a:solidFill>
                  <a:srgbClr val="C00000"/>
                </a:solidFill>
              </a:rPr>
              <a:t> </a:t>
            </a:r>
            <a:r>
              <a:rPr lang="sk-SK" altLang="sk-SK" sz="2400" b="1" dirty="0" err="1" smtClean="0">
                <a:solidFill>
                  <a:srgbClr val="C00000"/>
                </a:solidFill>
              </a:rPr>
              <a:t>LM317</a:t>
            </a:r>
            <a:endParaRPr lang="sk-SK" alt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323528" y="1600200"/>
            <a:ext cx="8401050" cy="176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err="1" smtClean="0">
                <a:solidFill>
                  <a:schemeClr val="tx1"/>
                </a:solidFill>
              </a:rPr>
              <a:t>LM317</a:t>
            </a:r>
            <a:r>
              <a:rPr lang="sk-SK" altLang="sk-SK" sz="1800" dirty="0" smtClean="0">
                <a:solidFill>
                  <a:schemeClr val="tx1"/>
                </a:solidFill>
              </a:rPr>
              <a:t> je integrovaný obvod určený najmä pre regulovateľné zdroje.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 Je zvláštny tým, že má iba tri vývody, pričom žiadny z vývodov nie je uzemnený.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Integrovaný obvod je pritom napájaný rozdielom napätia medzi vývodmi 2 a 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altLang="sk-SK" sz="1800" dirty="0" smtClean="0">
                <a:solidFill>
                  <a:schemeClr val="tx1"/>
                </a:solidFill>
              </a:rPr>
              <a:t>Aby obvod pracoval správne, musí byť medzi týmito vývodmi napätie najmenej 2,5 V a obvod musí byť zaťažený prúdom aspoň 5 </a:t>
            </a:r>
            <a:r>
              <a:rPr lang="sk-SK" altLang="sk-SK" sz="1800" dirty="0" err="1" smtClean="0">
                <a:solidFill>
                  <a:schemeClr val="tx1"/>
                </a:solidFill>
              </a:rPr>
              <a:t>mA</a:t>
            </a:r>
            <a:r>
              <a:rPr lang="sk-SK" altLang="sk-SK" sz="1800" dirty="0" smtClean="0">
                <a:solidFill>
                  <a:schemeClr val="tx1"/>
                </a:solidFill>
              </a:rPr>
              <a:t>.</a:t>
            </a:r>
          </a:p>
          <a:p>
            <a:endParaRPr lang="sk-SK" altLang="sk-SK" sz="24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67" y="3501008"/>
            <a:ext cx="172819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Admin\Desktop\lm317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09015" y="3501354"/>
            <a:ext cx="3763385" cy="291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178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402472"/>
            <a:ext cx="8502650" cy="302652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51520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Stabilizátor napätia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039358"/>
              </p:ext>
            </p:extLst>
          </p:nvPr>
        </p:nvGraphicFramePr>
        <p:xfrm>
          <a:off x="323528" y="3356992"/>
          <a:ext cx="835863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27"/>
                <a:gridCol w="1671727"/>
                <a:gridCol w="1671727"/>
                <a:gridCol w="1671727"/>
                <a:gridCol w="1671727"/>
              </a:tblGrid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Označenie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Súčiastka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Typ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Parametre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Počet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BR1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1,5A, 100V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J1, J2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svorkovnica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 svorky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aseline="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1000µF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C2,C3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keramický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100nF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C4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kondenzátor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elektrolytický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smtClean="0"/>
                        <a:t>1µF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D1,D3,D4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1N4001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RV1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potenciometer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5,1K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R2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rezistor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240</a:t>
                      </a:r>
                      <a:r>
                        <a:rPr lang="el-GR" sz="1400" dirty="0" smtClean="0"/>
                        <a:t>Ω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D2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/>
                        <a:t>LED</a:t>
                      </a:r>
                      <a:r>
                        <a:rPr lang="sk-SK" sz="1400" dirty="0" smtClean="0"/>
                        <a:t> dióda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158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Lineárne napájacie zdroje - použitie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65" y="764704"/>
            <a:ext cx="8746622" cy="12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2214563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Výhody lineárnych napájacích zdrojov:</a:t>
            </a:r>
          </a:p>
          <a:p>
            <a:endParaRPr lang="sk-SK" dirty="0"/>
          </a:p>
          <a:p>
            <a:r>
              <a:rPr lang="sk-SK" b="1" dirty="0" smtClean="0"/>
              <a:t>Nevýhody lineárnych napájacích zdrojov: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Pomerne malá účinnosť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Veľká </a:t>
            </a:r>
            <a:r>
              <a:rPr lang="pt-BR" dirty="0" smtClean="0"/>
              <a:t>hmotnosť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Potreba chladenia, keď je veľký rozdiel medzi vstupným a výstupným napätím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Výstupné napätie je nižšie ako vstupné</a:t>
            </a:r>
          </a:p>
          <a:p>
            <a:endParaRPr lang="sk-SK" dirty="0"/>
          </a:p>
          <a:p>
            <a:r>
              <a:rPr lang="sk-SK" b="1" dirty="0" smtClean="0"/>
              <a:t>Výhody:</a:t>
            </a:r>
            <a:endParaRPr lang="sk-S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 </a:t>
            </a:r>
            <a:r>
              <a:rPr lang="sk-SK" dirty="0"/>
              <a:t>ich činnosti </a:t>
            </a:r>
            <a:r>
              <a:rPr lang="sk-SK" dirty="0" smtClean="0"/>
              <a:t>nevznikajú </a:t>
            </a:r>
            <a:r>
              <a:rPr lang="sk-SK" dirty="0"/>
              <a:t>silné </a:t>
            </a:r>
            <a:r>
              <a:rPr lang="sk-SK" dirty="0" smtClean="0"/>
              <a:t>rušivé signály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</a:t>
            </a:r>
            <a:r>
              <a:rPr lang="sk-SK" dirty="0" smtClean="0"/>
              <a:t>ízka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Ľahká použiteľnosť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62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Impulzové napájacie zdroje 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3" name="Obdĺžnik 2"/>
          <p:cNvSpPr/>
          <p:nvPr/>
        </p:nvSpPr>
        <p:spPr>
          <a:xfrm>
            <a:off x="395536" y="8659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Oproti klasickým (lineárnym) zdrojom </a:t>
            </a:r>
            <a:r>
              <a:rPr lang="sk-SK" dirty="0" smtClean="0"/>
              <a:t>majú </a:t>
            </a:r>
            <a:r>
              <a:rPr lang="sk-SK" b="1" dirty="0" smtClean="0"/>
              <a:t>výhody</a:t>
            </a:r>
            <a:r>
              <a:rPr lang="sk-SK" dirty="0" smtClean="0"/>
              <a:t>: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vysokú </a:t>
            </a:r>
            <a:r>
              <a:rPr lang="sk-SK" dirty="0"/>
              <a:t>účinnosť (až 90%)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malú </a:t>
            </a:r>
            <a:r>
              <a:rPr lang="pt-BR" dirty="0"/>
              <a:t>hmotnosť (iný transformátor)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malé </a:t>
            </a:r>
            <a:r>
              <a:rPr lang="sk-SK" dirty="0"/>
              <a:t>rozmery</a:t>
            </a:r>
          </a:p>
          <a:p>
            <a:r>
              <a:rPr lang="sk-SK" dirty="0" smtClean="0"/>
              <a:t> </a:t>
            </a:r>
          </a:p>
          <a:p>
            <a:r>
              <a:rPr lang="sk-SK" b="1" dirty="0"/>
              <a:t>N</a:t>
            </a:r>
            <a:r>
              <a:rPr lang="sk-SK" b="1" dirty="0" smtClean="0"/>
              <a:t>evýhoda</a:t>
            </a:r>
            <a:r>
              <a:rPr lang="sk-SK" dirty="0" smtClean="0"/>
              <a:t> </a:t>
            </a:r>
            <a:r>
              <a:rPr lang="sk-SK" dirty="0"/>
              <a:t>- pri ich činnosti vznikajú silné </a:t>
            </a:r>
            <a:r>
              <a:rPr lang="sk-SK" dirty="0" smtClean="0"/>
              <a:t>rušivé signály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Riadiace </a:t>
            </a:r>
            <a:r>
              <a:rPr lang="sk-SK" dirty="0"/>
              <a:t>obvody sú tvorené integrovaným </a:t>
            </a:r>
            <a:r>
              <a:rPr lang="sk-SK" dirty="0" smtClean="0"/>
              <a:t>obvodom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Požadujú </a:t>
            </a:r>
            <a:r>
              <a:rPr lang="sk-SK" smtClean="0"/>
              <a:t>špeciálny transformátor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96888" y="3272596"/>
            <a:ext cx="8251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Bloková schéma napájacieho zdroja so </a:t>
            </a:r>
            <a:r>
              <a:rPr lang="sk-SK" b="1" dirty="0" smtClean="0"/>
              <a:t>spojitou reguláciou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9" y="3683229"/>
            <a:ext cx="6811416" cy="176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>
          <a:xfrm>
            <a:off x="683568" y="53639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 – filtre; U – usmerňovače; </a:t>
            </a:r>
            <a:r>
              <a:rPr lang="sk-SK" dirty="0" err="1"/>
              <a:t>Sp</a:t>
            </a:r>
            <a:r>
              <a:rPr lang="sk-SK" dirty="0"/>
              <a:t> – </a:t>
            </a:r>
            <a:r>
              <a:rPr lang="sk-SK" dirty="0" smtClean="0"/>
              <a:t>spínač; </a:t>
            </a:r>
            <a:r>
              <a:rPr lang="sk-SK" dirty="0" err="1" smtClean="0"/>
              <a:t>TR</a:t>
            </a:r>
            <a:r>
              <a:rPr lang="sk-SK" dirty="0" smtClean="0"/>
              <a:t> </a:t>
            </a:r>
            <a:r>
              <a:rPr lang="sk-SK" dirty="0"/>
              <a:t>– transformátor; ZV – spätná </a:t>
            </a:r>
            <a:r>
              <a:rPr lang="sk-SK" dirty="0" smtClean="0"/>
              <a:t>väzba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009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Impulzové napájacie zdroje 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Obdĺžnik 1"/>
          <p:cNvSpPr/>
          <p:nvPr/>
        </p:nvSpPr>
        <p:spPr>
          <a:xfrm>
            <a:off x="251520" y="914395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Princíp činnosti: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striedové</a:t>
            </a:r>
            <a:r>
              <a:rPr lang="sk-SK" dirty="0" smtClean="0"/>
              <a:t> </a:t>
            </a:r>
            <a:r>
              <a:rPr lang="sk-SK" dirty="0"/>
              <a:t>sieťové U sa po prechode cez </a:t>
            </a:r>
            <a:r>
              <a:rPr lang="sk-SK" dirty="0" err="1"/>
              <a:t>odrušovací</a:t>
            </a:r>
            <a:r>
              <a:rPr lang="sk-SK" dirty="0"/>
              <a:t> </a:t>
            </a:r>
            <a:r>
              <a:rPr lang="sk-SK" dirty="0" smtClean="0"/>
              <a:t>filter F0 </a:t>
            </a:r>
            <a:r>
              <a:rPr lang="sk-SK" dirty="0"/>
              <a:t>usmerní usmerňovačom U1 a filtrom F1 </a:t>
            </a:r>
            <a:r>
              <a:rPr lang="sk-SK" dirty="0" smtClean="0"/>
              <a:t>sa vyhladí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spínačom </a:t>
            </a:r>
            <a:r>
              <a:rPr lang="sk-SK" dirty="0" err="1"/>
              <a:t>Sp</a:t>
            </a:r>
            <a:r>
              <a:rPr lang="sk-SK" dirty="0"/>
              <a:t> sa premení na striedavé </a:t>
            </a:r>
            <a:r>
              <a:rPr lang="sk-SK" dirty="0" smtClean="0"/>
              <a:t>napätie vyššej </a:t>
            </a:r>
            <a:r>
              <a:rPr lang="sk-SK" dirty="0"/>
              <a:t>frekvencie napr. </a:t>
            </a:r>
            <a:r>
              <a:rPr lang="sk-SK" dirty="0" err="1"/>
              <a:t>22kHz</a:t>
            </a:r>
            <a:r>
              <a:rPr lang="sk-SK" dirty="0"/>
              <a:t> (obdĺžnikový </a:t>
            </a:r>
            <a:r>
              <a:rPr lang="sk-SK" dirty="0" smtClean="0"/>
              <a:t>priebeh U</a:t>
            </a:r>
            <a:r>
              <a:rPr lang="sk-S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transformátorom </a:t>
            </a:r>
            <a:r>
              <a:rPr lang="sk-SK" dirty="0" err="1"/>
              <a:t>TR</a:t>
            </a:r>
            <a:r>
              <a:rPr lang="sk-SK" dirty="0"/>
              <a:t> upraví na požadovanú veľkosť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usmerňovačom </a:t>
            </a:r>
            <a:r>
              <a:rPr lang="sk-SK" dirty="0"/>
              <a:t>U2 sa usmerní a filtrom F2 </a:t>
            </a:r>
            <a:r>
              <a:rPr lang="sk-SK" dirty="0" smtClean="0"/>
              <a:t>sa vyhladí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51520" y="285293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výstupné </a:t>
            </a:r>
            <a:r>
              <a:rPr lang="sk-SK" dirty="0"/>
              <a:t>U sa stabilizuje ovplyvňovaním </a:t>
            </a:r>
            <a:r>
              <a:rPr lang="sk-SK" dirty="0" smtClean="0"/>
              <a:t>funkcie spínača </a:t>
            </a:r>
            <a:r>
              <a:rPr lang="sk-SK" dirty="0"/>
              <a:t>cez obvod spätnej väzby ZV v </a:t>
            </a:r>
            <a:r>
              <a:rPr lang="sk-SK" dirty="0" smtClean="0"/>
              <a:t>impulznej forme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 </a:t>
            </a:r>
            <a:r>
              <a:rPr lang="sk-SK" dirty="0"/>
              <a:t>odchýlke výstupného U sa zmenou </a:t>
            </a:r>
            <a:r>
              <a:rPr lang="sk-SK" dirty="0" smtClean="0"/>
              <a:t>šírky spínacieho </a:t>
            </a:r>
            <a:r>
              <a:rPr lang="sk-SK" dirty="0"/>
              <a:t>impulzu zabezpečí </a:t>
            </a:r>
            <a:r>
              <a:rPr lang="sk-SK" dirty="0" smtClean="0"/>
              <a:t>stabilizácia výstupného </a:t>
            </a:r>
            <a:r>
              <a:rPr lang="sk-SK" dirty="0"/>
              <a:t>napätia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4" y="4221088"/>
            <a:ext cx="8028384" cy="20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37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Impulzové napájacie zdroje 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3" name="Obdĺžnik 2"/>
          <p:cNvSpPr/>
          <p:nvPr/>
        </p:nvSpPr>
        <p:spPr>
          <a:xfrm>
            <a:off x="329888" y="674375"/>
            <a:ext cx="84185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Využitie spínaných zdrojov prináša so sebou </a:t>
            </a:r>
            <a:r>
              <a:rPr lang="sk-SK" b="1" dirty="0"/>
              <a:t>mnoho </a:t>
            </a:r>
            <a:r>
              <a:rPr lang="sk-SK" b="1" dirty="0" smtClean="0"/>
              <a:t>výhod</a:t>
            </a:r>
            <a:r>
              <a:rPr lang="sk-SK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M</a:t>
            </a:r>
            <a:r>
              <a:rPr lang="sk-SK" b="1" dirty="0" smtClean="0"/>
              <a:t>enšia </a:t>
            </a:r>
            <a:r>
              <a:rPr lang="sk-SK" b="1" dirty="0"/>
              <a:t>hmotnosť</a:t>
            </a:r>
            <a:r>
              <a:rPr lang="sk-SK" dirty="0"/>
              <a:t>,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Menšie rozmery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C</a:t>
            </a:r>
            <a:r>
              <a:rPr lang="sk-SK" b="1" dirty="0" smtClean="0"/>
              <a:t>enová </a:t>
            </a:r>
            <a:r>
              <a:rPr lang="sk-SK" b="1" dirty="0"/>
              <a:t>výhodnosť</a:t>
            </a:r>
            <a:r>
              <a:rPr lang="sk-SK" dirty="0"/>
              <a:t> hlavne pri vysokých výkonoch.</a:t>
            </a:r>
          </a:p>
          <a:p>
            <a:endParaRPr lang="sk-SK" dirty="0" smtClean="0"/>
          </a:p>
          <a:p>
            <a:r>
              <a:rPr lang="sk-SK" b="1" dirty="0" smtClean="0"/>
              <a:t>Nevýhodou</a:t>
            </a:r>
            <a:r>
              <a:rPr lang="sk-SK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vzniknuté </a:t>
            </a:r>
            <a:r>
              <a:rPr lang="sk-SK" b="1" dirty="0"/>
              <a:t>spektrum rušenia </a:t>
            </a:r>
            <a:r>
              <a:rPr lang="sk-SK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nutnosť </a:t>
            </a:r>
            <a:r>
              <a:rPr lang="sk-SK" b="1" dirty="0"/>
              <a:t>špeciálneho transformátora</a:t>
            </a:r>
            <a:r>
              <a:rPr lang="sk-SK" dirty="0"/>
              <a:t>, čo má </a:t>
            </a:r>
            <a:r>
              <a:rPr lang="sk-SK" dirty="0" smtClean="0"/>
              <a:t>za následok </a:t>
            </a:r>
            <a:r>
              <a:rPr lang="sk-SK" dirty="0"/>
              <a:t>absenciu týchto zdrojov v amatérskych </a:t>
            </a:r>
            <a:r>
              <a:rPr lang="sk-SK" dirty="0" smtClean="0"/>
              <a:t>konštrukciách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60867" y="3429000"/>
            <a:ext cx="8387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Spínaný zdroj je riadený impulzmi, ktoré spínajú usmernené a vyfiltrované sieťové napätie.</a:t>
            </a:r>
          </a:p>
          <a:p>
            <a:endParaRPr lang="sk-SK" dirty="0" smtClean="0"/>
          </a:p>
          <a:p>
            <a:r>
              <a:rPr lang="sk-SK" b="1" dirty="0" smtClean="0"/>
              <a:t>Frekvencia </a:t>
            </a:r>
            <a:r>
              <a:rPr lang="sk-SK" b="1" dirty="0"/>
              <a:t>impulzov </a:t>
            </a:r>
            <a:r>
              <a:rPr lang="sk-SK" dirty="0"/>
              <a:t>býva väčšinou v rozsahu </a:t>
            </a:r>
            <a:r>
              <a:rPr lang="sk-SK" dirty="0" err="1"/>
              <a:t>50-100kHz</a:t>
            </a:r>
            <a:r>
              <a:rPr lang="sk-SK" dirty="0"/>
              <a:t>, čo nám umožňuje použiť </a:t>
            </a:r>
            <a:r>
              <a:rPr lang="sk-SK" b="1" dirty="0" smtClean="0"/>
              <a:t>menší transformátor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b="1" dirty="0"/>
              <a:t>nižšie filtračné kapacity</a:t>
            </a:r>
            <a:r>
              <a:rPr lang="sk-SK" dirty="0"/>
              <a:t> na výstupe v porovnaní so zapojením pracujúcim </a:t>
            </a:r>
            <a:r>
              <a:rPr lang="sk-SK" dirty="0" smtClean="0"/>
              <a:t>na frekvencii </a:t>
            </a:r>
            <a:r>
              <a:rPr lang="sk-SK" dirty="0"/>
              <a:t>50 Hz.</a:t>
            </a:r>
          </a:p>
        </p:txBody>
      </p:sp>
      <p:sp>
        <p:nvSpPr>
          <p:cNvPr id="8" name="Obdĺžnik 7"/>
          <p:cNvSpPr/>
          <p:nvPr/>
        </p:nvSpPr>
        <p:spPr>
          <a:xfrm>
            <a:off x="395536" y="545799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Stabilizácia výstupného napätia je riadená reguláciou prúdu v primárnom vinutí (</a:t>
            </a:r>
            <a:r>
              <a:rPr lang="sk-SK" dirty="0" smtClean="0"/>
              <a:t>väčšina dvojčinných </a:t>
            </a:r>
            <a:r>
              <a:rPr lang="sk-SK" dirty="0"/>
              <a:t>zapojení) alebo </a:t>
            </a:r>
            <a:r>
              <a:rPr lang="sk-SK" b="1" dirty="0"/>
              <a:t>prenášaním regulačnej odchýlky od referencie cez </a:t>
            </a:r>
            <a:r>
              <a:rPr lang="sk-SK" b="1" dirty="0" err="1"/>
              <a:t>optočlen</a:t>
            </a:r>
            <a:r>
              <a:rPr lang="sk-SK" b="1" dirty="0"/>
              <a:t> </a:t>
            </a:r>
            <a:r>
              <a:rPr lang="sk-SK" b="1" dirty="0" smtClean="0"/>
              <a:t>zo sekundárnej </a:t>
            </a:r>
            <a:r>
              <a:rPr lang="sk-SK" b="1" dirty="0"/>
              <a:t>na primárnu stranu </a:t>
            </a:r>
            <a:r>
              <a:rPr lang="sk-SK" dirty="0"/>
              <a:t>(väčšina jednočinných zapojení).</a:t>
            </a:r>
          </a:p>
        </p:txBody>
      </p:sp>
    </p:spTree>
    <p:extLst>
      <p:ext uri="{BB962C8B-B14F-4D97-AF65-F5344CB8AC3E}">
        <p14:creationId xmlns:p14="http://schemas.microsoft.com/office/powerpoint/2010/main" xmlns="" val="982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Impulzové napájacie zdroje 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74713" y="313856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234555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72" y="650584"/>
            <a:ext cx="8532440" cy="29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70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nko.eu/ele/sites/default/files/languages/1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15265"/>
            <a:ext cx="8037021" cy="452995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Transformátor: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onko.eu/ele/sites/default/files/languages/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128792" cy="515699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95536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Typy jadier transformátorov: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580112" y="58052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Výpočet transformátora, návrh sieťového transformátora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867</Words>
  <Application>Microsoft Office PowerPoint</Application>
  <PresentationFormat>Prezentácia na obrazovke (4:3)</PresentationFormat>
  <Paragraphs>199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52</cp:revision>
  <dcterms:created xsi:type="dcterms:W3CDTF">2014-09-25T16:29:53Z</dcterms:created>
  <dcterms:modified xsi:type="dcterms:W3CDTF">2014-12-01T20:34:16Z</dcterms:modified>
</cp:coreProperties>
</file>