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5" r:id="rId2"/>
    <p:sldId id="356" r:id="rId3"/>
    <p:sldId id="357" r:id="rId4"/>
    <p:sldId id="359" r:id="rId5"/>
    <p:sldId id="361" r:id="rId6"/>
    <p:sldId id="285" r:id="rId7"/>
    <p:sldId id="286" r:id="rId8"/>
    <p:sldId id="33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53" r:id="rId19"/>
    <p:sldId id="352" r:id="rId20"/>
    <p:sldId id="351" r:id="rId21"/>
    <p:sldId id="350" r:id="rId22"/>
    <p:sldId id="337" r:id="rId23"/>
    <p:sldId id="354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5161" autoAdjust="0"/>
  </p:normalViewPr>
  <p:slideViewPr>
    <p:cSldViewPr>
      <p:cViewPr>
        <p:scale>
          <a:sx n="70" d="100"/>
          <a:sy n="70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3" y="2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451331D-7AE7-4711-A863-B6DFE7E9D76A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77340"/>
            <a:ext cx="2982914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3" y="9177340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49CEAFA9-9D2B-4983-B5DD-4F0645BDED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5" y="0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9FAEEF62-B348-4B4D-A28B-46277409BF8E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4" y="4589224"/>
            <a:ext cx="5505449" cy="4347686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3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5" y="9176772"/>
            <a:ext cx="2982119" cy="483075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D31135EE-3D12-43D1-B8A3-A7F3E140936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EDF7-715C-4A7E-A643-545791AFEDC0}" type="datetimeFigureOut">
              <a:rPr lang="sk-SK" smtClean="0"/>
              <a:pPr/>
              <a:t>3.10.2017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76D52-D78C-47F6-8CEF-14C9297F0CF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2606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Zakresli kontaktovou schémou a pomocou logických členov funkcie:</a:t>
            </a:r>
          </a:p>
          <a:p>
            <a:r>
              <a:rPr lang="sk-SK" dirty="0" smtClean="0"/>
              <a:t>A:   Y=A.B + B.C + (A+B)</a:t>
            </a:r>
          </a:p>
          <a:p>
            <a:r>
              <a:rPr lang="sk-SK" dirty="0" smtClean="0"/>
              <a:t>B:   Y=(A+B+C) . (A.B).(B+C)</a:t>
            </a:r>
            <a:endParaRPr lang="sk-SK" dirty="0"/>
          </a:p>
        </p:txBody>
      </p:sp>
      <p:pic>
        <p:nvPicPr>
          <p:cNvPr id="5" name="Picture 2" descr="http://www.spslevice.sk/ucebnice/SOC/pictures/blokova_schema_regulacneho_obvod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060848"/>
            <a:ext cx="5382964" cy="2376264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940152" y="2312873"/>
            <a:ext cx="22322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z – </a:t>
            </a:r>
          </a:p>
          <a:p>
            <a:r>
              <a:rPr lang="sk-SK" sz="2000" b="1" dirty="0" smtClean="0"/>
              <a:t>y – </a:t>
            </a:r>
          </a:p>
          <a:p>
            <a:r>
              <a:rPr lang="sk-SK" sz="2000" b="1" dirty="0" smtClean="0"/>
              <a:t>w – </a:t>
            </a:r>
          </a:p>
          <a:p>
            <a:r>
              <a:rPr lang="sk-SK" sz="2000" b="1" dirty="0" smtClean="0"/>
              <a:t>e – </a:t>
            </a:r>
          </a:p>
          <a:p>
            <a:r>
              <a:rPr lang="sk-SK" sz="2000" b="1" dirty="0" smtClean="0"/>
              <a:t>u – </a:t>
            </a:r>
          </a:p>
          <a:p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126876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Pomenuj jednotlivé prvky a veličiny:</a:t>
            </a:r>
            <a:endParaRPr lang="sk-SK" b="1" dirty="0"/>
          </a:p>
        </p:txBody>
      </p:sp>
      <p:sp>
        <p:nvSpPr>
          <p:cNvPr id="8" name="Obdĺžnik 7"/>
          <p:cNvSpPr/>
          <p:nvPr/>
        </p:nvSpPr>
        <p:spPr>
          <a:xfrm>
            <a:off x="2411760" y="2204864"/>
            <a:ext cx="136815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555776" y="3933056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323528" y="450912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Rozdiel medzi priamym a nepriamym regulátorom</a:t>
            </a: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50724"/>
            <a:ext cx="3960440" cy="141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18586"/>
          <a:stretch>
            <a:fillRect/>
          </a:stretch>
        </p:blipFill>
        <p:spPr bwMode="auto">
          <a:xfrm>
            <a:off x="4556703" y="4941168"/>
            <a:ext cx="439510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dĺžnik 13"/>
          <p:cNvSpPr/>
          <p:nvPr/>
        </p:nvSpPr>
        <p:spPr>
          <a:xfrm>
            <a:off x="971600" y="5301208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971600" y="6093296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3131840" y="5661248"/>
            <a:ext cx="5760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5148064" y="530120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5148064" y="602128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7092280" y="566124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8028384" y="5661248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spslevice.sk/ucebnice/SOC/pictures/k_stavebnicove_systemy_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880320" cy="361083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Snímače tlaku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467544" y="465313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Tieto tlakomery sa používajú pre tlaky do 25 </a:t>
            </a:r>
            <a:r>
              <a:rPr lang="sk-SK" dirty="0" err="1" smtClean="0"/>
              <a:t>MPa</a:t>
            </a:r>
            <a:endParaRPr lang="sk-SK" dirty="0"/>
          </a:p>
        </p:txBody>
      </p:sp>
      <p:pic>
        <p:nvPicPr>
          <p:cNvPr id="87044" name="Picture 4" descr="http://www.spslevice.sk/ucebnice/SOC/pictures/k_stavebnicove_systemy_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24372"/>
            <a:ext cx="2869266" cy="291274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4139952" y="4581128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Ak sila pôsobí v smere osi x – pozdĺžny piezoelektrický jav, náboj Q je daný vzťahom: Q = </a:t>
            </a:r>
            <a:r>
              <a:rPr lang="sk-SK" dirty="0" err="1" smtClean="0"/>
              <a:t>k</a:t>
            </a:r>
            <a:r>
              <a:rPr lang="sk-SK" baseline="-25000" dirty="0" err="1" smtClean="0"/>
              <a:t>p</a:t>
            </a:r>
            <a:r>
              <a:rPr lang="sk-SK" dirty="0" err="1" smtClean="0"/>
              <a:t>.F</a:t>
            </a:r>
            <a:r>
              <a:rPr lang="sk-SK" baseline="-25000" dirty="0" err="1" smtClean="0"/>
              <a:t>x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26064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Snímače teploty</a:t>
            </a:r>
            <a:endParaRPr lang="sk-SK" b="1" dirty="0"/>
          </a:p>
        </p:txBody>
      </p:sp>
      <p:sp>
        <p:nvSpPr>
          <p:cNvPr id="5" name="Obdĺžnik 4"/>
          <p:cNvSpPr/>
          <p:nvPr/>
        </p:nvSpPr>
        <p:spPr>
          <a:xfrm>
            <a:off x="323528" y="59455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dilatačné kvapalinové teplomery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dilatačné tyčové teplomery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tlakové kvapalinové teplomery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dvojkovové</a:t>
            </a:r>
            <a:r>
              <a:rPr lang="sk-SK" dirty="0" smtClean="0"/>
              <a:t> teplomery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odporové teplomery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termoelektrické teplomery</a:t>
            </a:r>
            <a:endParaRPr lang="sk-SK" dirty="0"/>
          </a:p>
        </p:txBody>
      </p:sp>
      <p:pic>
        <p:nvPicPr>
          <p:cNvPr id="88066" name="Picture 2" descr="http://www.spslevice.sk/ucebnice/SOC/pictures/k_stavebnicove_systemy_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49835"/>
            <a:ext cx="2790825" cy="3819525"/>
          </a:xfrm>
          <a:prstGeom prst="rect">
            <a:avLst/>
          </a:prstGeom>
          <a:noFill/>
        </p:spPr>
      </p:pic>
      <p:pic>
        <p:nvPicPr>
          <p:cNvPr id="88068" name="Picture 4" descr="http://www.spslevice.sk/ucebnice/SOC/pictures/k_stavebnicove_systemy_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124325" cy="2724151"/>
          </a:xfrm>
          <a:prstGeom prst="rect">
            <a:avLst/>
          </a:prstGeom>
          <a:noFill/>
        </p:spPr>
      </p:pic>
      <p:pic>
        <p:nvPicPr>
          <p:cNvPr id="88070" name="Picture 6" descr="http://www.spslevice.sk/ucebnice/SOC/pictures/k_stavebnicove_systemy_1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38481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188640"/>
            <a:ext cx="8748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Odporové </a:t>
            </a:r>
            <a:r>
              <a:rPr lang="sk-SK" b="1" dirty="0" smtClean="0"/>
              <a:t>teplomery</a:t>
            </a:r>
            <a:endParaRPr lang="sk-SK" b="1" dirty="0" smtClean="0"/>
          </a:p>
          <a:p>
            <a:r>
              <a:rPr lang="sk-SK" b="1" dirty="0" smtClean="0"/>
              <a:t>Vyžívajú zmenu elektrického odporu kovových vodičov so zmenou teploty. </a:t>
            </a:r>
          </a:p>
          <a:p>
            <a:r>
              <a:rPr lang="sk-SK" dirty="0" smtClean="0"/>
              <a:t>S narastajúcou teplotou odpor týchto vodičov rastie. Ak je závislosť medzi odporom a teplotou lineárna, je vyjadrená vzťahom:</a:t>
            </a:r>
          </a:p>
          <a:p>
            <a:r>
              <a:rPr lang="sk-SK" dirty="0" smtClean="0"/>
              <a:t>     </a:t>
            </a:r>
            <a:r>
              <a:rPr lang="sk-SK" b="1" dirty="0" err="1" smtClean="0"/>
              <a:t>R</a:t>
            </a:r>
            <a:r>
              <a:rPr lang="sk-SK" b="1" baseline="-25000" dirty="0" err="1" smtClean="0"/>
              <a:t>t</a:t>
            </a:r>
            <a:r>
              <a:rPr lang="sk-SK" b="1" dirty="0" smtClean="0"/>
              <a:t> = R</a:t>
            </a:r>
            <a:r>
              <a:rPr lang="sk-SK" b="1" baseline="-25000" dirty="0" smtClean="0"/>
              <a:t>0</a:t>
            </a:r>
            <a:r>
              <a:rPr lang="sk-SK" b="1" dirty="0" smtClean="0"/>
              <a:t>(1+</a:t>
            </a:r>
            <a:r>
              <a:rPr lang="el-GR" b="1" dirty="0" smtClean="0"/>
              <a:t>α</a:t>
            </a:r>
            <a:r>
              <a:rPr lang="sk-SK" b="1" dirty="0" smtClean="0"/>
              <a:t>t)</a:t>
            </a:r>
            <a:endParaRPr lang="sk-SK" dirty="0" smtClean="0"/>
          </a:p>
          <a:p>
            <a:r>
              <a:rPr lang="sk-SK" dirty="0" err="1" smtClean="0"/>
              <a:t>Rt</a:t>
            </a:r>
            <a:r>
              <a:rPr lang="sk-SK" dirty="0" smtClean="0"/>
              <a:t> – odpor pri teplote t °C v (</a:t>
            </a:r>
            <a:r>
              <a:rPr lang="el-GR" dirty="0" smtClean="0"/>
              <a:t>Ω)</a:t>
            </a:r>
          </a:p>
          <a:p>
            <a:r>
              <a:rPr lang="sk-SK" dirty="0" smtClean="0"/>
              <a:t>R</a:t>
            </a:r>
            <a:r>
              <a:rPr lang="sk-SK" baseline="-25000" dirty="0" smtClean="0"/>
              <a:t>0</a:t>
            </a:r>
            <a:r>
              <a:rPr lang="sk-SK" dirty="0" smtClean="0"/>
              <a:t> - odpor pri teplote 0 °C v (</a:t>
            </a:r>
            <a:r>
              <a:rPr lang="el-GR" dirty="0" smtClean="0"/>
              <a:t>Ω)</a:t>
            </a:r>
          </a:p>
          <a:p>
            <a:r>
              <a:rPr lang="el-GR" dirty="0" smtClean="0"/>
              <a:t>α – </a:t>
            </a:r>
            <a:r>
              <a:rPr lang="sk-SK" dirty="0" smtClean="0"/>
              <a:t>teplotný súčiniteľ odporu (K</a:t>
            </a:r>
            <a:r>
              <a:rPr lang="sk-SK" baseline="30000" dirty="0" smtClean="0"/>
              <a:t>-1</a:t>
            </a:r>
            <a:r>
              <a:rPr lang="sk-SK" dirty="0" smtClean="0"/>
              <a:t>)</a:t>
            </a:r>
          </a:p>
          <a:p>
            <a:r>
              <a:rPr lang="sk-SK" dirty="0" smtClean="0"/>
              <a:t>t – meraná teplota v (°C)</a:t>
            </a:r>
            <a:endParaRPr lang="sk-SK" dirty="0"/>
          </a:p>
        </p:txBody>
      </p:sp>
      <p:pic>
        <p:nvPicPr>
          <p:cNvPr id="89090" name="Picture 2" descr="http://www.spslevice.sk/ucebnice/SOC/pictures/k_stavebnicove_systemy_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160" y="2105472"/>
            <a:ext cx="6615328" cy="475252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51520" y="33569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Termočlánky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51520" y="378904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Zvyšovaním teploty sa mení napätie na koncoch vodiča, ktorý je vytvorený z 2 rôznych materiálov.</a:t>
            </a:r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www.spslevice.sk/ucebnice/SOC/pictures/k_stavebnicove_systemy_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692696"/>
            <a:ext cx="4061139" cy="331236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Snímač výšky hladiny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707904" y="13407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potenciometer</a:t>
            </a:r>
            <a:endParaRPr lang="sk-SK" dirty="0"/>
          </a:p>
        </p:txBody>
      </p:sp>
      <p:pic>
        <p:nvPicPr>
          <p:cNvPr id="90116" name="Picture 4" descr="http://www.spslevice.sk/ucebnice/SOC/pictures/k_stavebnicove_systemy_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508" y="764704"/>
            <a:ext cx="3060948" cy="3582196"/>
          </a:xfrm>
          <a:prstGeom prst="rect">
            <a:avLst/>
          </a:prstGeom>
          <a:noFill/>
        </p:spPr>
      </p:pic>
      <p:pic>
        <p:nvPicPr>
          <p:cNvPr id="90118" name="Picture 6" descr="http://www.spslevice.sk/ucebnice/SOC/pictures/text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802" y="4509120"/>
            <a:ext cx="4756678" cy="193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spslevice.sk/ucebnice/SOC/pictures/k_stavebnicove_systemy_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624"/>
            <a:ext cx="5472608" cy="2840817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Meranie otáčok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95536" y="3068960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Na stroboskopickom kotúči 1 je štrbina, cez ktorú sa pozeráme na značku na meranom predmete 2. Obrátky kotúča 1 meníme dovtedy, až sa predmet 2 dostane do zdanlivého pokoja, v tomto okamihu vznikne stroboskopický jav.</a:t>
            </a:r>
          </a:p>
          <a:p>
            <a:endParaRPr lang="sk-SK" dirty="0" smtClean="0"/>
          </a:p>
          <a:p>
            <a:r>
              <a:rPr lang="sk-SK" dirty="0" smtClean="0"/>
              <a:t>Stroboskopický jav vzniká aj pri harmonickom počte, napr. pri 3000 obrátkach za minútu sa stroboskopický jav objaví aj pri obrátkach 600, 750, 1000 a 1500 za minútu. Preto treba zvyšovať obrátky kotúča 1 tak dlho, kým sa dosahuje stroboskopický jav.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467544" y="5192032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Elektrický </a:t>
            </a:r>
            <a:r>
              <a:rPr lang="sk-SK" b="1" dirty="0" err="1" smtClean="0"/>
              <a:t>stroboskop</a:t>
            </a:r>
            <a:endParaRPr lang="sk-SK" dirty="0" smtClean="0"/>
          </a:p>
          <a:p>
            <a:r>
              <a:rPr lang="sk-SK" dirty="0" smtClean="0"/>
              <a:t>Tento </a:t>
            </a:r>
            <a:r>
              <a:rPr lang="sk-SK" dirty="0" err="1" smtClean="0"/>
              <a:t>stroboskop</a:t>
            </a:r>
            <a:r>
              <a:rPr lang="sk-SK" dirty="0" smtClean="0"/>
              <a:t> namiesto stroboskopického kotúča má výbojku, ktorej záblesky možno meniť nastaviteľnou frekvenciou. Pri synchronizácii zábleskov s obrátkami meraného predmetu vznikne stroboskopický jav. Podmienka správneho merania je taká istá ako pri mechanickom </a:t>
            </a:r>
            <a:r>
              <a:rPr lang="sk-SK" dirty="0" err="1" smtClean="0"/>
              <a:t>stroboskope</a:t>
            </a:r>
            <a:r>
              <a:rPr lang="sk-SK" dirty="0" smtClean="0"/>
              <a:t>.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/>
          <p:cNvSpPr txBox="1"/>
          <p:nvPr/>
        </p:nvSpPr>
        <p:spPr>
          <a:xfrm>
            <a:off x="107504" y="116632"/>
            <a:ext cx="878497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Snímače polohy</a:t>
            </a:r>
          </a:p>
          <a:p>
            <a:r>
              <a:rPr lang="sk-SK" dirty="0" smtClean="0"/>
              <a:t>V automatizácii treba často merať polohu. Prístroje na meranie polohy môžu byť analógové alebo číslicové. </a:t>
            </a:r>
            <a:r>
              <a:rPr lang="sk-SK" b="1" dirty="0" smtClean="0"/>
              <a:t>Medzi analógové patria odporové, indukčné a kapacitné snímače.</a:t>
            </a:r>
            <a:endParaRPr lang="sk-SK" dirty="0" smtClean="0"/>
          </a:p>
          <a:p>
            <a:r>
              <a:rPr lang="sk-SK" b="1" dirty="0" smtClean="0"/>
              <a:t> </a:t>
            </a:r>
            <a:endParaRPr lang="sk-SK" dirty="0" smtClean="0"/>
          </a:p>
          <a:p>
            <a:r>
              <a:rPr lang="sk-SK" sz="2400" b="1" dirty="0" smtClean="0">
                <a:solidFill>
                  <a:srgbClr val="FF0000"/>
                </a:solidFill>
              </a:rPr>
              <a:t>Analógové snímače polohy</a:t>
            </a:r>
            <a:endParaRPr lang="sk-SK" sz="2400" dirty="0" smtClean="0">
              <a:solidFill>
                <a:srgbClr val="FF0000"/>
              </a:solidFill>
            </a:endParaRPr>
          </a:p>
          <a:p>
            <a:endParaRPr lang="sk-SK" b="1" dirty="0" smtClean="0"/>
          </a:p>
          <a:p>
            <a:r>
              <a:rPr lang="sk-SK" b="1" dirty="0" smtClean="0"/>
              <a:t>Odporový snímač polohy</a:t>
            </a:r>
            <a:endParaRPr lang="sk-SK" dirty="0" smtClean="0"/>
          </a:p>
          <a:p>
            <a:r>
              <a:rPr lang="sk-SK" dirty="0" smtClean="0"/>
              <a:t>Najčastejšie sa v automatizácii používa potenciometer. Bežec potenciometra je spojený so súčiastkou, ktorej polohu snímame a jej pôsobením sa posúva po priamkovej alebo kruhovej dráhe odporového člena. </a:t>
            </a:r>
          </a:p>
          <a:p>
            <a:endParaRPr lang="sk-SK" dirty="0" smtClean="0"/>
          </a:p>
          <a:p>
            <a:r>
              <a:rPr lang="sk-SK" dirty="0" smtClean="0"/>
              <a:t>Odporový snímač v zapojení ako nezaťažený potenciometer:</a:t>
            </a:r>
          </a:p>
          <a:p>
            <a:r>
              <a:rPr lang="sk-SK" dirty="0" smtClean="0"/>
              <a:t>celkový odpor je </a:t>
            </a:r>
            <a:r>
              <a:rPr lang="sk-SK" b="1" dirty="0" smtClean="0"/>
              <a:t>R = R1 + R2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b="1" dirty="0" smtClean="0"/>
              <a:t>Pre napätia a odpory platí:</a:t>
            </a:r>
          </a:p>
          <a:p>
            <a:r>
              <a:rPr lang="sk-SK" dirty="0" smtClean="0"/>
              <a:t>U2 : U1 = R2 : R</a:t>
            </a:r>
          </a:p>
          <a:p>
            <a:r>
              <a:rPr lang="sk-SK" dirty="0" smtClean="0"/>
              <a:t>Výstupné napätie:</a:t>
            </a:r>
          </a:p>
          <a:p>
            <a:r>
              <a:rPr lang="sk-SK" dirty="0" smtClean="0"/>
              <a:t>Zo vzťahu vyplýva, že nezaťažený potenciometer </a:t>
            </a:r>
          </a:p>
          <a:p>
            <a:r>
              <a:rPr lang="sk-SK" dirty="0" smtClean="0"/>
              <a:t>pracuje lineárne. Zaťažený odporom pracuje nelineárne.</a:t>
            </a:r>
          </a:p>
          <a:p>
            <a:endParaRPr lang="sk-SK" dirty="0"/>
          </a:p>
        </p:txBody>
      </p:sp>
      <p:pic>
        <p:nvPicPr>
          <p:cNvPr id="92164" name="Picture 4" descr="http://www.spslevice.sk/ucebnice/SOC/pictures/k_stavebnicove_systemy_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155" y="2924944"/>
            <a:ext cx="2981325" cy="3543300"/>
          </a:xfrm>
          <a:prstGeom prst="rect">
            <a:avLst/>
          </a:prstGeom>
          <a:noFill/>
        </p:spPr>
      </p:pic>
      <p:pic>
        <p:nvPicPr>
          <p:cNvPr id="92166" name="Picture 6" descr="http://www.spslevice.sk/ucebnice/SOC/pictures/text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2357843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spslevice.sk/ucebnice/SOC/pictures/k_stavebnicove_systemy_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758816" cy="2808312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23528" y="18864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Indukčný snímač polohy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683568" y="3861048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Zmenou polohy jadra sa mení</a:t>
            </a:r>
            <a:r>
              <a:rPr lang="sk-SK" b="1" dirty="0" smtClean="0"/>
              <a:t> indukčnosť cie</a:t>
            </a:r>
            <a:r>
              <a:rPr lang="sk-SK" dirty="0" smtClean="0"/>
              <a:t>vky. </a:t>
            </a:r>
          </a:p>
          <a:p>
            <a:endParaRPr lang="sk-SK" dirty="0" smtClean="0"/>
          </a:p>
          <a:p>
            <a:r>
              <a:rPr lang="sk-SK" dirty="0" smtClean="0"/>
              <a:t>Zmenou polohy pohyblivej časti jadra (je spojená so súčiastkou, ktorej polohu snímame) sa mení indukčnosť cievky podľa vzťahu:</a:t>
            </a:r>
            <a:endParaRPr lang="sk-SK" dirty="0"/>
          </a:p>
        </p:txBody>
      </p:sp>
      <p:pic>
        <p:nvPicPr>
          <p:cNvPr id="93188" name="Picture 4" descr="http://www.spslevice.sk/ucebnice/SOC/pictures/text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052736"/>
            <a:ext cx="3844424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spslevice.sk/ucebnice/SOC/pictures/k_stavebnicove_systemy_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7193042" cy="309634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323528" y="260648"/>
            <a:ext cx="3191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Číslicový snímač polohy</a:t>
            </a:r>
            <a:endParaRPr lang="sk-SK" sz="2400" dirty="0" smtClean="0">
              <a:solidFill>
                <a:srgbClr val="FF000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23528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Binárne kódovaný kotúč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716016" y="422108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Svetelné lúče zo zdroja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843808" y="42117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Optická sústava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23528" y="37797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Clona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323528" y="32756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Fotosnímače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395536" y="537321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Každá stopa má samostatný </a:t>
            </a:r>
            <a:r>
              <a:rPr lang="sk-SK" dirty="0" err="1" smtClean="0"/>
              <a:t>fotosnímač</a:t>
            </a:r>
            <a:r>
              <a:rPr lang="sk-SK" dirty="0" smtClean="0"/>
              <a:t>. </a:t>
            </a:r>
          </a:p>
          <a:p>
            <a:r>
              <a:rPr lang="sk-SK" dirty="0" smtClean="0"/>
              <a:t>Elektrické impulzy sa po zosilnení vedú do riadiaceho systému.</a:t>
            </a:r>
            <a:endParaRPr lang="sk-SK" dirty="0"/>
          </a:p>
        </p:txBody>
      </p:sp>
      <p:cxnSp>
        <p:nvCxnSpPr>
          <p:cNvPr id="13" name="Rovná spojovacia šípka 12"/>
          <p:cNvCxnSpPr/>
          <p:nvPr/>
        </p:nvCxnSpPr>
        <p:spPr>
          <a:xfrm flipV="1">
            <a:off x="611560" y="2060848"/>
            <a:ext cx="36004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755576" y="1772816"/>
            <a:ext cx="79208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/>
          <p:cNvCxnSpPr>
            <a:endCxn id="10" idx="3"/>
          </p:cNvCxnSpPr>
          <p:nvPr/>
        </p:nvCxnSpPr>
        <p:spPr>
          <a:xfrm flipV="1">
            <a:off x="1259632" y="3460358"/>
            <a:ext cx="720080" cy="832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2987824" y="2060848"/>
            <a:ext cx="14401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 flipV="1">
            <a:off x="3995936" y="1772816"/>
            <a:ext cx="1512168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43924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Knight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rider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5004048" y="332656"/>
            <a:ext cx="37444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/* čísla výstupných </a:t>
            </a:r>
            <a:r>
              <a:rPr lang="sk-SK" sz="1100" dirty="0" err="1" smtClean="0"/>
              <a:t>pinov</a:t>
            </a:r>
            <a:r>
              <a:rPr lang="sk-SK" sz="1100" dirty="0" smtClean="0"/>
              <a:t> */ </a:t>
            </a:r>
          </a:p>
          <a:p>
            <a:r>
              <a:rPr lang="sk-SK" sz="1100" dirty="0" smtClean="0"/>
              <a:t>byte 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[] = {2, 3, 4, 5, 6, 7, 8, 9};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</a:t>
            </a:r>
          </a:p>
          <a:p>
            <a:r>
              <a:rPr lang="sk-SK" sz="1100" dirty="0" smtClean="0"/>
              <a:t>{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 i&lt;8;i++) </a:t>
            </a:r>
          </a:p>
          <a:p>
            <a:r>
              <a:rPr lang="sk-SK" sz="1100" dirty="0" smtClean="0"/>
              <a:t>{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OUTPUT);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LOW);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</a:t>
            </a:r>
          </a:p>
          <a:p>
            <a:r>
              <a:rPr lang="sk-SK" sz="1100" dirty="0" smtClean="0"/>
              <a:t>{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 i&lt;7;i++) </a:t>
            </a:r>
          </a:p>
          <a:p>
            <a:r>
              <a:rPr lang="sk-SK" sz="1100" dirty="0" smtClean="0"/>
              <a:t>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HIGH);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(75);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LOW);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i=7; i&gt;0;i--) </a:t>
            </a:r>
          </a:p>
          <a:p>
            <a:r>
              <a:rPr lang="sk-SK" sz="1100" dirty="0" smtClean="0"/>
              <a:t>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HIGH);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(75);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outputPins</a:t>
            </a:r>
            <a:r>
              <a:rPr lang="sk-SK" sz="1100" dirty="0" smtClean="0"/>
              <a:t>[i], LOW);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Pulzujúca LED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644008" y="389557"/>
            <a:ext cx="41764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= 9; // číslo </a:t>
            </a:r>
            <a:r>
              <a:rPr lang="sk-SK" sz="1100" dirty="0" err="1" smtClean="0"/>
              <a:t>pinu</a:t>
            </a:r>
            <a:r>
              <a:rPr lang="sk-SK" sz="1100" dirty="0" smtClean="0"/>
              <a:t> na ktorý je pripojená </a:t>
            </a:r>
            <a:r>
              <a:rPr lang="sk-SK" sz="1100" dirty="0" err="1" smtClean="0"/>
              <a:t>LEDka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 = 0; // jas </a:t>
            </a:r>
            <a:r>
              <a:rPr lang="sk-SK" sz="1100" dirty="0" err="1" smtClean="0"/>
              <a:t>LEDky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stepValue</a:t>
            </a:r>
            <a:r>
              <a:rPr lang="sk-SK" sz="1100" dirty="0" smtClean="0"/>
              <a:t> = 5; // veľkosť kroku na nastavenie jasu </a:t>
            </a:r>
            <a:r>
              <a:rPr lang="sk-SK" sz="1100" dirty="0" err="1" smtClean="0"/>
              <a:t>LEDky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direction</a:t>
            </a:r>
            <a:r>
              <a:rPr lang="sk-SK" sz="1100" dirty="0" smtClean="0"/>
              <a:t> = 1; // Smer zvyšovanie alebo znižovanie jasu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 </a:t>
            </a:r>
          </a:p>
          <a:p>
            <a:r>
              <a:rPr lang="sk-SK" sz="1100" dirty="0" smtClean="0"/>
              <a:t>// nastavenie jasu </a:t>
            </a:r>
            <a:r>
              <a:rPr lang="sk-SK" sz="1100" dirty="0" err="1" smtClean="0"/>
              <a:t>LEDky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analogWrite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);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ak jas dosiahne maximálnej hodnoty, zmeníme smer na znižovanie 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(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 == 255){ </a:t>
            </a:r>
          </a:p>
          <a:p>
            <a:r>
              <a:rPr lang="sk-SK" sz="1100" dirty="0" err="1" smtClean="0"/>
              <a:t>direction</a:t>
            </a:r>
            <a:r>
              <a:rPr lang="sk-SK" sz="1100" dirty="0" smtClean="0"/>
              <a:t> = 2;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ak jas dosiahne minimálnej hodnoty, zmeníme smer na zvyšovanie 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(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 == 0) { </a:t>
            </a:r>
          </a:p>
          <a:p>
            <a:r>
              <a:rPr lang="sk-SK" sz="1100" dirty="0" err="1" smtClean="0"/>
              <a:t>direction</a:t>
            </a:r>
            <a:r>
              <a:rPr lang="sk-SK" sz="1100" dirty="0" smtClean="0"/>
              <a:t> = 1;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switch</a:t>
            </a:r>
            <a:r>
              <a:rPr lang="sk-SK" sz="1100" dirty="0" smtClean="0"/>
              <a:t>(</a:t>
            </a:r>
            <a:r>
              <a:rPr lang="sk-SK" sz="1100" dirty="0" err="1" smtClean="0"/>
              <a:t>direction</a:t>
            </a:r>
            <a:r>
              <a:rPr lang="sk-SK" sz="1100" dirty="0" smtClean="0"/>
              <a:t>){ </a:t>
            </a:r>
          </a:p>
          <a:p>
            <a:r>
              <a:rPr lang="sk-SK" sz="1100" dirty="0" err="1" smtClean="0"/>
              <a:t>case</a:t>
            </a:r>
            <a:r>
              <a:rPr lang="sk-SK" sz="1100" dirty="0" smtClean="0"/>
              <a:t> 1: // zvyšovanie jasu </a:t>
            </a:r>
          </a:p>
          <a:p>
            <a:r>
              <a:rPr lang="sk-SK" sz="1100" dirty="0" err="1" smtClean="0"/>
              <a:t>brightness</a:t>
            </a:r>
            <a:r>
              <a:rPr lang="sk-SK" sz="1100" dirty="0" smtClean="0"/>
              <a:t> = 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 + </a:t>
            </a:r>
            <a:r>
              <a:rPr lang="sk-SK" sz="1100" dirty="0" err="1" smtClean="0"/>
              <a:t>stepValue</a:t>
            </a:r>
            <a:r>
              <a:rPr lang="sk-SK" sz="1100" dirty="0" smtClean="0"/>
              <a:t>; </a:t>
            </a:r>
          </a:p>
          <a:p>
            <a:r>
              <a:rPr lang="sk-SK" sz="1100" dirty="0" smtClean="0"/>
              <a:t>break; </a:t>
            </a:r>
          </a:p>
          <a:p>
            <a:r>
              <a:rPr lang="sk-SK" sz="1100" dirty="0" err="1" smtClean="0"/>
              <a:t>case</a:t>
            </a:r>
            <a:r>
              <a:rPr lang="sk-SK" sz="1100" dirty="0" smtClean="0"/>
              <a:t> 2: // znižovanie jasu </a:t>
            </a:r>
          </a:p>
          <a:p>
            <a:r>
              <a:rPr lang="sk-SK" sz="1100" dirty="0" err="1" smtClean="0"/>
              <a:t>brightness</a:t>
            </a:r>
            <a:r>
              <a:rPr lang="sk-SK" sz="1100" dirty="0" smtClean="0"/>
              <a:t> = </a:t>
            </a:r>
            <a:r>
              <a:rPr lang="sk-SK" sz="1100" dirty="0" err="1" smtClean="0"/>
              <a:t>brightness</a:t>
            </a:r>
            <a:r>
              <a:rPr lang="sk-SK" sz="1100" dirty="0" smtClean="0"/>
              <a:t> - </a:t>
            </a:r>
            <a:r>
              <a:rPr lang="sk-SK" sz="1100" dirty="0" err="1" smtClean="0"/>
              <a:t>stepValue</a:t>
            </a:r>
            <a:r>
              <a:rPr lang="sk-SK" sz="1100" dirty="0" smtClean="0"/>
              <a:t>; </a:t>
            </a:r>
          </a:p>
          <a:p>
            <a:r>
              <a:rPr lang="sk-SK" sz="1100" dirty="0" smtClean="0"/>
              <a:t>break;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(40); 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20644"/>
          <a:stretch>
            <a:fillRect/>
          </a:stretch>
        </p:blipFill>
        <p:spPr bwMode="auto">
          <a:xfrm>
            <a:off x="323529" y="764704"/>
            <a:ext cx="5472608" cy="39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2606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Popíš nasledovný regulátor</a:t>
            </a:r>
            <a:endParaRPr lang="sk-SK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4392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79512" y="1793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SOS s LED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860032" y="461565"/>
            <a:ext cx="39604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= 9;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 </a:t>
            </a:r>
          </a:p>
          <a:p>
            <a:r>
              <a:rPr lang="sk-SK" sz="1100" dirty="0" smtClean="0"/>
              <a:t>// nastavíme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(</a:t>
            </a:r>
            <a:r>
              <a:rPr lang="sk-SK" sz="1100" dirty="0" err="1" smtClean="0"/>
              <a:t>pin</a:t>
            </a:r>
            <a:r>
              <a:rPr lang="sk-SK" sz="1100" dirty="0" smtClean="0"/>
              <a:t> číslo 13) ako výstupný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 </a:t>
            </a:r>
          </a:p>
          <a:p>
            <a:r>
              <a:rPr lang="sk-SK" sz="1100" dirty="0" smtClean="0"/>
              <a:t>// 3 krátke '...' v </a:t>
            </a:r>
            <a:r>
              <a:rPr lang="sk-SK" sz="1100" dirty="0" err="1" smtClean="0"/>
              <a:t>morseovej</a:t>
            </a:r>
            <a:r>
              <a:rPr lang="sk-SK" sz="1100" dirty="0" smtClean="0"/>
              <a:t> abecede písmeno 'S'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 i&lt;3; i++){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(120);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(120);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(100); //čakáme 100 milisekúnd </a:t>
            </a:r>
          </a:p>
          <a:p>
            <a:r>
              <a:rPr lang="sk-SK" sz="1100" dirty="0" smtClean="0"/>
              <a:t>// 3 dlhé '---' v </a:t>
            </a:r>
            <a:r>
              <a:rPr lang="sk-SK" sz="1100" dirty="0" err="1" smtClean="0"/>
              <a:t>morseovej</a:t>
            </a:r>
            <a:r>
              <a:rPr lang="sk-SK" sz="1100" dirty="0" smtClean="0"/>
              <a:t> abecede písmeno 'O'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 i&lt;3; i++){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(350);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(350); 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(100);</a:t>
            </a:r>
          </a:p>
          <a:p>
            <a:r>
              <a:rPr lang="sk-SK" sz="1100" dirty="0" smtClean="0"/>
              <a:t>//zase čakáme 100 milisekúnd </a:t>
            </a:r>
          </a:p>
          <a:p>
            <a:r>
              <a:rPr lang="sk-SK" sz="1100" dirty="0" smtClean="0"/>
              <a:t>//a zase 3 krátke '...' teda 'S' </a:t>
            </a:r>
          </a:p>
          <a:p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int</a:t>
            </a:r>
            <a:r>
              <a:rPr lang="sk-SK" sz="1100" dirty="0" smtClean="0"/>
              <a:t> i=0; i&lt;3; i++){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(120);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(120);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(5000);</a:t>
            </a:r>
          </a:p>
          <a:p>
            <a:r>
              <a:rPr lang="sk-SK" sz="1100" dirty="0" smtClean="0"/>
              <a:t>//celý cyklus sa spustí znova po 5 sekundách 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 r="22816"/>
          <a:stretch>
            <a:fillRect/>
          </a:stretch>
        </p:blipFill>
        <p:spPr bwMode="auto">
          <a:xfrm>
            <a:off x="179512" y="908720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Interaktívna LED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4644008" y="677589"/>
            <a:ext cx="43204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//číslo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pre </a:t>
            </a:r>
            <a:r>
              <a:rPr lang="sk-SK" sz="1100" dirty="0" err="1" smtClean="0"/>
              <a:t>tlačítko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buttonPin</a:t>
            </a:r>
            <a:r>
              <a:rPr lang="sk-SK" sz="1100" dirty="0" smtClean="0"/>
              <a:t> = 2;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//číslo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pre </a:t>
            </a:r>
            <a:r>
              <a:rPr lang="sk-SK" sz="1100" dirty="0" err="1" smtClean="0"/>
              <a:t>LEDku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= 8;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//premenná </a:t>
            </a:r>
            <a:r>
              <a:rPr lang="sk-SK" sz="1100" dirty="0" err="1" smtClean="0"/>
              <a:t>uchovávajuca</a:t>
            </a:r>
            <a:r>
              <a:rPr lang="sk-SK" sz="1100" dirty="0" smtClean="0"/>
              <a:t> stav </a:t>
            </a:r>
            <a:r>
              <a:rPr lang="sk-SK" sz="1100" dirty="0" err="1" smtClean="0"/>
              <a:t>tlačítka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buttonState</a:t>
            </a:r>
            <a:r>
              <a:rPr lang="sk-SK" sz="1100" dirty="0" smtClean="0"/>
              <a:t> = 0;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nastavenie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pre </a:t>
            </a:r>
            <a:r>
              <a:rPr lang="sk-SK" sz="1100" dirty="0" err="1" smtClean="0"/>
              <a:t>LEDku</a:t>
            </a:r>
            <a:r>
              <a:rPr lang="sk-SK" sz="1100" dirty="0" smtClean="0"/>
              <a:t> ako výstupný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nastavenie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pre </a:t>
            </a:r>
            <a:r>
              <a:rPr lang="sk-SK" sz="1100" dirty="0" err="1" smtClean="0"/>
              <a:t>tlačítko</a:t>
            </a:r>
            <a:r>
              <a:rPr lang="sk-SK" sz="1100" dirty="0" smtClean="0"/>
              <a:t> ako vstupný 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buttonPin</a:t>
            </a:r>
            <a:r>
              <a:rPr lang="sk-SK" sz="1100" dirty="0" smtClean="0"/>
              <a:t>, INPUT);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(){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načítame stav </a:t>
            </a:r>
            <a:r>
              <a:rPr lang="sk-SK" sz="1100" dirty="0" err="1" smtClean="0"/>
              <a:t>tlačítka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buttonState</a:t>
            </a:r>
            <a:r>
              <a:rPr lang="sk-SK" sz="1100" dirty="0" smtClean="0"/>
              <a:t> = </a:t>
            </a:r>
            <a:r>
              <a:rPr lang="sk-SK" sz="1100" dirty="0" err="1" smtClean="0"/>
              <a:t>digitalRead</a:t>
            </a:r>
            <a:r>
              <a:rPr lang="sk-SK" sz="1100" dirty="0" smtClean="0"/>
              <a:t>(</a:t>
            </a:r>
            <a:r>
              <a:rPr lang="sk-SK" sz="1100" dirty="0" err="1" smtClean="0"/>
              <a:t>buttonPin</a:t>
            </a:r>
            <a:r>
              <a:rPr lang="sk-SK" sz="1100" dirty="0" smtClean="0"/>
              <a:t>);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skontrolujeme či je </a:t>
            </a:r>
            <a:r>
              <a:rPr lang="sk-SK" sz="1100" dirty="0" err="1" smtClean="0"/>
              <a:t>tlačitko</a:t>
            </a:r>
            <a:r>
              <a:rPr lang="sk-SK" sz="1100" dirty="0" smtClean="0"/>
              <a:t> stlačené alebo nie </a:t>
            </a:r>
          </a:p>
          <a:p>
            <a:r>
              <a:rPr lang="sk-SK" sz="1100" dirty="0" smtClean="0"/>
              <a:t>// ak je, tzn. premenná </a:t>
            </a:r>
            <a:r>
              <a:rPr lang="sk-SK" sz="1100" dirty="0" err="1" smtClean="0"/>
              <a:t>buttonState</a:t>
            </a:r>
            <a:r>
              <a:rPr lang="sk-SK" sz="1100" dirty="0" smtClean="0"/>
              <a:t> má hodnotu HIGH 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buttonState</a:t>
            </a:r>
            <a:r>
              <a:rPr lang="sk-SK" sz="1100" dirty="0" smtClean="0"/>
              <a:t> == HIGH) {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 // zapneme </a:t>
            </a:r>
            <a:r>
              <a:rPr lang="sk-SK" sz="1100" dirty="0" err="1" smtClean="0"/>
              <a:t>LEDku</a:t>
            </a:r>
            <a:r>
              <a:rPr lang="sk-SK" sz="1100" dirty="0" smtClean="0"/>
              <a:t> </a:t>
            </a:r>
          </a:p>
          <a:p>
            <a:r>
              <a:rPr lang="sk-SK" sz="1100" dirty="0" smtClean="0"/>
              <a:t>} </a:t>
            </a:r>
            <a:r>
              <a:rPr lang="sk-SK" sz="1100" dirty="0" err="1" smtClean="0"/>
              <a:t>else</a:t>
            </a:r>
            <a:r>
              <a:rPr lang="sk-SK" sz="1100" dirty="0" smtClean="0"/>
              <a:t> { 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// ak </a:t>
            </a:r>
            <a:r>
              <a:rPr lang="sk-SK" sz="1100" dirty="0" err="1" smtClean="0"/>
              <a:t>tlačítko</a:t>
            </a:r>
            <a:r>
              <a:rPr lang="sk-SK" sz="1100" dirty="0" smtClean="0"/>
              <a:t> nie je zopnuté (stlačené), </a:t>
            </a:r>
            <a:r>
              <a:rPr lang="sk-SK" sz="1100" dirty="0" err="1" smtClean="0"/>
              <a:t>LEDku</a:t>
            </a:r>
            <a:r>
              <a:rPr lang="sk-SK" sz="1100" dirty="0" smtClean="0"/>
              <a:t> vypneme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13995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5496" y="4462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Generátor zvuku</a:t>
            </a:r>
            <a:endParaRPr lang="sk-SK" sz="24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32040" y="-46167"/>
            <a:ext cx="396044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LED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13;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tlačidlo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7;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číslo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8;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premenná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uchovávajuca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stav tlačidla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0;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void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setup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() {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ako výstupný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OUTPUT);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ako výstupný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OUTPUT);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nastavenie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pinu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 tlačidlo ako vstupný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pinMode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INPUT);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void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loop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(){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načítame stav tlačidla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digitalRead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skontrolujeme či je tlačidlo stlačené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ak je, tzn. premenná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má hodnotu HIGH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if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== HIGH) {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zapneme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digitalWrite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HIGH);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zapneme generovanie tónu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tone(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1000, 100);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delay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(100);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ak nie je, tzn. premenná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buttonState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má hodnotu LOW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else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{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vypneme 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LEDku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digitalWrite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ledPin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LOW);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// vypneme generovanie tónu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noTone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sk-SK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piezoPin</a:t>
            </a: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); } 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}</a:t>
            </a:r>
            <a:endParaRPr kumimoji="0" lang="sk-SK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51520" y="62280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R1= 150Ohm, R2= 10kOhm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rduino SG Servo Motor Control Schema"/>
          <p:cNvPicPr/>
          <p:nvPr/>
        </p:nvPicPr>
        <p:blipFill>
          <a:blip r:embed="rId2" cstate="print"/>
          <a:srcRect t="17223" b="26186"/>
          <a:stretch>
            <a:fillRect/>
          </a:stretch>
        </p:blipFill>
        <p:spPr bwMode="auto">
          <a:xfrm>
            <a:off x="467544" y="980728"/>
            <a:ext cx="4033441" cy="23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51520" y="260648"/>
            <a:ext cx="318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Ovládanie </a:t>
            </a:r>
            <a:r>
              <a:rPr lang="sk-SK" sz="2400" b="1" dirty="0" err="1" smtClean="0"/>
              <a:t>servomotora</a:t>
            </a:r>
            <a:endParaRPr lang="sk-SK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4788024" y="68714"/>
            <a:ext cx="4355976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sk-SK" sz="1100" dirty="0" smtClean="0"/>
              <a:t>#</a:t>
            </a:r>
            <a:r>
              <a:rPr lang="sk-SK" sz="1100" dirty="0" err="1" smtClean="0"/>
              <a:t>include</a:t>
            </a:r>
            <a:r>
              <a:rPr lang="sk-SK" sz="1100" dirty="0" smtClean="0"/>
              <a:t> &lt;</a:t>
            </a:r>
            <a:r>
              <a:rPr lang="sk-SK" sz="1100" dirty="0" err="1" smtClean="0"/>
              <a:t>Servo.h</a:t>
            </a:r>
            <a:r>
              <a:rPr lang="sk-SK" sz="1100" dirty="0" smtClean="0"/>
              <a:t>&gt;</a:t>
            </a:r>
          </a:p>
          <a:p>
            <a:pPr fontAlgn="base"/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servoPin</a:t>
            </a:r>
            <a:r>
              <a:rPr lang="sk-SK" sz="1100" dirty="0" smtClean="0"/>
              <a:t> = 9;</a:t>
            </a:r>
          </a:p>
          <a:p>
            <a:pPr fontAlgn="base"/>
            <a:r>
              <a:rPr lang="sk-SK" sz="1100" dirty="0" err="1" smtClean="0"/>
              <a:t>Servo</a:t>
            </a:r>
            <a:r>
              <a:rPr lang="sk-SK" sz="1100" dirty="0" smtClean="0"/>
              <a:t> </a:t>
            </a:r>
            <a:r>
              <a:rPr lang="sk-SK" sz="1100" dirty="0" err="1" smtClean="0"/>
              <a:t>servo</a:t>
            </a:r>
            <a:r>
              <a:rPr lang="sk-SK" sz="1100" dirty="0" smtClean="0"/>
              <a:t>;  </a:t>
            </a:r>
          </a:p>
          <a:p>
            <a:pPr fontAlgn="base"/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 = 0;   // pozícia </a:t>
            </a:r>
            <a:r>
              <a:rPr lang="sk-SK" sz="1100" dirty="0" err="1" smtClean="0"/>
              <a:t>serva</a:t>
            </a:r>
            <a:r>
              <a:rPr lang="sk-SK" sz="1100" dirty="0" smtClean="0"/>
              <a:t> v uhloch</a:t>
            </a:r>
          </a:p>
          <a:p>
            <a:pPr fontAlgn="base"/>
            <a:r>
              <a:rPr lang="sk-SK" sz="1100" dirty="0" smtClean="0"/>
              <a:t> </a:t>
            </a:r>
          </a:p>
          <a:p>
            <a:pPr fontAlgn="base"/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</a:t>
            </a:r>
          </a:p>
          <a:p>
            <a:pPr fontAlgn="base"/>
            <a:r>
              <a:rPr lang="sk-SK" sz="1100" dirty="0" smtClean="0"/>
              <a:t>{</a:t>
            </a:r>
          </a:p>
          <a:p>
            <a:pPr fontAlgn="base"/>
            <a:r>
              <a:rPr lang="sk-SK" sz="1100" dirty="0" smtClean="0"/>
              <a:t>  </a:t>
            </a:r>
            <a:r>
              <a:rPr lang="sk-SK" sz="1100" dirty="0" err="1" smtClean="0"/>
              <a:t>Serial.begin</a:t>
            </a:r>
            <a:r>
              <a:rPr lang="sk-SK" sz="1100" dirty="0" smtClean="0"/>
              <a:t>(9600);  </a:t>
            </a:r>
          </a:p>
          <a:p>
            <a:pPr fontAlgn="base"/>
            <a:r>
              <a:rPr lang="sk-SK" sz="1100" dirty="0" smtClean="0"/>
              <a:t>  </a:t>
            </a:r>
            <a:r>
              <a:rPr lang="sk-SK" sz="1100" dirty="0" err="1" smtClean="0"/>
              <a:t>servo.attach</a:t>
            </a:r>
            <a:r>
              <a:rPr lang="sk-SK" sz="1100" dirty="0" smtClean="0"/>
              <a:t>(</a:t>
            </a:r>
            <a:r>
              <a:rPr lang="sk-SK" sz="1100" dirty="0" err="1" smtClean="0"/>
              <a:t>servoPin</a:t>
            </a:r>
            <a:r>
              <a:rPr lang="sk-SK" sz="1100" dirty="0" smtClean="0"/>
              <a:t>);</a:t>
            </a:r>
          </a:p>
          <a:p>
            <a:pPr fontAlgn="base"/>
            <a:r>
              <a:rPr lang="sk-SK" sz="1100" dirty="0" smtClean="0"/>
              <a:t>}</a:t>
            </a:r>
          </a:p>
          <a:p>
            <a:pPr fontAlgn="base"/>
            <a:r>
              <a:rPr lang="sk-SK" sz="1100" dirty="0" smtClean="0"/>
              <a:t> </a:t>
            </a:r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</a:t>
            </a:r>
          </a:p>
          <a:p>
            <a:pPr fontAlgn="base"/>
            <a:r>
              <a:rPr lang="sk-SK" sz="1100" dirty="0" smtClean="0"/>
              <a:t>{</a:t>
            </a:r>
          </a:p>
          <a:p>
            <a:pPr fontAlgn="base"/>
            <a:r>
              <a:rPr lang="sk-SK" sz="1100" dirty="0" smtClean="0"/>
              <a:t>//ovládame smer </a:t>
            </a:r>
            <a:r>
              <a:rPr lang="sk-SK" sz="1100" dirty="0" err="1" smtClean="0"/>
              <a:t>servopohonu</a:t>
            </a:r>
            <a:r>
              <a:rPr lang="sk-SK" sz="1100" dirty="0" smtClean="0"/>
              <a:t> a polohu motora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(45);       // otočí </a:t>
            </a:r>
            <a:r>
              <a:rPr lang="sk-SK" sz="1100" dirty="0" err="1" smtClean="0"/>
              <a:t>servo</a:t>
            </a:r>
            <a:r>
              <a:rPr lang="sk-SK" sz="1100" dirty="0" smtClean="0"/>
              <a:t> doľava na 50 stupňov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(1000);             // čaká 1 sekundu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(90);        // otočí </a:t>
            </a:r>
            <a:r>
              <a:rPr lang="sk-SK" sz="1100" dirty="0" err="1" smtClean="0"/>
              <a:t>servo</a:t>
            </a:r>
            <a:r>
              <a:rPr lang="sk-SK" sz="1100" dirty="0" smtClean="0"/>
              <a:t> späť na 90 stupňov (stredová poloha)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(1000);              // čaká 1 sekundu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(135);      // otočí </a:t>
            </a:r>
            <a:r>
              <a:rPr lang="sk-SK" sz="1100" dirty="0" err="1" smtClean="0"/>
              <a:t>servo</a:t>
            </a:r>
            <a:r>
              <a:rPr lang="sk-SK" sz="1100" dirty="0" smtClean="0"/>
              <a:t> doprava na 135 stupňov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(1000);             // čaká 1 sekundu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(90);      // otočí </a:t>
            </a:r>
            <a:r>
              <a:rPr lang="sk-SK" sz="1100" dirty="0" err="1" smtClean="0"/>
              <a:t>servo</a:t>
            </a:r>
            <a:r>
              <a:rPr lang="sk-SK" sz="1100" dirty="0" smtClean="0"/>
              <a:t> späť na 90 stupňov (stredová poloha)</a:t>
            </a:r>
          </a:p>
          <a:p>
            <a:pPr fontAlgn="base"/>
            <a:r>
              <a:rPr lang="sk-SK" sz="1100" dirty="0" smtClean="0"/>
              <a:t>  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(1000);           //koniec ovládania </a:t>
            </a:r>
            <a:r>
              <a:rPr lang="sk-SK" sz="1100" dirty="0" err="1" smtClean="0"/>
              <a:t>serva</a:t>
            </a:r>
            <a:r>
              <a:rPr lang="sk-SK" sz="1100" dirty="0" smtClean="0"/>
              <a:t> a polohy motora</a:t>
            </a:r>
          </a:p>
          <a:p>
            <a:pPr fontAlgn="base"/>
            <a:r>
              <a:rPr lang="sk-SK" sz="1100" dirty="0" smtClean="0"/>
              <a:t>  </a:t>
            </a:r>
          </a:p>
          <a:p>
            <a:pPr fontAlgn="base"/>
            <a:r>
              <a:rPr lang="sk-SK" sz="1100" dirty="0" smtClean="0"/>
              <a:t>//ovládanie rýchlosti </a:t>
            </a:r>
            <a:r>
              <a:rPr lang="sk-SK" sz="1100" dirty="0" err="1" smtClean="0"/>
              <a:t>servopohonu</a:t>
            </a:r>
            <a:endParaRPr lang="sk-SK" sz="1100" dirty="0" smtClean="0"/>
          </a:p>
          <a:p>
            <a:pPr fontAlgn="base"/>
            <a:r>
              <a:rPr lang="sk-SK" sz="1100" dirty="0" smtClean="0"/>
              <a:t>//Ak zmeníme hodnotu oneskorenia (z príkladu zmeny 50 na 10), zmení sa rýchlosť </a:t>
            </a:r>
            <a:r>
              <a:rPr lang="sk-SK" sz="1100" dirty="0" err="1" smtClean="0"/>
              <a:t>servopohonu</a:t>
            </a:r>
            <a:endParaRPr lang="sk-SK" sz="1100" dirty="0" smtClean="0"/>
          </a:p>
          <a:p>
            <a:pPr fontAlgn="base"/>
            <a:r>
              <a:rPr lang="sk-SK" sz="1100" dirty="0" smtClean="0"/>
              <a:t>  </a:t>
            </a:r>
          </a:p>
          <a:p>
            <a:pPr fontAlgn="base"/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 = 0; 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 &lt; 180; 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++)  </a:t>
            </a:r>
          </a:p>
          <a:p>
            <a:pPr fontAlgn="base"/>
            <a:r>
              <a:rPr lang="sk-SK" sz="1100" dirty="0" smtClean="0"/>
              <a:t>//posunie </a:t>
            </a:r>
            <a:r>
              <a:rPr lang="sk-SK" sz="1100" dirty="0" err="1" smtClean="0"/>
              <a:t>mikro</a:t>
            </a:r>
            <a:r>
              <a:rPr lang="sk-SK" sz="1100" dirty="0" smtClean="0"/>
              <a:t> </a:t>
            </a:r>
            <a:r>
              <a:rPr lang="sk-SK" sz="1100" dirty="0" err="1" smtClean="0"/>
              <a:t>servo</a:t>
            </a:r>
            <a:r>
              <a:rPr lang="sk-SK" sz="1100" dirty="0" smtClean="0"/>
              <a:t> z 0 </a:t>
            </a:r>
            <a:r>
              <a:rPr lang="sk-SK" sz="1100" dirty="0" err="1" smtClean="0"/>
              <a:t>stupňova</a:t>
            </a:r>
            <a:r>
              <a:rPr lang="sk-SK" sz="1100" dirty="0" smtClean="0"/>
              <a:t> na 180 stupňov</a:t>
            </a:r>
          </a:p>
          <a:p>
            <a:pPr fontAlgn="base"/>
            <a:r>
              <a:rPr lang="sk-SK" sz="1100" dirty="0" smtClean="0"/>
              <a:t>  {                                  </a:t>
            </a:r>
          </a:p>
          <a:p>
            <a:pPr fontAlgn="base"/>
            <a:r>
              <a:rPr lang="sk-SK" sz="1100" dirty="0" smtClean="0"/>
              <a:t>    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);              </a:t>
            </a:r>
          </a:p>
          <a:p>
            <a:pPr fontAlgn="base"/>
            <a:r>
              <a:rPr lang="sk-SK" sz="1100" dirty="0" smtClean="0"/>
              <a:t>    </a:t>
            </a:r>
            <a:r>
              <a:rPr lang="sk-SK" sz="1100" dirty="0" err="1" smtClean="0"/>
              <a:t>delay</a:t>
            </a:r>
            <a:r>
              <a:rPr lang="sk-SK" sz="1100" dirty="0" smtClean="0"/>
              <a:t>(50);                  </a:t>
            </a:r>
          </a:p>
          <a:p>
            <a:pPr fontAlgn="base"/>
            <a:r>
              <a:rPr lang="sk-SK" sz="1100" dirty="0" smtClean="0"/>
              <a:t>  }</a:t>
            </a:r>
          </a:p>
          <a:p>
            <a:pPr fontAlgn="base"/>
            <a:r>
              <a:rPr lang="sk-SK" sz="1100" dirty="0" err="1" smtClean="0"/>
              <a:t>for</a:t>
            </a:r>
            <a:r>
              <a:rPr lang="sk-SK" sz="1100" dirty="0" smtClean="0"/>
              <a:t>(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 = 180; 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 &gt; 0; 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--)  </a:t>
            </a:r>
          </a:p>
          <a:p>
            <a:pPr fontAlgn="base"/>
            <a:r>
              <a:rPr lang="sk-SK" sz="1100" dirty="0" smtClean="0"/>
              <a:t>// teraz posunie </a:t>
            </a:r>
            <a:r>
              <a:rPr lang="sk-SK" sz="1100" dirty="0" err="1" smtClean="0"/>
              <a:t>mikro</a:t>
            </a:r>
            <a:r>
              <a:rPr lang="sk-SK" sz="1100" dirty="0" smtClean="0"/>
              <a:t> </a:t>
            </a:r>
            <a:r>
              <a:rPr lang="sk-SK" sz="1100" dirty="0" err="1" smtClean="0"/>
              <a:t>servo</a:t>
            </a:r>
            <a:r>
              <a:rPr lang="sk-SK" sz="1100" dirty="0" smtClean="0"/>
              <a:t> späť  z 0 stupňov na 180 stupňov</a:t>
            </a:r>
          </a:p>
          <a:p>
            <a:pPr fontAlgn="base"/>
            <a:r>
              <a:rPr lang="sk-SK" sz="1100" dirty="0" smtClean="0"/>
              <a:t>  {                                </a:t>
            </a:r>
          </a:p>
          <a:p>
            <a:pPr fontAlgn="base"/>
            <a:r>
              <a:rPr lang="sk-SK" sz="1100" dirty="0" smtClean="0"/>
              <a:t>    </a:t>
            </a:r>
            <a:r>
              <a:rPr lang="sk-SK" sz="1100" dirty="0" err="1" smtClean="0"/>
              <a:t>servo.write</a:t>
            </a:r>
            <a:r>
              <a:rPr lang="sk-SK" sz="1100" dirty="0" smtClean="0"/>
              <a:t>(</a:t>
            </a:r>
            <a:r>
              <a:rPr lang="sk-SK" sz="1100" dirty="0" err="1" smtClean="0"/>
              <a:t>servoAngle</a:t>
            </a:r>
            <a:r>
              <a:rPr lang="sk-SK" sz="1100" dirty="0" smtClean="0"/>
              <a:t>);          </a:t>
            </a:r>
          </a:p>
          <a:p>
            <a:pPr fontAlgn="base"/>
            <a:r>
              <a:rPr lang="sk-SK" sz="1100" dirty="0" smtClean="0"/>
              <a:t>    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(10);      </a:t>
            </a:r>
          </a:p>
          <a:p>
            <a:pPr fontAlgn="base"/>
            <a:r>
              <a:rPr lang="sk-SK" sz="1100" dirty="0" smtClean="0"/>
              <a:t>  }</a:t>
            </a:r>
          </a:p>
          <a:p>
            <a:pPr fontAlgn="base"/>
            <a:r>
              <a:rPr lang="sk-SK" sz="1100" dirty="0" smtClean="0"/>
              <a:t>  //koniec kontroly polohy a rýchlosti </a:t>
            </a:r>
            <a:r>
              <a:rPr lang="sk-SK" sz="1100" dirty="0" err="1" smtClean="0"/>
              <a:t>servomotora</a:t>
            </a:r>
            <a:endParaRPr lang="sk-SK" sz="1100" dirty="0" smtClean="0"/>
          </a:p>
          <a:p>
            <a:pPr fontAlgn="base"/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260648"/>
            <a:ext cx="541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Ovládanie </a:t>
            </a:r>
            <a:r>
              <a:rPr lang="sk-SK" sz="2400" b="1" dirty="0" err="1" smtClean="0"/>
              <a:t>servomotora</a:t>
            </a:r>
            <a:r>
              <a:rPr lang="sk-SK" sz="2400" b="1" dirty="0" smtClean="0"/>
              <a:t> potenciometrom</a:t>
            </a:r>
            <a:endParaRPr lang="sk-SK" sz="2400" dirty="0"/>
          </a:p>
        </p:txBody>
      </p:sp>
      <p:pic>
        <p:nvPicPr>
          <p:cNvPr id="5" name="Obrázok 4" descr="https://www.arduino.cc/en/uploads/Tutorial/knob_bb.png"/>
          <p:cNvPicPr/>
          <p:nvPr/>
        </p:nvPicPr>
        <p:blipFill>
          <a:blip r:embed="rId2" cstate="print"/>
          <a:srcRect l="4728" t="2090" r="6147" b="1493"/>
          <a:stretch>
            <a:fillRect/>
          </a:stretch>
        </p:blipFill>
        <p:spPr bwMode="auto">
          <a:xfrm>
            <a:off x="0" y="908720"/>
            <a:ext cx="421196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283968" y="908720"/>
            <a:ext cx="4860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#</a:t>
            </a:r>
            <a:r>
              <a:rPr lang="sk-SK" sz="1200" dirty="0" err="1" smtClean="0"/>
              <a:t>include</a:t>
            </a:r>
            <a:r>
              <a:rPr lang="sk-SK" sz="1200" dirty="0" smtClean="0"/>
              <a:t> &lt;</a:t>
            </a:r>
            <a:r>
              <a:rPr lang="sk-SK" sz="1200" dirty="0" err="1" smtClean="0"/>
              <a:t>Servo.h</a:t>
            </a:r>
            <a:r>
              <a:rPr lang="sk-SK" sz="1200" dirty="0" smtClean="0"/>
              <a:t>&gt;</a:t>
            </a:r>
            <a:br>
              <a:rPr lang="sk-SK" sz="1200" dirty="0" smtClean="0"/>
            </a:br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err="1" smtClean="0"/>
              <a:t>Servo</a:t>
            </a:r>
            <a:r>
              <a:rPr lang="sk-SK" sz="1200" dirty="0" smtClean="0"/>
              <a:t> </a:t>
            </a:r>
            <a:r>
              <a:rPr lang="sk-SK" sz="1200" dirty="0" err="1" smtClean="0"/>
              <a:t>myservo</a:t>
            </a:r>
            <a:r>
              <a:rPr lang="sk-SK" sz="1200" dirty="0" smtClean="0"/>
              <a:t>;  // vytvorte </a:t>
            </a:r>
            <a:r>
              <a:rPr lang="sk-SK" sz="1200" dirty="0" err="1" smtClean="0"/>
              <a:t>servoobjekt</a:t>
            </a:r>
            <a:r>
              <a:rPr lang="sk-SK" sz="1200" dirty="0" smtClean="0"/>
              <a:t> na ovládanie pohonu</a:t>
            </a:r>
            <a:br>
              <a:rPr lang="sk-SK" sz="1200" dirty="0" smtClean="0"/>
            </a:br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err="1" smtClean="0"/>
              <a:t>int</a:t>
            </a:r>
            <a:r>
              <a:rPr lang="sk-SK" sz="1200" dirty="0" smtClean="0"/>
              <a:t> </a:t>
            </a:r>
            <a:r>
              <a:rPr lang="sk-SK" sz="1200" dirty="0" err="1" smtClean="0"/>
              <a:t>potpin</a:t>
            </a:r>
            <a:r>
              <a:rPr lang="sk-SK" sz="1200" dirty="0" smtClean="0"/>
              <a:t> = 0;   // </a:t>
            </a:r>
            <a:r>
              <a:rPr lang="sk-SK" sz="1200" dirty="0" err="1" smtClean="0"/>
              <a:t>analogový</a:t>
            </a:r>
            <a:r>
              <a:rPr lang="sk-SK" sz="1200" dirty="0" smtClean="0"/>
              <a:t> kolík určený na pripojenie potenciometra</a:t>
            </a:r>
            <a:br>
              <a:rPr lang="sk-SK" sz="1200" dirty="0" smtClean="0"/>
            </a:br>
            <a:r>
              <a:rPr lang="sk-SK" sz="1200" dirty="0" err="1" smtClean="0"/>
              <a:t>int</a:t>
            </a:r>
            <a:r>
              <a:rPr lang="sk-SK" sz="1200" dirty="0" smtClean="0"/>
              <a:t> val;    // premenná na čítanie hodnoty z analógového kolíka</a:t>
            </a:r>
            <a:br>
              <a:rPr lang="sk-SK" sz="1200" dirty="0" smtClean="0"/>
            </a:br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err="1" smtClean="0"/>
              <a:t>void</a:t>
            </a:r>
            <a:r>
              <a:rPr lang="sk-SK" sz="1200" dirty="0" smtClean="0"/>
              <a:t> </a:t>
            </a:r>
            <a:r>
              <a:rPr lang="sk-SK" sz="1200" dirty="0" err="1" smtClean="0"/>
              <a:t>setup</a:t>
            </a:r>
            <a:r>
              <a:rPr lang="sk-SK" sz="1200" dirty="0" smtClean="0"/>
              <a:t>() {</a:t>
            </a:r>
            <a:br>
              <a:rPr lang="sk-SK" sz="1200" dirty="0" smtClean="0"/>
            </a:br>
            <a:r>
              <a:rPr lang="sk-SK" sz="1200" dirty="0" smtClean="0"/>
              <a:t>  </a:t>
            </a:r>
            <a:r>
              <a:rPr lang="sk-SK" sz="1200" dirty="0" err="1" smtClean="0"/>
              <a:t>myservo.attach</a:t>
            </a:r>
            <a:r>
              <a:rPr lang="sk-SK" sz="1200" dirty="0" smtClean="0"/>
              <a:t>(9);  // pripojí </a:t>
            </a:r>
            <a:r>
              <a:rPr lang="sk-SK" sz="1200" dirty="0" err="1" smtClean="0"/>
              <a:t>servo</a:t>
            </a:r>
            <a:r>
              <a:rPr lang="sk-SK" sz="1200" dirty="0" smtClean="0"/>
              <a:t> na kolík 9 k </a:t>
            </a:r>
            <a:r>
              <a:rPr lang="sk-SK" sz="1200" dirty="0" err="1" smtClean="0"/>
              <a:t>servoventilu</a:t>
            </a:r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smtClean="0"/>
              <a:t>}</a:t>
            </a:r>
            <a:br>
              <a:rPr lang="sk-SK" sz="1200" dirty="0" smtClean="0"/>
            </a:br>
            <a:r>
              <a:rPr lang="sk-SK" sz="1200" dirty="0" smtClean="0"/>
              <a:t/>
            </a:r>
            <a:br>
              <a:rPr lang="sk-SK" sz="1200" dirty="0" smtClean="0"/>
            </a:br>
            <a:r>
              <a:rPr lang="sk-SK" sz="1200" dirty="0" err="1" smtClean="0"/>
              <a:t>void</a:t>
            </a:r>
            <a:r>
              <a:rPr lang="sk-SK" sz="1200" dirty="0" smtClean="0"/>
              <a:t> </a:t>
            </a:r>
            <a:r>
              <a:rPr lang="sk-SK" sz="1200" dirty="0" err="1" smtClean="0"/>
              <a:t>loop</a:t>
            </a:r>
            <a:r>
              <a:rPr lang="sk-SK" sz="1200" dirty="0" smtClean="0"/>
              <a:t>() {</a:t>
            </a:r>
            <a:br>
              <a:rPr lang="sk-SK" sz="1200" dirty="0" smtClean="0"/>
            </a:br>
            <a:r>
              <a:rPr lang="sk-SK" sz="1200" dirty="0" smtClean="0"/>
              <a:t>  val = </a:t>
            </a:r>
            <a:r>
              <a:rPr lang="sk-SK" sz="1200" dirty="0" err="1" smtClean="0"/>
              <a:t>analogRead</a:t>
            </a:r>
            <a:r>
              <a:rPr lang="sk-SK" sz="1200" dirty="0" smtClean="0"/>
              <a:t>(</a:t>
            </a:r>
            <a:r>
              <a:rPr lang="sk-SK" sz="1200" dirty="0" err="1" smtClean="0"/>
              <a:t>potpin</a:t>
            </a:r>
            <a:r>
              <a:rPr lang="sk-SK" sz="1200" dirty="0" smtClean="0"/>
              <a:t>);   // číta hodnotu potenciometra (medzi 0 a 1023)</a:t>
            </a:r>
            <a:br>
              <a:rPr lang="sk-SK" sz="1200" dirty="0" smtClean="0"/>
            </a:br>
            <a:r>
              <a:rPr lang="sk-SK" sz="1200" dirty="0" smtClean="0"/>
              <a:t>  val = </a:t>
            </a:r>
            <a:r>
              <a:rPr lang="sk-SK" sz="1200" dirty="0" err="1" smtClean="0"/>
              <a:t>map</a:t>
            </a:r>
            <a:r>
              <a:rPr lang="sk-SK" sz="1200" dirty="0" smtClean="0"/>
              <a:t>(val, 0, 1023, 0, 180);    // upravme ho tak, aby sme ho používali so servom (hodnota   medzi 0 a 180)</a:t>
            </a:r>
            <a:br>
              <a:rPr lang="sk-SK" sz="1200" dirty="0" smtClean="0"/>
            </a:br>
            <a:r>
              <a:rPr lang="sk-SK" sz="1200" dirty="0" smtClean="0"/>
              <a:t>  </a:t>
            </a:r>
            <a:r>
              <a:rPr lang="sk-SK" sz="1200" dirty="0" err="1" smtClean="0"/>
              <a:t>myservo.write</a:t>
            </a:r>
            <a:r>
              <a:rPr lang="sk-SK" sz="1200" dirty="0" smtClean="0"/>
              <a:t>(val);   // nastaví polohu </a:t>
            </a:r>
            <a:r>
              <a:rPr lang="sk-SK" sz="1200" dirty="0" err="1" smtClean="0"/>
              <a:t>servopohonu</a:t>
            </a:r>
            <a:r>
              <a:rPr lang="sk-SK" sz="1200" dirty="0" smtClean="0"/>
              <a:t> podľa stupnice</a:t>
            </a:r>
            <a:br>
              <a:rPr lang="sk-SK" sz="1200" dirty="0" smtClean="0"/>
            </a:br>
            <a:r>
              <a:rPr lang="sk-SK" sz="1200" dirty="0" smtClean="0"/>
              <a:t>  </a:t>
            </a:r>
            <a:r>
              <a:rPr lang="sk-SK" sz="1200" dirty="0" err="1" smtClean="0"/>
              <a:t>delay</a:t>
            </a:r>
            <a:r>
              <a:rPr lang="sk-SK" sz="1200" dirty="0" smtClean="0"/>
              <a:t>(15);    // čaká na </a:t>
            </a:r>
            <a:r>
              <a:rPr lang="sk-SK" sz="1200" dirty="0" err="1" smtClean="0"/>
              <a:t>servo</a:t>
            </a:r>
            <a:r>
              <a:rPr lang="sk-SK" sz="1200" dirty="0" smtClean="0"/>
              <a:t>, aby sa tam dostal</a:t>
            </a:r>
            <a:br>
              <a:rPr lang="sk-SK" sz="1200" dirty="0" smtClean="0"/>
            </a:br>
            <a:r>
              <a:rPr lang="sk-SK" sz="1200" dirty="0" smtClean="0"/>
              <a:t>}</a:t>
            </a:r>
          </a:p>
          <a:p>
            <a:endParaRPr lang="sk-SK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upload.wikimedia.org/wikipedia/commons/thumb/5/5a/Semafor_zapojen%C3%AD.png/800px-Semafor_zapojen%C3%AD.png"/>
          <p:cNvPicPr/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395536" y="548680"/>
            <a:ext cx="3752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323528" y="10734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Program s LED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67544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k-SK" dirty="0" smtClean="0"/>
              <a:t>3x </a:t>
            </a:r>
            <a:r>
              <a:rPr lang="sk-SK" dirty="0" err="1" smtClean="0"/>
              <a:t>rezistor</a:t>
            </a:r>
            <a:r>
              <a:rPr lang="sk-SK" dirty="0" smtClean="0"/>
              <a:t> 220Ω alebo 330Ω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4716016" y="476672"/>
            <a:ext cx="4104456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//Nastavíme </a:t>
            </a:r>
            <a:r>
              <a:rPr lang="sk-SK" sz="1400" dirty="0" err="1" smtClean="0"/>
              <a:t>piny</a:t>
            </a:r>
            <a:r>
              <a:rPr lang="sk-SK" sz="1400" dirty="0" smtClean="0"/>
              <a:t> pripojených LED </a:t>
            </a:r>
            <a:r>
              <a:rPr lang="sk-SK" sz="1400" dirty="0" err="1" smtClean="0"/>
              <a:t>diod</a:t>
            </a:r>
            <a:endParaRPr lang="sk-SK" sz="1400" dirty="0" smtClean="0"/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cervenaled</a:t>
            </a:r>
            <a:r>
              <a:rPr lang="sk-SK" sz="1400" dirty="0" smtClean="0"/>
              <a:t> = 9;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 = 10;</a:t>
            </a:r>
          </a:p>
          <a:p>
            <a:r>
              <a:rPr lang="sk-SK" sz="1400" dirty="0" err="1" smtClean="0"/>
              <a:t>int</a:t>
            </a:r>
            <a:r>
              <a:rPr lang="sk-SK" sz="1400" dirty="0" smtClean="0"/>
              <a:t> </a:t>
            </a:r>
            <a:r>
              <a:rPr lang="sk-SK" sz="1400" dirty="0" err="1" smtClean="0"/>
              <a:t>zelenaled</a:t>
            </a:r>
            <a:r>
              <a:rPr lang="sk-SK" sz="1400" dirty="0" smtClean="0"/>
              <a:t> = 11;</a:t>
            </a:r>
          </a:p>
          <a:p>
            <a:r>
              <a:rPr lang="sk-SK" sz="1400" dirty="0" smtClean="0"/>
              <a:t> 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setup</a:t>
            </a:r>
            <a:r>
              <a:rPr lang="sk-SK" sz="1400" dirty="0" smtClean="0"/>
              <a:t>() {  </a:t>
            </a:r>
          </a:p>
          <a:p>
            <a:r>
              <a:rPr lang="sk-SK" sz="1400" dirty="0" smtClean="0"/>
              <a:t>//Nastavíme zapojené </a:t>
            </a:r>
            <a:r>
              <a:rPr lang="sk-SK" sz="1400" dirty="0" err="1" smtClean="0"/>
              <a:t>piny</a:t>
            </a:r>
            <a:r>
              <a:rPr lang="sk-SK" sz="1400" dirty="0" smtClean="0"/>
              <a:t> ako výstupné </a:t>
            </a:r>
          </a:p>
          <a:p>
            <a:r>
              <a:rPr lang="sk-SK" sz="1400" dirty="0" err="1" smtClean="0"/>
              <a:t>pinMode</a:t>
            </a:r>
            <a:r>
              <a:rPr lang="sk-SK" sz="1400" dirty="0" smtClean="0"/>
              <a:t> (</a:t>
            </a:r>
            <a:r>
              <a:rPr lang="sk-SK" sz="1400" dirty="0" err="1" smtClean="0"/>
              <a:t>cervenaled</a:t>
            </a:r>
            <a:r>
              <a:rPr lang="sk-SK" sz="1400" dirty="0" smtClean="0"/>
              <a:t>, OUTPUT);  </a:t>
            </a:r>
          </a:p>
          <a:p>
            <a:r>
              <a:rPr lang="sk-SK" sz="1400" dirty="0" err="1" smtClean="0"/>
              <a:t>pinMode</a:t>
            </a:r>
            <a:r>
              <a:rPr lang="sk-SK" sz="1400" dirty="0" smtClean="0"/>
              <a:t> (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, OUTPUT);  </a:t>
            </a:r>
          </a:p>
          <a:p>
            <a:r>
              <a:rPr lang="sk-SK" sz="1400" dirty="0" err="1" smtClean="0"/>
              <a:t>pinMode</a:t>
            </a:r>
            <a:r>
              <a:rPr lang="sk-SK" sz="1400" dirty="0" smtClean="0"/>
              <a:t> (</a:t>
            </a:r>
            <a:r>
              <a:rPr lang="sk-SK" sz="1400" dirty="0" err="1" smtClean="0"/>
              <a:t>zelenaled</a:t>
            </a:r>
            <a:r>
              <a:rPr lang="sk-SK" sz="1400" dirty="0" smtClean="0"/>
              <a:t>, OUTPUT);</a:t>
            </a:r>
          </a:p>
          <a:p>
            <a:r>
              <a:rPr lang="sk-SK" sz="1400" dirty="0" smtClean="0"/>
              <a:t>}</a:t>
            </a:r>
          </a:p>
          <a:p>
            <a:r>
              <a:rPr lang="sk-SK" sz="1400" dirty="0" err="1" smtClean="0"/>
              <a:t>void</a:t>
            </a:r>
            <a:r>
              <a:rPr lang="sk-SK" sz="1400" dirty="0" smtClean="0"/>
              <a:t> </a:t>
            </a:r>
            <a:r>
              <a:rPr lang="sk-SK" sz="1400" dirty="0" err="1" smtClean="0"/>
              <a:t>loop</a:t>
            </a:r>
            <a:r>
              <a:rPr lang="sk-SK" sz="1400" dirty="0" smtClean="0"/>
              <a:t>() {     </a:t>
            </a:r>
          </a:p>
          <a:p>
            <a:r>
              <a:rPr lang="sk-SK" sz="1400" dirty="0" smtClean="0"/>
              <a:t>//Nastavíme v akom poradí a akú dobu budú LED diódy svietiť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cervenaled</a:t>
            </a:r>
            <a:r>
              <a:rPr lang="sk-SK" sz="1400" dirty="0" smtClean="0"/>
              <a:t>, 1);    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(9000);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, 1);    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 (1000);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cervenaled</a:t>
            </a:r>
            <a:r>
              <a:rPr lang="sk-SK" sz="1400" dirty="0" smtClean="0"/>
              <a:t>, 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, 0);     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zelenaled</a:t>
            </a:r>
            <a:r>
              <a:rPr lang="sk-SK" sz="1400" dirty="0" smtClean="0"/>
              <a:t>, 1);    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 (9000);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zelenaled</a:t>
            </a:r>
            <a:r>
              <a:rPr lang="sk-SK" sz="1400" dirty="0" smtClean="0"/>
              <a:t>, 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, 1);     </a:t>
            </a:r>
          </a:p>
          <a:p>
            <a:r>
              <a:rPr lang="sk-SK" sz="1400" dirty="0" err="1" smtClean="0"/>
              <a:t>delay</a:t>
            </a:r>
            <a:r>
              <a:rPr lang="sk-SK" sz="1400" dirty="0" smtClean="0"/>
              <a:t> (3000);     </a:t>
            </a:r>
          </a:p>
          <a:p>
            <a:r>
              <a:rPr lang="sk-SK" sz="1400" dirty="0" err="1" smtClean="0"/>
              <a:t>digitalWrite</a:t>
            </a:r>
            <a:r>
              <a:rPr lang="sk-SK" sz="1400" dirty="0" smtClean="0"/>
              <a:t> (</a:t>
            </a:r>
            <a:r>
              <a:rPr lang="sk-SK" sz="1400" dirty="0" err="1" smtClean="0"/>
              <a:t>oranzovaled</a:t>
            </a:r>
            <a:r>
              <a:rPr lang="sk-SK" sz="1400" dirty="0" smtClean="0"/>
              <a:t>, 0);</a:t>
            </a:r>
          </a:p>
          <a:p>
            <a:r>
              <a:rPr lang="sk-SK" sz="14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Řada LED a potenciometr"/>
          <p:cNvPicPr/>
          <p:nvPr/>
        </p:nvPicPr>
        <p:blipFill>
          <a:blip r:embed="rId2" cstate="print"/>
          <a:srcRect b="5913"/>
          <a:stretch>
            <a:fillRect/>
          </a:stretch>
        </p:blipFill>
        <p:spPr bwMode="auto">
          <a:xfrm>
            <a:off x="323528" y="1052736"/>
            <a:ext cx="460851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179512" y="188640"/>
            <a:ext cx="397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Čítanie polohy potenciometra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5004048" y="260648"/>
            <a:ext cx="388843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byte </a:t>
            </a:r>
            <a:r>
              <a:rPr lang="sk-SK" sz="1100" dirty="0" err="1" smtClean="0"/>
              <a:t>led</a:t>
            </a:r>
            <a:r>
              <a:rPr lang="sk-SK" sz="1100" dirty="0" smtClean="0"/>
              <a:t>[] = {1,2,3,4,5}; </a:t>
            </a:r>
          </a:p>
          <a:p>
            <a:r>
              <a:rPr lang="sk-SK" sz="1100" dirty="0" smtClean="0"/>
              <a:t>//pole s </a:t>
            </a:r>
            <a:r>
              <a:rPr lang="sk-SK" sz="1100" dirty="0" err="1" smtClean="0"/>
              <a:t>pinmi</a:t>
            </a:r>
            <a:r>
              <a:rPr lang="sk-SK" sz="1100" dirty="0" smtClean="0"/>
              <a:t>  pripojených LED diód</a:t>
            </a:r>
          </a:p>
          <a:p>
            <a:r>
              <a:rPr lang="sk-SK" sz="1100" dirty="0" smtClean="0"/>
              <a:t>byte pot = A0;  //</a:t>
            </a:r>
            <a:r>
              <a:rPr lang="sk-SK" sz="1100" dirty="0" err="1" smtClean="0"/>
              <a:t>pin</a:t>
            </a:r>
            <a:r>
              <a:rPr lang="sk-SK" sz="1100" dirty="0" smtClean="0"/>
              <a:t> potenciometra pripojený na analógový vstup A0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val;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[0], OUTPUT);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[1], OUTPUT);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[2], OUTPUT);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[3], OUTPUT);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[4], OUTPUT);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	val = </a:t>
            </a:r>
            <a:r>
              <a:rPr lang="sk-SK" sz="1100" dirty="0" err="1" smtClean="0"/>
              <a:t>analogRead</a:t>
            </a:r>
            <a:r>
              <a:rPr lang="sk-SK" sz="1100" dirty="0" smtClean="0"/>
              <a:t>(pot);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if</a:t>
            </a:r>
            <a:r>
              <a:rPr lang="sk-SK" sz="1100" dirty="0" smtClean="0"/>
              <a:t>(val &gt; 800){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[0],HIGH);</a:t>
            </a:r>
          </a:p>
          <a:p>
            <a:r>
              <a:rPr lang="sk-SK" sz="1100" dirty="0" smtClean="0"/>
              <a:t>	}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else</a:t>
            </a:r>
            <a:r>
              <a:rPr lang="sk-SK" sz="1100" dirty="0" smtClean="0"/>
              <a:t> </a:t>
            </a:r>
            <a:r>
              <a:rPr lang="sk-SK" sz="1100" dirty="0" err="1" smtClean="0"/>
              <a:t>if</a:t>
            </a:r>
            <a:r>
              <a:rPr lang="sk-SK" sz="1100" dirty="0" smtClean="0"/>
              <a:t>(val &gt; 600){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[1],HIGH);</a:t>
            </a:r>
          </a:p>
          <a:p>
            <a:r>
              <a:rPr lang="sk-SK" sz="1100" dirty="0" smtClean="0"/>
              <a:t>	}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else</a:t>
            </a:r>
            <a:r>
              <a:rPr lang="sk-SK" sz="1100" dirty="0" smtClean="0"/>
              <a:t> </a:t>
            </a:r>
            <a:r>
              <a:rPr lang="sk-SK" sz="1100" dirty="0" err="1" smtClean="0"/>
              <a:t>if</a:t>
            </a:r>
            <a:r>
              <a:rPr lang="sk-SK" sz="1100" dirty="0" smtClean="0"/>
              <a:t>(val &gt; 400){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[2],HIGH);</a:t>
            </a:r>
          </a:p>
          <a:p>
            <a:r>
              <a:rPr lang="sk-SK" sz="1100" dirty="0" smtClean="0"/>
              <a:t>	}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else</a:t>
            </a:r>
            <a:r>
              <a:rPr lang="sk-SK" sz="1100" dirty="0" smtClean="0"/>
              <a:t> </a:t>
            </a:r>
            <a:r>
              <a:rPr lang="sk-SK" sz="1100" dirty="0" err="1" smtClean="0"/>
              <a:t>if</a:t>
            </a:r>
            <a:r>
              <a:rPr lang="sk-SK" sz="1100" dirty="0" smtClean="0"/>
              <a:t>(val &gt; 200){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[3],HIGH);</a:t>
            </a:r>
          </a:p>
          <a:p>
            <a:r>
              <a:rPr lang="sk-SK" sz="1100" dirty="0" smtClean="0"/>
              <a:t>	}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else</a:t>
            </a:r>
            <a:r>
              <a:rPr lang="sk-SK" sz="1100" dirty="0" smtClean="0"/>
              <a:t>{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[4],HIGH);</a:t>
            </a:r>
          </a:p>
          <a:p>
            <a:r>
              <a:rPr lang="sk-SK" sz="1100" dirty="0" smtClean="0"/>
              <a:t>	}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delay</a:t>
            </a:r>
            <a:r>
              <a:rPr lang="sk-SK" sz="1100" dirty="0" smtClean="0"/>
              <a:t>(250);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[0],LOW);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[1],LOW);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[2],LOW);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[3],LOW);</a:t>
            </a:r>
          </a:p>
          <a:p>
            <a:r>
              <a:rPr lang="sk-SK" sz="1100" dirty="0" smtClean="0"/>
              <a:t>	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</a:t>
            </a:r>
            <a:r>
              <a:rPr lang="sk-SK" sz="1100" dirty="0" smtClean="0"/>
              <a:t>[4],LOW);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  <p:sp>
        <p:nvSpPr>
          <p:cNvPr id="7" name="Obdĺžnik 6"/>
          <p:cNvSpPr/>
          <p:nvPr/>
        </p:nvSpPr>
        <p:spPr>
          <a:xfrm>
            <a:off x="467544" y="5517232"/>
            <a:ext cx="2843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dirty="0" smtClean="0"/>
              <a:t>5x </a:t>
            </a:r>
            <a:r>
              <a:rPr lang="sk-SK" dirty="0" err="1" smtClean="0"/>
              <a:t>rezistor</a:t>
            </a:r>
            <a:r>
              <a:rPr lang="sk-SK" dirty="0" smtClean="0"/>
              <a:t> 220Ω alebo 330Ω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188640"/>
            <a:ext cx="432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err="1" smtClean="0"/>
              <a:t>Blikač</a:t>
            </a:r>
            <a:r>
              <a:rPr lang="sk-SK" sz="2400" b="1" dirty="0" smtClean="0"/>
              <a:t>  riadený  potenciometrom</a:t>
            </a:r>
            <a:endParaRPr lang="sk-SK" sz="2400" dirty="0"/>
          </a:p>
        </p:txBody>
      </p:sp>
      <p:pic>
        <p:nvPicPr>
          <p:cNvPr id="5" name="Obrázok 4" descr="Schéma zapojení tlačítka s LED diodou"/>
          <p:cNvPicPr/>
          <p:nvPr/>
        </p:nvPicPr>
        <p:blipFill>
          <a:blip r:embed="rId2" cstate="print"/>
          <a:srcRect r="21277" b="32334"/>
          <a:stretch>
            <a:fillRect/>
          </a:stretch>
        </p:blipFill>
        <p:spPr bwMode="auto">
          <a:xfrm>
            <a:off x="323528" y="1052736"/>
            <a:ext cx="51845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652120" y="836712"/>
            <a:ext cx="349188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potPin</a:t>
            </a:r>
            <a:r>
              <a:rPr lang="sk-SK" sz="1100" dirty="0" smtClean="0"/>
              <a:t> = A0;    // číslo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pripojeného potenciometra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= 3;     // číslo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pripojenej LED </a:t>
            </a:r>
            <a:r>
              <a:rPr lang="sk-SK" sz="1100" dirty="0" err="1" smtClean="0"/>
              <a:t>diody</a:t>
            </a:r>
            <a:endParaRPr lang="sk-SK" sz="1100" dirty="0" smtClean="0"/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potProm</a:t>
            </a:r>
            <a:r>
              <a:rPr lang="sk-SK" sz="1100" dirty="0" smtClean="0"/>
              <a:t> = 0;    // premenná pre analógovú hodnotu potenciometra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// nastavenie LED ako výstup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// nastavenie potenciometra ako vstup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potPin</a:t>
            </a:r>
            <a:r>
              <a:rPr lang="sk-SK" sz="1100" dirty="0" smtClean="0"/>
              <a:t>, INPUT);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// načítanie analógovej hodnoty senzora a uloženie do premennej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potProm</a:t>
            </a:r>
            <a:r>
              <a:rPr lang="sk-SK" sz="1100" dirty="0" smtClean="0"/>
              <a:t> = </a:t>
            </a:r>
            <a:r>
              <a:rPr lang="sk-SK" sz="1100" dirty="0" err="1" smtClean="0"/>
              <a:t>analogRead</a:t>
            </a:r>
            <a:r>
              <a:rPr lang="sk-SK" sz="1100" dirty="0" smtClean="0"/>
              <a:t>(</a:t>
            </a:r>
            <a:r>
              <a:rPr lang="sk-SK" sz="1100" dirty="0" err="1" smtClean="0"/>
              <a:t>potPin</a:t>
            </a:r>
            <a:r>
              <a:rPr lang="sk-SK" sz="1100" dirty="0" smtClean="0"/>
              <a:t>);</a:t>
            </a:r>
          </a:p>
          <a:p>
            <a:r>
              <a:rPr lang="sk-SK" sz="1100" dirty="0" smtClean="0"/>
              <a:t>  // zapne LED diódu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  // zastaví program na čas zodpovedajúci </a:t>
            </a:r>
            <a:r>
              <a:rPr lang="sk-SK" sz="1100" dirty="0" err="1" smtClean="0"/>
              <a:t>analogovej</a:t>
            </a:r>
            <a:r>
              <a:rPr lang="sk-SK" sz="1100" dirty="0" smtClean="0"/>
              <a:t> hodnote potenciometra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delay</a:t>
            </a:r>
            <a:r>
              <a:rPr lang="sk-SK" sz="1100" dirty="0" smtClean="0"/>
              <a:t>(</a:t>
            </a:r>
            <a:r>
              <a:rPr lang="sk-SK" sz="1100" dirty="0" err="1" smtClean="0"/>
              <a:t>potProm</a:t>
            </a:r>
            <a:r>
              <a:rPr lang="sk-SK" sz="1100" dirty="0" smtClean="0"/>
              <a:t>);</a:t>
            </a:r>
          </a:p>
          <a:p>
            <a:r>
              <a:rPr lang="sk-SK" sz="1100" dirty="0" smtClean="0"/>
              <a:t>  // vypne LED diódu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</a:t>
            </a:r>
          </a:p>
          <a:p>
            <a:r>
              <a:rPr lang="sk-SK" sz="1100" dirty="0" smtClean="0"/>
              <a:t>  // zastaví program na čas zodpovedajúci </a:t>
            </a:r>
            <a:r>
              <a:rPr lang="sk-SK" sz="1100" dirty="0" err="1" smtClean="0"/>
              <a:t>analogovej</a:t>
            </a:r>
            <a:r>
              <a:rPr lang="sk-SK" sz="1100" dirty="0" smtClean="0"/>
              <a:t> hodnote potenciometra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delay</a:t>
            </a:r>
            <a:r>
              <a:rPr lang="sk-SK" sz="1100" dirty="0" smtClean="0"/>
              <a:t>(</a:t>
            </a:r>
            <a:r>
              <a:rPr lang="sk-SK" sz="1100" dirty="0" err="1" smtClean="0"/>
              <a:t>potProm</a:t>
            </a:r>
            <a:r>
              <a:rPr lang="sk-SK" sz="1100" dirty="0" smtClean="0"/>
              <a:t>);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  <p:sp>
        <p:nvSpPr>
          <p:cNvPr id="8" name="BlokTextu 7"/>
          <p:cNvSpPr txBox="1"/>
          <p:nvPr/>
        </p:nvSpPr>
        <p:spPr>
          <a:xfrm>
            <a:off x="323528" y="48691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Potenciometer: 100kOhm</a:t>
            </a:r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chéma zapojení pohybového čidla HC-SR5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Pohybové čidlo HC-SR501"/>
          <p:cNvPicPr/>
          <p:nvPr/>
        </p:nvPicPr>
        <p:blipFill>
          <a:blip r:embed="rId3" cstate="print"/>
          <a:srcRect l="8824" t="15196" r="6373" b="5882"/>
          <a:stretch>
            <a:fillRect/>
          </a:stretch>
        </p:blipFill>
        <p:spPr bwMode="auto">
          <a:xfrm>
            <a:off x="395536" y="4149080"/>
            <a:ext cx="1647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79512" y="15902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Pohybové </a:t>
            </a:r>
            <a:r>
              <a:rPr lang="sk-SK" sz="2400" b="1" dirty="0" err="1" smtClean="0"/>
              <a:t>čidlo</a:t>
            </a:r>
            <a:r>
              <a:rPr lang="sk-SK" sz="2400" b="1" dirty="0" smtClean="0"/>
              <a:t> HC-SR501</a:t>
            </a:r>
            <a:endParaRPr lang="sk-SK" sz="2400" b="1" dirty="0"/>
          </a:p>
        </p:txBody>
      </p:sp>
      <p:sp>
        <p:nvSpPr>
          <p:cNvPr id="8" name="BlokTextu 7"/>
          <p:cNvSpPr txBox="1"/>
          <p:nvPr/>
        </p:nvSpPr>
        <p:spPr>
          <a:xfrm>
            <a:off x="5220072" y="119236"/>
            <a:ext cx="3744416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// Pohybové </a:t>
            </a:r>
            <a:r>
              <a:rPr lang="sk-SK" sz="1100" dirty="0" err="1" smtClean="0"/>
              <a:t>čidlo</a:t>
            </a:r>
            <a:r>
              <a:rPr lang="sk-SK" sz="1100" dirty="0" smtClean="0"/>
              <a:t> HC-SR501</a:t>
            </a:r>
          </a:p>
          <a:p>
            <a:r>
              <a:rPr lang="sk-SK" sz="1100" dirty="0" smtClean="0"/>
              <a:t>// nastavenie čísla vstupného </a:t>
            </a:r>
            <a:r>
              <a:rPr lang="sk-SK" sz="1100" dirty="0" err="1" smtClean="0"/>
              <a:t>pinu</a:t>
            </a:r>
            <a:r>
              <a:rPr lang="sk-SK" sz="1100" dirty="0" smtClean="0"/>
              <a:t> pre detektor, červenú </a:t>
            </a:r>
            <a:r>
              <a:rPr lang="sk-SK" sz="1100" dirty="0" err="1" smtClean="0"/>
              <a:t>led</a:t>
            </a:r>
            <a:r>
              <a:rPr lang="sk-SK" sz="1100" dirty="0" smtClean="0"/>
              <a:t>, zelenú </a:t>
            </a:r>
            <a:r>
              <a:rPr lang="sk-SK" sz="1100" dirty="0" err="1" smtClean="0"/>
              <a:t>led</a:t>
            </a:r>
            <a:r>
              <a:rPr lang="sk-SK" sz="1100" dirty="0" smtClean="0"/>
              <a:t>, tónový generátor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cidloPin</a:t>
            </a:r>
            <a:r>
              <a:rPr lang="sk-SK" sz="1100" dirty="0" smtClean="0"/>
              <a:t> = 2;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redLed</a:t>
            </a:r>
            <a:r>
              <a:rPr lang="sk-SK" sz="1100" dirty="0" smtClean="0"/>
              <a:t> = 12;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 = 11;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buzzer</a:t>
            </a:r>
            <a:r>
              <a:rPr lang="sk-SK" sz="1100" dirty="0" smtClean="0"/>
              <a:t> = 10;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// komunikácia cez sériovú linku rýchlosťou 9600 </a:t>
            </a:r>
            <a:r>
              <a:rPr lang="sk-SK" sz="1100" dirty="0" err="1" smtClean="0"/>
              <a:t>baud</a:t>
            </a:r>
            <a:endParaRPr lang="sk-SK" sz="1100" dirty="0" smtClean="0"/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Serial.begin</a:t>
            </a:r>
            <a:r>
              <a:rPr lang="sk-SK" sz="1100" dirty="0" smtClean="0"/>
              <a:t>(9600); 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inicializacia</a:t>
            </a:r>
            <a:r>
              <a:rPr lang="sk-SK" sz="1100" dirty="0" smtClean="0"/>
              <a:t> digitálneho vstupu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cidloPin</a:t>
            </a:r>
            <a:r>
              <a:rPr lang="sk-SK" sz="1100" dirty="0" smtClean="0"/>
              <a:t>, INPUT);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// nastavenie prerušenia na </a:t>
            </a:r>
            <a:r>
              <a:rPr lang="sk-SK" sz="1100" dirty="0" err="1" smtClean="0"/>
              <a:t>pin</a:t>
            </a:r>
            <a:r>
              <a:rPr lang="sk-SK" sz="1100" dirty="0" smtClean="0"/>
              <a:t> 2 (int0) </a:t>
            </a:r>
          </a:p>
          <a:p>
            <a:r>
              <a:rPr lang="sk-SK" sz="1100" dirty="0" smtClean="0"/>
              <a:t>  // pri rastúcej hrane (logO-&gt;log1) </a:t>
            </a:r>
            <a:r>
              <a:rPr lang="sk-SK" sz="1100" dirty="0" err="1" smtClean="0"/>
              <a:t>se</a:t>
            </a:r>
            <a:r>
              <a:rPr lang="sk-SK" sz="1100" dirty="0" smtClean="0"/>
              <a:t> vykoná program </a:t>
            </a:r>
            <a:r>
              <a:rPr lang="sk-SK" sz="1100" dirty="0" err="1" smtClean="0"/>
              <a:t>prerus</a:t>
            </a:r>
            <a:r>
              <a:rPr lang="sk-SK" sz="1100" dirty="0" smtClean="0"/>
              <a:t> 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attachInterrupt</a:t>
            </a:r>
            <a:r>
              <a:rPr lang="sk-SK" sz="1100" dirty="0" smtClean="0"/>
              <a:t>(0, </a:t>
            </a:r>
            <a:r>
              <a:rPr lang="sk-SK" sz="1100" dirty="0" err="1" smtClean="0"/>
              <a:t>detekce</a:t>
            </a:r>
            <a:r>
              <a:rPr lang="sk-SK" sz="1100" dirty="0" smtClean="0"/>
              <a:t>, RISING);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// pre ukážku </a:t>
            </a:r>
            <a:r>
              <a:rPr lang="sk-SK" sz="1100" dirty="0" err="1" smtClean="0"/>
              <a:t>se</a:t>
            </a:r>
            <a:r>
              <a:rPr lang="sk-SK" sz="1100" dirty="0" smtClean="0"/>
              <a:t> každých 5 sekúnd vytlačí </a:t>
            </a:r>
          </a:p>
          <a:p>
            <a:r>
              <a:rPr lang="sk-SK" sz="1100" dirty="0" smtClean="0"/>
              <a:t>  // správa o počte </a:t>
            </a:r>
            <a:r>
              <a:rPr lang="sk-SK" sz="1100" dirty="0" err="1" smtClean="0"/>
              <a:t>sekund</a:t>
            </a:r>
            <a:r>
              <a:rPr lang="sk-SK" sz="1100" dirty="0" smtClean="0"/>
              <a:t> od zapnutia </a:t>
            </a:r>
            <a:r>
              <a:rPr lang="sk-SK" sz="1100" dirty="0" err="1" smtClean="0"/>
              <a:t>Arduina</a:t>
            </a:r>
            <a:endParaRPr lang="sk-SK" sz="1100" dirty="0" smtClean="0"/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Cas</a:t>
            </a:r>
            <a:r>
              <a:rPr lang="sk-SK" sz="1100" dirty="0" smtClean="0"/>
              <a:t> od zapnutia: 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</a:t>
            </a:r>
            <a:r>
              <a:rPr lang="sk-SK" sz="1100" dirty="0" err="1" smtClean="0"/>
              <a:t>millis</a:t>
            </a:r>
            <a:r>
              <a:rPr lang="sk-SK" sz="1100" dirty="0" smtClean="0"/>
              <a:t>()/1000);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 </a:t>
            </a:r>
            <a:r>
              <a:rPr lang="sk-SK" sz="1100" dirty="0" err="1" smtClean="0"/>
              <a:t>sekund</a:t>
            </a:r>
            <a:r>
              <a:rPr lang="sk-SK" sz="1100" dirty="0" smtClean="0"/>
              <a:t>.");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LOW);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delay</a:t>
            </a:r>
            <a:r>
              <a:rPr lang="sk-SK" sz="1100" dirty="0" smtClean="0"/>
              <a:t>(5000);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detekce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// pokiaľ je aktivovaný digitálny  vstup,</a:t>
            </a:r>
          </a:p>
          <a:p>
            <a:r>
              <a:rPr lang="sk-SK" sz="1100" dirty="0" smtClean="0"/>
              <a:t>  // </a:t>
            </a:r>
            <a:r>
              <a:rPr lang="sk-SK" sz="1100" dirty="0" err="1" smtClean="0"/>
              <a:t>vypiš</a:t>
            </a:r>
            <a:r>
              <a:rPr lang="sk-SK" sz="1100" dirty="0" smtClean="0"/>
              <a:t> informáciu po sériovej linke, zasvieť diódu, spusti tón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("Detekcia pohybu pomocou HC-SR501!");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LOW);</a:t>
            </a:r>
          </a:p>
          <a:p>
            <a:r>
              <a:rPr lang="sk-SK" sz="1100" dirty="0" smtClean="0"/>
              <a:t>  tone(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1000, 500);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26064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Infračervené </a:t>
            </a:r>
            <a:r>
              <a:rPr lang="sk-SK" sz="2400" b="1" dirty="0" err="1" smtClean="0"/>
              <a:t>čidlo</a:t>
            </a:r>
            <a:r>
              <a:rPr lang="sk-SK" sz="2400" b="1" dirty="0" smtClean="0"/>
              <a:t> prekážky</a:t>
            </a:r>
          </a:p>
        </p:txBody>
      </p:sp>
      <p:pic>
        <p:nvPicPr>
          <p:cNvPr id="5" name="Obrázok 4" descr="Arduino IR Proximity Sensor Interface Circuit"/>
          <p:cNvPicPr/>
          <p:nvPr/>
        </p:nvPicPr>
        <p:blipFill>
          <a:blip r:embed="rId2" cstate="print"/>
          <a:srcRect r="7501" b="5123"/>
          <a:stretch>
            <a:fillRect/>
          </a:stretch>
        </p:blipFill>
        <p:spPr bwMode="auto">
          <a:xfrm>
            <a:off x="107504" y="1052736"/>
            <a:ext cx="53285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652120" y="332656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smtClean="0"/>
              <a:t> </a:t>
            </a:r>
            <a:r>
              <a:rPr lang="sk-SK" sz="1200" dirty="0" err="1" smtClean="0"/>
              <a:t>const</a:t>
            </a:r>
            <a:r>
              <a:rPr lang="sk-SK" sz="1200" dirty="0" smtClean="0"/>
              <a:t> </a:t>
            </a:r>
            <a:r>
              <a:rPr lang="sk-SK" sz="1200" dirty="0" err="1" smtClean="0"/>
              <a:t>int</a:t>
            </a:r>
            <a:r>
              <a:rPr lang="sk-SK" sz="1200" dirty="0" smtClean="0"/>
              <a:t> ProxSensor=2; </a:t>
            </a:r>
          </a:p>
          <a:p>
            <a:endParaRPr lang="sk-SK" sz="1200" dirty="0" smtClean="0"/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setup</a:t>
            </a:r>
            <a:r>
              <a:rPr lang="sk-SK" sz="1200" dirty="0" smtClean="0"/>
              <a:t>() {                 </a:t>
            </a:r>
          </a:p>
          <a:p>
            <a:r>
              <a:rPr lang="sk-SK" sz="1200" dirty="0" smtClean="0"/>
              <a:t> // </a:t>
            </a:r>
            <a:r>
              <a:rPr lang="sk-SK" sz="1200" dirty="0" err="1" smtClean="0"/>
              <a:t>initialize</a:t>
            </a:r>
            <a:r>
              <a:rPr lang="sk-SK" sz="1200" dirty="0" smtClean="0"/>
              <a:t> </a:t>
            </a:r>
            <a:r>
              <a:rPr lang="sk-SK" sz="1200" dirty="0" err="1" smtClean="0"/>
              <a:t>the</a:t>
            </a:r>
            <a:r>
              <a:rPr lang="sk-SK" sz="1200" dirty="0" smtClean="0"/>
              <a:t> </a:t>
            </a:r>
            <a:r>
              <a:rPr lang="sk-SK" sz="1200" dirty="0" err="1" smtClean="0"/>
              <a:t>digital</a:t>
            </a:r>
            <a:r>
              <a:rPr lang="sk-SK" sz="1200" dirty="0" smtClean="0"/>
              <a:t> </a:t>
            </a:r>
            <a:r>
              <a:rPr lang="sk-SK" sz="1200" dirty="0" err="1" smtClean="0"/>
              <a:t>pin</a:t>
            </a:r>
            <a:r>
              <a:rPr lang="sk-SK" sz="1200" dirty="0" smtClean="0"/>
              <a:t> </a:t>
            </a:r>
            <a:r>
              <a:rPr lang="sk-SK" sz="1200" dirty="0" err="1" smtClean="0"/>
              <a:t>as</a:t>
            </a:r>
            <a:r>
              <a:rPr lang="sk-SK" sz="1200" dirty="0" smtClean="0"/>
              <a:t> </a:t>
            </a:r>
            <a:r>
              <a:rPr lang="sk-SK" sz="1200" dirty="0" err="1" smtClean="0"/>
              <a:t>an</a:t>
            </a:r>
            <a:r>
              <a:rPr lang="sk-SK" sz="1200" dirty="0" smtClean="0"/>
              <a:t> </a:t>
            </a:r>
            <a:r>
              <a:rPr lang="sk-SK" sz="1200" dirty="0" err="1" smtClean="0"/>
              <a:t>output</a:t>
            </a:r>
            <a:r>
              <a:rPr lang="sk-SK" sz="1200" dirty="0" smtClean="0"/>
              <a:t>.  </a:t>
            </a:r>
          </a:p>
          <a:p>
            <a:r>
              <a:rPr lang="sk-SK" sz="1200" dirty="0" smtClean="0"/>
              <a:t>// </a:t>
            </a:r>
            <a:r>
              <a:rPr lang="sk-SK" sz="1200" dirty="0" err="1" smtClean="0"/>
              <a:t>Pin</a:t>
            </a:r>
            <a:r>
              <a:rPr lang="sk-SK" sz="1200" dirty="0" smtClean="0"/>
              <a:t> 13 has </a:t>
            </a:r>
            <a:r>
              <a:rPr lang="sk-SK" sz="1200" dirty="0" err="1" smtClean="0"/>
              <a:t>an</a:t>
            </a:r>
            <a:r>
              <a:rPr lang="sk-SK" sz="1200" dirty="0" smtClean="0"/>
              <a:t> LED </a:t>
            </a:r>
            <a:r>
              <a:rPr lang="sk-SK" sz="1200" dirty="0" err="1" smtClean="0"/>
              <a:t>connected</a:t>
            </a:r>
            <a:r>
              <a:rPr lang="sk-SK" sz="1200" dirty="0" smtClean="0"/>
              <a:t> on most </a:t>
            </a:r>
            <a:r>
              <a:rPr lang="sk-SK" sz="1200" dirty="0" err="1" smtClean="0"/>
              <a:t>Arduino</a:t>
            </a:r>
            <a:r>
              <a:rPr lang="sk-SK" sz="1200" dirty="0" smtClean="0"/>
              <a:t> </a:t>
            </a:r>
            <a:r>
              <a:rPr lang="sk-SK" sz="1200" dirty="0" err="1" smtClean="0"/>
              <a:t>boards</a:t>
            </a:r>
            <a:r>
              <a:rPr lang="sk-SK" sz="1200" dirty="0" smtClean="0"/>
              <a:t>:  </a:t>
            </a:r>
          </a:p>
          <a:p>
            <a:endParaRPr lang="sk-SK" sz="1200" dirty="0" smtClean="0"/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(13, OUTPUT);      </a:t>
            </a:r>
          </a:p>
          <a:p>
            <a:r>
              <a:rPr lang="sk-SK" sz="1200" dirty="0" smtClean="0"/>
              <a:t> //</a:t>
            </a:r>
            <a:r>
              <a:rPr lang="sk-SK" sz="1200" dirty="0" err="1" smtClean="0"/>
              <a:t>Pin</a:t>
            </a:r>
            <a:r>
              <a:rPr lang="sk-SK" sz="1200" dirty="0" smtClean="0"/>
              <a:t> 2 </a:t>
            </a:r>
            <a:r>
              <a:rPr lang="sk-SK" sz="1200" dirty="0" err="1" smtClean="0"/>
              <a:t>is</a:t>
            </a:r>
            <a:r>
              <a:rPr lang="sk-SK" sz="1200" dirty="0" smtClean="0"/>
              <a:t> </a:t>
            </a:r>
            <a:r>
              <a:rPr lang="sk-SK" sz="1200" dirty="0" err="1" smtClean="0"/>
              <a:t>connected</a:t>
            </a:r>
            <a:r>
              <a:rPr lang="sk-SK" sz="1200" dirty="0" smtClean="0"/>
              <a:t> to </a:t>
            </a:r>
            <a:r>
              <a:rPr lang="sk-SK" sz="1200" dirty="0" err="1" smtClean="0"/>
              <a:t>the</a:t>
            </a:r>
            <a:r>
              <a:rPr lang="sk-SK" sz="1200" dirty="0" smtClean="0"/>
              <a:t> </a:t>
            </a:r>
            <a:r>
              <a:rPr lang="sk-SK" sz="1200" dirty="0" err="1" smtClean="0"/>
              <a:t>output</a:t>
            </a:r>
            <a:r>
              <a:rPr lang="sk-SK" sz="1200" dirty="0" smtClean="0"/>
              <a:t> </a:t>
            </a:r>
            <a:r>
              <a:rPr lang="sk-SK" sz="1200" dirty="0" err="1" smtClean="0"/>
              <a:t>of</a:t>
            </a:r>
            <a:r>
              <a:rPr lang="sk-SK" sz="1200" dirty="0" smtClean="0"/>
              <a:t> </a:t>
            </a:r>
            <a:r>
              <a:rPr lang="sk-SK" sz="1200" dirty="0" err="1" smtClean="0"/>
              <a:t>proximity</a:t>
            </a:r>
            <a:r>
              <a:rPr lang="sk-SK" sz="1200" dirty="0" smtClean="0"/>
              <a:t> </a:t>
            </a:r>
            <a:r>
              <a:rPr lang="sk-SK" sz="1200" dirty="0" err="1" smtClean="0"/>
              <a:t>sensor</a:t>
            </a:r>
            <a:r>
              <a:rPr lang="sk-SK" sz="1200" dirty="0" smtClean="0"/>
              <a:t>  </a:t>
            </a:r>
          </a:p>
          <a:p>
            <a:endParaRPr lang="sk-SK" sz="1200" dirty="0" smtClean="0"/>
          </a:p>
          <a:p>
            <a:r>
              <a:rPr lang="sk-SK" sz="1200" dirty="0" err="1" smtClean="0"/>
              <a:t>pinMode</a:t>
            </a:r>
            <a:r>
              <a:rPr lang="sk-SK" sz="1200" dirty="0" smtClean="0"/>
              <a:t>(</a:t>
            </a:r>
            <a:r>
              <a:rPr lang="sk-SK" sz="1200" dirty="0" err="1" smtClean="0"/>
              <a:t>ProxSensor,INPUT</a:t>
            </a:r>
            <a:r>
              <a:rPr lang="sk-SK" sz="1200" dirty="0" smtClean="0"/>
              <a:t>);} </a:t>
            </a:r>
          </a:p>
          <a:p>
            <a:endParaRPr lang="sk-SK" sz="1200" dirty="0" smtClean="0"/>
          </a:p>
          <a:p>
            <a:r>
              <a:rPr lang="sk-SK" sz="1200" dirty="0" err="1" smtClean="0"/>
              <a:t>void</a:t>
            </a:r>
            <a:r>
              <a:rPr lang="sk-SK" sz="1200" dirty="0" smtClean="0"/>
              <a:t> </a:t>
            </a:r>
            <a:r>
              <a:rPr lang="sk-SK" sz="1200" dirty="0" err="1" smtClean="0"/>
              <a:t>loop</a:t>
            </a:r>
            <a:r>
              <a:rPr lang="sk-SK" sz="1200" dirty="0" smtClean="0"/>
              <a:t>() { </a:t>
            </a:r>
          </a:p>
          <a:p>
            <a:endParaRPr lang="sk-SK" sz="1200" dirty="0" smtClean="0"/>
          </a:p>
          <a:p>
            <a:r>
              <a:rPr lang="sk-SK" sz="1200" dirty="0" smtClean="0"/>
              <a:t> </a:t>
            </a:r>
            <a:r>
              <a:rPr lang="sk-SK" sz="1200" dirty="0" err="1" smtClean="0"/>
              <a:t>if</a:t>
            </a:r>
            <a:r>
              <a:rPr lang="sk-SK" sz="1200" dirty="0" smtClean="0"/>
              <a:t> (</a:t>
            </a:r>
            <a:r>
              <a:rPr lang="sk-SK" sz="1200" dirty="0" err="1" smtClean="0"/>
              <a:t>digitalRead</a:t>
            </a:r>
            <a:r>
              <a:rPr lang="sk-SK" sz="1200" dirty="0" smtClean="0"/>
              <a:t>(</a:t>
            </a:r>
            <a:r>
              <a:rPr lang="sk-SK" sz="1200" dirty="0" err="1" smtClean="0"/>
              <a:t>ProxSensor</a:t>
            </a:r>
            <a:r>
              <a:rPr lang="sk-SK" sz="1200" dirty="0" smtClean="0"/>
              <a:t>)==HIGH)      </a:t>
            </a:r>
          </a:p>
          <a:p>
            <a:r>
              <a:rPr lang="sk-SK" sz="1200" dirty="0" smtClean="0"/>
              <a:t>//</a:t>
            </a:r>
            <a:r>
              <a:rPr lang="sk-SK" sz="1200" dirty="0" err="1" smtClean="0"/>
              <a:t>Check</a:t>
            </a:r>
            <a:r>
              <a:rPr lang="sk-SK" sz="1200" dirty="0" smtClean="0"/>
              <a:t> </a:t>
            </a:r>
            <a:r>
              <a:rPr lang="sk-SK" sz="1200" dirty="0" err="1" smtClean="0"/>
              <a:t>the</a:t>
            </a:r>
            <a:r>
              <a:rPr lang="sk-SK" sz="1200" dirty="0" smtClean="0"/>
              <a:t> </a:t>
            </a:r>
            <a:r>
              <a:rPr lang="sk-SK" sz="1200" dirty="0" err="1" smtClean="0"/>
              <a:t>sensor</a:t>
            </a:r>
            <a:r>
              <a:rPr lang="sk-SK" sz="1200" dirty="0" smtClean="0"/>
              <a:t> </a:t>
            </a:r>
            <a:r>
              <a:rPr lang="sk-SK" sz="1200" dirty="0" err="1" smtClean="0"/>
              <a:t>output</a:t>
            </a:r>
            <a:r>
              <a:rPr lang="sk-SK" sz="1200" dirty="0" smtClean="0"/>
              <a:t> </a:t>
            </a:r>
          </a:p>
          <a:p>
            <a:r>
              <a:rPr lang="sk-SK" sz="1200" dirty="0" smtClean="0"/>
              <a:t> {    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(13, HIGH);   </a:t>
            </a:r>
          </a:p>
          <a:p>
            <a:r>
              <a:rPr lang="sk-SK" sz="1200" dirty="0" smtClean="0"/>
              <a:t>// set </a:t>
            </a:r>
            <a:r>
              <a:rPr lang="sk-SK" sz="1200" dirty="0" err="1" smtClean="0"/>
              <a:t>the</a:t>
            </a:r>
            <a:r>
              <a:rPr lang="sk-SK" sz="1200" dirty="0" smtClean="0"/>
              <a:t> LED on</a:t>
            </a:r>
          </a:p>
          <a:p>
            <a:r>
              <a:rPr lang="sk-SK" sz="1200" dirty="0" smtClean="0"/>
              <a:t>  }  </a:t>
            </a:r>
            <a:r>
              <a:rPr lang="sk-SK" sz="1200" dirty="0" err="1" smtClean="0"/>
              <a:t>else</a:t>
            </a:r>
            <a:r>
              <a:rPr lang="sk-SK" sz="1200" dirty="0" smtClean="0"/>
              <a:t>  {    </a:t>
            </a:r>
            <a:r>
              <a:rPr lang="sk-SK" sz="1200" dirty="0" err="1" smtClean="0"/>
              <a:t>digitalWrite</a:t>
            </a:r>
            <a:r>
              <a:rPr lang="sk-SK" sz="1200" dirty="0" smtClean="0"/>
              <a:t>(13, LOW);    </a:t>
            </a:r>
          </a:p>
          <a:p>
            <a:r>
              <a:rPr lang="sk-SK" sz="1200" dirty="0" smtClean="0"/>
              <a:t>// set </a:t>
            </a:r>
            <a:r>
              <a:rPr lang="sk-SK" sz="1200" dirty="0" err="1" smtClean="0"/>
              <a:t>the</a:t>
            </a:r>
            <a:r>
              <a:rPr lang="sk-SK" sz="1200" dirty="0" smtClean="0"/>
              <a:t> LED </a:t>
            </a:r>
            <a:r>
              <a:rPr lang="sk-SK" sz="1200" dirty="0" err="1" smtClean="0"/>
              <a:t>off</a:t>
            </a:r>
            <a:r>
              <a:rPr lang="sk-SK" sz="1200" dirty="0" smtClean="0"/>
              <a:t> </a:t>
            </a:r>
          </a:p>
          <a:p>
            <a:r>
              <a:rPr lang="sk-SK" sz="1200" dirty="0" smtClean="0"/>
              <a:t> }  </a:t>
            </a:r>
            <a:r>
              <a:rPr lang="sk-SK" sz="1200" dirty="0" err="1" smtClean="0"/>
              <a:t>delay</a:t>
            </a:r>
            <a:r>
              <a:rPr lang="sk-SK" sz="1200" dirty="0" smtClean="0"/>
              <a:t>(100);              // </a:t>
            </a:r>
            <a:r>
              <a:rPr lang="sk-SK" sz="1200" dirty="0" err="1" smtClean="0"/>
              <a:t>wait</a:t>
            </a:r>
            <a:r>
              <a:rPr lang="sk-SK" sz="1200" dirty="0" smtClean="0"/>
              <a:t> </a:t>
            </a:r>
            <a:r>
              <a:rPr lang="sk-SK" sz="1200" dirty="0" err="1" smtClean="0"/>
              <a:t>for</a:t>
            </a:r>
            <a:r>
              <a:rPr lang="sk-SK" sz="1200" dirty="0" smtClean="0"/>
              <a:t> a </a:t>
            </a:r>
            <a:r>
              <a:rPr lang="sk-SK" sz="1200" dirty="0" err="1" smtClean="0"/>
              <a:t>second</a:t>
            </a:r>
            <a:r>
              <a:rPr lang="sk-SK" sz="1200" dirty="0" smtClean="0"/>
              <a:t>}</a:t>
            </a:r>
            <a:endParaRPr lang="sk-SK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slevice.sk/ucebnice/SOC/pictures/trojpolohovy_regula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6048672" cy="5718199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Popíš nasledovný regulátor</a:t>
            </a:r>
            <a:endParaRPr lang="sk-SK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Snímač teploty a vlhkosti</a:t>
            </a:r>
          </a:p>
        </p:txBody>
      </p:sp>
      <p:pic>
        <p:nvPicPr>
          <p:cNvPr id="5" name="Obrázok 4" descr="How to  Interface Humidity and  Temperature (DHT11) Sensor to Arduino and Including DHT11 Library. "/>
          <p:cNvPicPr/>
          <p:nvPr/>
        </p:nvPicPr>
        <p:blipFill>
          <a:blip r:embed="rId2" cstate="print"/>
          <a:srcRect l="3749" t="1904" r="11281" b="12091"/>
          <a:stretch>
            <a:fillRect/>
          </a:stretch>
        </p:blipFill>
        <p:spPr bwMode="auto">
          <a:xfrm>
            <a:off x="251520" y="836712"/>
            <a:ext cx="4896544" cy="325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220072" y="165983"/>
            <a:ext cx="374441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#</a:t>
            </a:r>
            <a:r>
              <a:rPr lang="sk-SK" sz="1100" dirty="0" err="1" smtClean="0"/>
              <a:t>include</a:t>
            </a:r>
            <a:r>
              <a:rPr lang="sk-SK" sz="1100" dirty="0" smtClean="0"/>
              <a:t> &lt;dht11.h&gt;</a:t>
            </a:r>
          </a:p>
          <a:p>
            <a:r>
              <a:rPr lang="sk-SK" sz="1100" dirty="0" smtClean="0"/>
              <a:t>dht11 DHT;</a:t>
            </a:r>
          </a:p>
          <a:p>
            <a:r>
              <a:rPr lang="sk-SK" sz="1100" dirty="0" smtClean="0"/>
              <a:t>#</a:t>
            </a:r>
            <a:r>
              <a:rPr lang="sk-SK" sz="1100" dirty="0" err="1" smtClean="0"/>
              <a:t>define</a:t>
            </a:r>
            <a:r>
              <a:rPr lang="sk-SK" sz="1100" dirty="0" smtClean="0"/>
              <a:t> DHT11_PIN A1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Serial.begin</a:t>
            </a:r>
            <a:r>
              <a:rPr lang="sk-SK" sz="1100" dirty="0" smtClean="0"/>
              <a:t>(9600);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("DHT TEST PROGRAM 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("LIBRARY VERSION: 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(DHT11LIB_VERSION);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</a:t>
            </a:r>
            <a:r>
              <a:rPr lang="sk-SK" sz="1100" dirty="0" err="1" smtClean="0"/>
              <a:t>Type,\tstatus,\tHumidity</a:t>
            </a:r>
            <a:r>
              <a:rPr lang="sk-SK" sz="1100" dirty="0" smtClean="0"/>
              <a:t> (%),\</a:t>
            </a:r>
            <a:r>
              <a:rPr lang="sk-SK" sz="1100" dirty="0" err="1" smtClean="0"/>
              <a:t>tTemperature</a:t>
            </a:r>
            <a:r>
              <a:rPr lang="sk-SK" sz="1100" dirty="0" smtClean="0"/>
              <a:t> (C)");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chk</a:t>
            </a:r>
            <a:r>
              <a:rPr lang="sk-SK" sz="1100" dirty="0" smtClean="0"/>
              <a:t>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("DHT11, \t");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chk</a:t>
            </a:r>
            <a:r>
              <a:rPr lang="sk-SK" sz="1100" dirty="0" smtClean="0"/>
              <a:t> = </a:t>
            </a:r>
            <a:r>
              <a:rPr lang="sk-SK" sz="1100" dirty="0" err="1" smtClean="0"/>
              <a:t>DHT.read</a:t>
            </a:r>
            <a:r>
              <a:rPr lang="sk-SK" sz="1100" dirty="0" smtClean="0"/>
              <a:t>(DHT11_PIN);    // READ DATA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switch</a:t>
            </a:r>
            <a:r>
              <a:rPr lang="sk-SK" sz="1100" dirty="0" smtClean="0"/>
              <a:t> (</a:t>
            </a:r>
            <a:r>
              <a:rPr lang="sk-SK" sz="1100" dirty="0" err="1" smtClean="0"/>
              <a:t>chk</a:t>
            </a:r>
            <a:r>
              <a:rPr lang="sk-SK" sz="1100" dirty="0" smtClean="0"/>
              <a:t>){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case</a:t>
            </a:r>
            <a:r>
              <a:rPr lang="sk-SK" sz="1100" dirty="0" smtClean="0"/>
              <a:t> DHTLIB_OK:  </a:t>
            </a:r>
          </a:p>
          <a:p>
            <a:r>
              <a:rPr lang="sk-SK" sz="1100" dirty="0" smtClean="0"/>
              <a:t>              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OK,\t</a:t>
            </a:r>
            <a:r>
              <a:rPr lang="sk-SK" sz="1100" dirty="0" smtClean="0"/>
              <a:t>"); </a:t>
            </a:r>
          </a:p>
          <a:p>
            <a:r>
              <a:rPr lang="sk-SK" sz="1100" dirty="0" smtClean="0"/>
              <a:t>                break;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case</a:t>
            </a:r>
            <a:r>
              <a:rPr lang="sk-SK" sz="1100" dirty="0" smtClean="0"/>
              <a:t> DHTLIB_ERROR_CHECKSUM: </a:t>
            </a:r>
          </a:p>
          <a:p>
            <a:r>
              <a:rPr lang="sk-SK" sz="1100" dirty="0" smtClean="0"/>
              <a:t>              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Checksum</a:t>
            </a:r>
            <a:r>
              <a:rPr lang="sk-SK" sz="1100" dirty="0" smtClean="0"/>
              <a:t> </a:t>
            </a:r>
            <a:r>
              <a:rPr lang="sk-SK" sz="1100" dirty="0" err="1" smtClean="0"/>
              <a:t>error,\t</a:t>
            </a:r>
            <a:r>
              <a:rPr lang="sk-SK" sz="1100" dirty="0" smtClean="0"/>
              <a:t>"); </a:t>
            </a:r>
          </a:p>
          <a:p>
            <a:r>
              <a:rPr lang="sk-SK" sz="1100" dirty="0" smtClean="0"/>
              <a:t>                break;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case</a:t>
            </a:r>
            <a:r>
              <a:rPr lang="sk-SK" sz="1100" dirty="0" smtClean="0"/>
              <a:t> DHTLIB_ERROR_TIMEOUT: </a:t>
            </a:r>
          </a:p>
          <a:p>
            <a:r>
              <a:rPr lang="sk-SK" sz="1100" dirty="0" smtClean="0"/>
              <a:t>              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Time</a:t>
            </a:r>
            <a:r>
              <a:rPr lang="sk-SK" sz="1100" dirty="0" smtClean="0"/>
              <a:t> </a:t>
            </a:r>
            <a:r>
              <a:rPr lang="sk-SK" sz="1100" dirty="0" err="1" smtClean="0"/>
              <a:t>out</a:t>
            </a:r>
            <a:r>
              <a:rPr lang="sk-SK" sz="1100" dirty="0" smtClean="0"/>
              <a:t> </a:t>
            </a:r>
            <a:r>
              <a:rPr lang="sk-SK" sz="1100" dirty="0" err="1" smtClean="0"/>
              <a:t>error,\t</a:t>
            </a:r>
            <a:r>
              <a:rPr lang="sk-SK" sz="1100" dirty="0" smtClean="0"/>
              <a:t>"); </a:t>
            </a:r>
          </a:p>
          <a:p>
            <a:r>
              <a:rPr lang="sk-SK" sz="1100" dirty="0" smtClean="0"/>
              <a:t>                break;</a:t>
            </a:r>
          </a:p>
          <a:p>
            <a:r>
              <a:rPr lang="sk-SK" sz="1100" dirty="0" smtClean="0"/>
              <a:t>    default: </a:t>
            </a:r>
          </a:p>
          <a:p>
            <a:r>
              <a:rPr lang="sk-SK" sz="1100" dirty="0" smtClean="0"/>
              <a:t>              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Unknown</a:t>
            </a:r>
            <a:r>
              <a:rPr lang="sk-SK" sz="1100" dirty="0" smtClean="0"/>
              <a:t> </a:t>
            </a:r>
            <a:r>
              <a:rPr lang="sk-SK" sz="1100" dirty="0" err="1" smtClean="0"/>
              <a:t>error,\t</a:t>
            </a:r>
            <a:r>
              <a:rPr lang="sk-SK" sz="1100" dirty="0" smtClean="0"/>
              <a:t>"); </a:t>
            </a:r>
          </a:p>
          <a:p>
            <a:r>
              <a:rPr lang="sk-SK" sz="1100" dirty="0" smtClean="0"/>
              <a:t>                break;</a:t>
            </a:r>
          </a:p>
          <a:p>
            <a:r>
              <a:rPr lang="sk-SK" sz="1100" dirty="0" smtClean="0"/>
              <a:t>  }</a:t>
            </a:r>
          </a:p>
          <a:p>
            <a:r>
              <a:rPr lang="sk-SK" sz="1100" dirty="0" smtClean="0"/>
              <a:t> // DISPLAT DATA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(DHT.humidity,1);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</a:t>
            </a:r>
            <a:r>
              <a:rPr lang="sk-SK" sz="1100" dirty="0" smtClean="0"/>
              <a:t>(",\t");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(DHT.temperature,1);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(1000);</a:t>
            </a:r>
          </a:p>
          <a:p>
            <a:r>
              <a:rPr lang="sk-SK" sz="1100" dirty="0" smtClean="0"/>
              <a:t>}</a:t>
            </a:r>
            <a:br>
              <a:rPr lang="sk-SK" sz="1100" dirty="0" smtClean="0"/>
            </a:br>
            <a:endParaRPr lang="sk-SK" sz="11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Detektor dymu a alkoholu MQ-4</a:t>
            </a:r>
          </a:p>
        </p:txBody>
      </p:sp>
      <p:pic>
        <p:nvPicPr>
          <p:cNvPr id="5" name="Obrázok 4" descr="Circuit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57650" cy="456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4860032" y="476672"/>
            <a:ext cx="4283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redLed</a:t>
            </a:r>
            <a:r>
              <a:rPr lang="sk-SK" sz="1100" dirty="0" smtClean="0"/>
              <a:t> = 12;</a:t>
            </a:r>
            <a:br>
              <a:rPr lang="sk-SK" sz="1100" dirty="0" smtClean="0"/>
            </a:b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 = 11;</a:t>
            </a:r>
            <a:br>
              <a:rPr lang="sk-SK" sz="1100" dirty="0" smtClean="0"/>
            </a:b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buzzer</a:t>
            </a:r>
            <a:r>
              <a:rPr lang="sk-SK" sz="1100" dirty="0" smtClean="0"/>
              <a:t> = 10;</a:t>
            </a:r>
            <a:br>
              <a:rPr lang="sk-SK" sz="1100" dirty="0" smtClean="0"/>
            </a:br>
            <a:r>
              <a:rPr lang="sk-SK" sz="1100" dirty="0" err="1" smtClean="0"/>
              <a:t>int</a:t>
            </a:r>
            <a:r>
              <a:rPr lang="sk-SK" sz="1100" dirty="0" smtClean="0"/>
              <a:t> smokeA0 = A5;</a:t>
            </a:r>
          </a:p>
          <a:p>
            <a:r>
              <a:rPr lang="sk-SK" sz="1100" dirty="0" smtClean="0"/>
              <a:t>// Vaša prahová hodnota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sensorThres</a:t>
            </a:r>
            <a:r>
              <a:rPr lang="sk-SK" sz="1100" dirty="0" smtClean="0"/>
              <a:t> = 400;</a:t>
            </a:r>
          </a:p>
          <a:p>
            <a:endParaRPr lang="sk-SK" sz="1100" dirty="0" smtClean="0"/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  <a:br>
              <a:rPr lang="sk-SK" sz="1100" dirty="0" smtClean="0"/>
            </a:b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OUTPUT);</a:t>
            </a:r>
            <a:br>
              <a:rPr lang="sk-SK" sz="1100" dirty="0" smtClean="0"/>
            </a:b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OUTPUT);</a:t>
            </a:r>
            <a:br>
              <a:rPr lang="sk-SK" sz="1100" dirty="0" smtClean="0"/>
            </a:b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OUTPUT);</a:t>
            </a:r>
            <a:br>
              <a:rPr lang="sk-SK" sz="1100" dirty="0" smtClean="0"/>
            </a:br>
            <a:r>
              <a:rPr lang="sk-SK" sz="1100" dirty="0" err="1" smtClean="0"/>
              <a:t>pinMode</a:t>
            </a:r>
            <a:r>
              <a:rPr lang="sk-SK" sz="1100" dirty="0" smtClean="0"/>
              <a:t>(smokeA0, INPUT);</a:t>
            </a:r>
            <a:br>
              <a:rPr lang="sk-SK" sz="1100" dirty="0" smtClean="0"/>
            </a:br>
            <a:r>
              <a:rPr lang="sk-SK" sz="1100" dirty="0" err="1" smtClean="0"/>
              <a:t>Serial.begin</a:t>
            </a:r>
            <a:r>
              <a:rPr lang="sk-SK" sz="1100" dirty="0" smtClean="0"/>
              <a:t>(9600);</a:t>
            </a:r>
            <a:br>
              <a:rPr lang="sk-SK" sz="1100" dirty="0" smtClean="0"/>
            </a:br>
            <a:r>
              <a:rPr lang="sk-SK" sz="1100" dirty="0" smtClean="0"/>
              <a:t>}</a:t>
            </a:r>
          </a:p>
          <a:p>
            <a:endParaRPr lang="sk-SK" sz="1100" dirty="0" smtClean="0"/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  <a:br>
              <a:rPr lang="sk-SK" sz="1100" dirty="0" smtClean="0"/>
            </a:b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analogSensor</a:t>
            </a:r>
            <a:r>
              <a:rPr lang="sk-SK" sz="1100" dirty="0" smtClean="0"/>
              <a:t> = </a:t>
            </a:r>
            <a:r>
              <a:rPr lang="sk-SK" sz="1100" dirty="0" err="1" smtClean="0"/>
              <a:t>analogRead</a:t>
            </a:r>
            <a:r>
              <a:rPr lang="sk-SK" sz="1100" dirty="0" smtClean="0"/>
              <a:t>(smokeA0);</a:t>
            </a:r>
            <a:br>
              <a:rPr lang="sk-SK" sz="1100" dirty="0" smtClean="0"/>
            </a:br>
            <a:r>
              <a:rPr lang="sk-SK" sz="1100" dirty="0" err="1" smtClean="0"/>
              <a:t>Serial.print</a:t>
            </a:r>
            <a:r>
              <a:rPr lang="sk-SK" sz="1100" dirty="0" smtClean="0"/>
              <a:t>("</a:t>
            </a:r>
            <a:r>
              <a:rPr lang="sk-SK" sz="1100" dirty="0" err="1" smtClean="0"/>
              <a:t>Pin</a:t>
            </a:r>
            <a:r>
              <a:rPr lang="sk-SK" sz="1100" dirty="0" smtClean="0"/>
              <a:t> A0: ");</a:t>
            </a:r>
            <a:br>
              <a:rPr lang="sk-SK" sz="1100" dirty="0" smtClean="0"/>
            </a:br>
            <a:r>
              <a:rPr lang="sk-SK" sz="1100" dirty="0" err="1" smtClean="0"/>
              <a:t>Serial.println</a:t>
            </a:r>
            <a:r>
              <a:rPr lang="sk-SK" sz="1100" dirty="0" smtClean="0"/>
              <a:t>(</a:t>
            </a:r>
            <a:r>
              <a:rPr lang="sk-SK" sz="1100" dirty="0" err="1" smtClean="0"/>
              <a:t>analogSensor</a:t>
            </a:r>
            <a:r>
              <a:rPr lang="sk-SK" sz="1100" dirty="0" smtClean="0"/>
              <a:t>);</a:t>
            </a:r>
            <a:br>
              <a:rPr lang="sk-SK" sz="1100" dirty="0" smtClean="0"/>
            </a:br>
            <a:r>
              <a:rPr lang="sk-SK" sz="1100" dirty="0" smtClean="0"/>
              <a:t/>
            </a:r>
            <a:br>
              <a:rPr lang="sk-SK" sz="1100" dirty="0" smtClean="0"/>
            </a:br>
            <a:r>
              <a:rPr lang="sk-SK" sz="1100" dirty="0" smtClean="0"/>
              <a:t>// Kontrola či sa dosiahne prahová hodnota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analogSensor</a:t>
            </a:r>
            <a:r>
              <a:rPr lang="sk-SK" sz="1100" dirty="0" smtClean="0"/>
              <a:t> &gt; </a:t>
            </a:r>
            <a:r>
              <a:rPr lang="sk-SK" sz="1100" dirty="0" err="1" smtClean="0"/>
              <a:t>sensorThres</a:t>
            </a:r>
            <a:r>
              <a:rPr lang="sk-SK" sz="1100" dirty="0" smtClean="0"/>
              <a:t>) </a:t>
            </a:r>
            <a:br>
              <a:rPr lang="sk-SK" sz="1100" dirty="0" smtClean="0"/>
            </a:br>
            <a:r>
              <a:rPr lang="sk-SK" sz="1100" dirty="0" smtClean="0"/>
              <a:t>{</a:t>
            </a:r>
            <a:br>
              <a:rPr lang="sk-SK" sz="1100" dirty="0" smtClean="0"/>
            </a:b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HIGH);</a:t>
            </a:r>
            <a:br>
              <a:rPr lang="sk-SK" sz="1100" dirty="0" smtClean="0"/>
            </a:b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LOW);</a:t>
            </a:r>
            <a:br>
              <a:rPr lang="sk-SK" sz="1100" dirty="0" smtClean="0"/>
            </a:br>
            <a:r>
              <a:rPr lang="sk-SK" sz="1100" dirty="0" smtClean="0"/>
              <a:t>tone(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1000, 200);</a:t>
            </a:r>
            <a:br>
              <a:rPr lang="sk-SK" sz="1100" dirty="0" smtClean="0"/>
            </a:br>
            <a:r>
              <a:rPr lang="sk-SK" sz="1100" dirty="0" smtClean="0"/>
              <a:t>}</a:t>
            </a:r>
            <a:br>
              <a:rPr lang="sk-SK" sz="1100" dirty="0" smtClean="0"/>
            </a:br>
            <a:r>
              <a:rPr lang="sk-SK" sz="1100" dirty="0" err="1" smtClean="0"/>
              <a:t>else</a:t>
            </a:r>
            <a:r>
              <a:rPr lang="sk-SK" sz="1100" dirty="0" smtClean="0"/>
              <a:t/>
            </a:r>
            <a:br>
              <a:rPr lang="sk-SK" sz="1100" dirty="0" smtClean="0"/>
            </a:br>
            <a:r>
              <a:rPr lang="sk-SK" sz="1100" dirty="0" smtClean="0"/>
              <a:t>{</a:t>
            </a:r>
            <a:br>
              <a:rPr lang="sk-SK" sz="1100" dirty="0" smtClean="0"/>
            </a:b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LOW);</a:t>
            </a:r>
            <a:br>
              <a:rPr lang="sk-SK" sz="1100" dirty="0" smtClean="0"/>
            </a:b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HIGH);</a:t>
            </a:r>
            <a:br>
              <a:rPr lang="sk-SK" sz="1100" dirty="0" smtClean="0"/>
            </a:br>
            <a:r>
              <a:rPr lang="sk-SK" sz="1100" dirty="0" err="1" smtClean="0"/>
              <a:t>noTone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);</a:t>
            </a:r>
            <a:br>
              <a:rPr lang="sk-SK" sz="1100" dirty="0" smtClean="0"/>
            </a:br>
            <a:r>
              <a:rPr lang="sk-SK" sz="1100" dirty="0" smtClean="0"/>
              <a:t>}</a:t>
            </a:r>
            <a:br>
              <a:rPr lang="sk-SK" sz="1100" dirty="0" smtClean="0"/>
            </a:br>
            <a:r>
              <a:rPr lang="sk-SK" sz="1100" dirty="0" err="1" smtClean="0"/>
              <a:t>delay</a:t>
            </a:r>
            <a:r>
              <a:rPr lang="sk-SK" sz="1100" dirty="0" smtClean="0"/>
              <a:t>(100);</a:t>
            </a:r>
            <a:br>
              <a:rPr lang="sk-SK" sz="1100" dirty="0" smtClean="0"/>
            </a:br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  <p:sp>
        <p:nvSpPr>
          <p:cNvPr id="7" name="BlokTextu 6"/>
          <p:cNvSpPr txBox="1"/>
          <p:nvPr/>
        </p:nvSpPr>
        <p:spPr>
          <a:xfrm>
            <a:off x="539552" y="58772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 x </a:t>
            </a:r>
            <a:r>
              <a:rPr lang="sk-SK" dirty="0" err="1" smtClean="0"/>
              <a:t>rezistor</a:t>
            </a:r>
            <a:r>
              <a:rPr lang="sk-SK" dirty="0" smtClean="0"/>
              <a:t> 220 Ohm alebo 300 Ohm</a:t>
            </a:r>
            <a:endParaRPr lang="sk-SK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C-SR04 Ultrazvukové Vzdialenosť obvodu snímač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48680"/>
            <a:ext cx="396044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-36512" y="15007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Snímač vzdialenosti HC SR-04</a:t>
            </a:r>
            <a:endParaRPr lang="sk-SK" sz="2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3960440" y="43452"/>
            <a:ext cx="536408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signalPin</a:t>
            </a:r>
            <a:r>
              <a:rPr lang="sk-SK" sz="1100" dirty="0" smtClean="0"/>
              <a:t>= 7;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triggerPin</a:t>
            </a:r>
            <a:r>
              <a:rPr lang="sk-SK" sz="1100" dirty="0" smtClean="0"/>
              <a:t>= 8;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= 13;</a:t>
            </a:r>
          </a:p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LEDPin2= 12;</a:t>
            </a:r>
          </a:p>
          <a:p>
            <a:r>
              <a:rPr lang="sk-SK" sz="1100" dirty="0" err="1" smtClean="0"/>
              <a:t>long</a:t>
            </a:r>
            <a:r>
              <a:rPr lang="sk-SK" sz="1100" dirty="0" smtClean="0"/>
              <a:t> </a:t>
            </a:r>
            <a:r>
              <a:rPr lang="sk-SK" sz="1100" dirty="0" err="1" smtClean="0"/>
              <a:t>signal</a:t>
            </a:r>
            <a:r>
              <a:rPr lang="sk-SK" sz="1100" dirty="0" smtClean="0"/>
              <a:t>, </a:t>
            </a:r>
            <a:r>
              <a:rPr lang="sk-SK" sz="1100" dirty="0" err="1" smtClean="0"/>
              <a:t>inches</a:t>
            </a:r>
            <a:r>
              <a:rPr lang="sk-SK" sz="1100" dirty="0" smtClean="0"/>
              <a:t>, </a:t>
            </a:r>
            <a:r>
              <a:rPr lang="sk-SK" sz="1100" dirty="0" err="1" smtClean="0"/>
              <a:t>centimeters</a:t>
            </a:r>
            <a:r>
              <a:rPr lang="sk-SK" sz="1100" dirty="0" smtClean="0"/>
              <a:t>;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err="1" smtClean="0"/>
              <a:t>Serial.begin</a:t>
            </a:r>
            <a:r>
              <a:rPr lang="sk-SK" sz="1100" dirty="0" smtClean="0"/>
              <a:t>(9600);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 (</a:t>
            </a:r>
            <a:r>
              <a:rPr lang="sk-SK" sz="1100" dirty="0" err="1" smtClean="0"/>
              <a:t>signalPin</a:t>
            </a:r>
            <a:r>
              <a:rPr lang="sk-SK" sz="1100" dirty="0" smtClean="0"/>
              <a:t>, INPUT);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 (</a:t>
            </a:r>
            <a:r>
              <a:rPr lang="sk-SK" sz="1100" dirty="0" err="1" smtClean="0"/>
              <a:t>triggerPin</a:t>
            </a:r>
            <a:r>
              <a:rPr lang="sk-SK" sz="1100" dirty="0" smtClean="0"/>
              <a:t>, OUTPUT);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 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</a:t>
            </a:r>
          </a:p>
          <a:p>
            <a:r>
              <a:rPr lang="sk-SK" sz="1100" dirty="0" err="1" smtClean="0"/>
              <a:t>pinMode</a:t>
            </a:r>
            <a:r>
              <a:rPr lang="sk-SK" sz="1100" dirty="0" smtClean="0"/>
              <a:t> (LEDPin2, OUTPUT);</a:t>
            </a:r>
          </a:p>
          <a:p>
            <a:r>
              <a:rPr lang="sk-SK" sz="1100" dirty="0" smtClean="0"/>
              <a:t>// Posiela spúšťací impulz na spustenie senzora 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triggerPin</a:t>
            </a:r>
            <a:r>
              <a:rPr lang="sk-SK" sz="1100" dirty="0" smtClean="0"/>
              <a:t>, LOW);</a:t>
            </a:r>
          </a:p>
          <a:p>
            <a:r>
              <a:rPr lang="sk-SK" sz="1100" dirty="0" err="1" smtClean="0"/>
              <a:t>delayMicroseconds</a:t>
            </a:r>
            <a:r>
              <a:rPr lang="sk-SK" sz="1100" dirty="0" smtClean="0"/>
              <a:t>(2);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triggerPin</a:t>
            </a:r>
            <a:r>
              <a:rPr lang="sk-SK" sz="1100" dirty="0" smtClean="0"/>
              <a:t>, HIGH);</a:t>
            </a:r>
          </a:p>
          <a:p>
            <a:r>
              <a:rPr lang="sk-SK" sz="1100" dirty="0" err="1" smtClean="0"/>
              <a:t>delayMicroseconds</a:t>
            </a:r>
            <a:r>
              <a:rPr lang="sk-SK" sz="1100" dirty="0" smtClean="0"/>
              <a:t>(10);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triggerPin</a:t>
            </a:r>
            <a:r>
              <a:rPr lang="sk-SK" sz="1100" dirty="0" smtClean="0"/>
              <a:t>, LOW);</a:t>
            </a:r>
          </a:p>
          <a:p>
            <a:r>
              <a:rPr lang="sk-SK" sz="1100" dirty="0" err="1" smtClean="0"/>
              <a:t>signal</a:t>
            </a:r>
            <a:r>
              <a:rPr lang="sk-SK" sz="1100" dirty="0" smtClean="0"/>
              <a:t>= </a:t>
            </a:r>
            <a:r>
              <a:rPr lang="sk-SK" sz="1100" dirty="0" err="1" smtClean="0"/>
              <a:t>pulseIn</a:t>
            </a:r>
            <a:r>
              <a:rPr lang="sk-SK" sz="1100" dirty="0" smtClean="0"/>
              <a:t>(</a:t>
            </a:r>
            <a:r>
              <a:rPr lang="sk-SK" sz="1100" dirty="0" err="1" smtClean="0"/>
              <a:t>signalPin</a:t>
            </a:r>
            <a:r>
              <a:rPr lang="sk-SK" sz="1100" dirty="0" smtClean="0"/>
              <a:t>, HIGH); //číta impulzy</a:t>
            </a:r>
          </a:p>
          <a:p>
            <a:r>
              <a:rPr lang="sk-SK" sz="1100" dirty="0" smtClean="0"/>
              <a:t>// So snímačom HR-SRO4 trvá 148 </a:t>
            </a:r>
            <a:r>
              <a:rPr lang="sk-SK" sz="1100" dirty="0" err="1" smtClean="0"/>
              <a:t>mikrosekúnd</a:t>
            </a:r>
            <a:r>
              <a:rPr lang="sk-SK" sz="1100" dirty="0" smtClean="0"/>
              <a:t> na signál, aby odrážali späť k senzoru </a:t>
            </a:r>
          </a:p>
          <a:p>
            <a:r>
              <a:rPr lang="sk-SK" sz="1100" dirty="0" smtClean="0"/>
              <a:t>// to je, ako vieme, je to palec </a:t>
            </a:r>
          </a:p>
          <a:p>
            <a:r>
              <a:rPr lang="sk-SK" sz="1100" dirty="0" err="1" smtClean="0"/>
              <a:t>inches</a:t>
            </a:r>
            <a:r>
              <a:rPr lang="sk-SK" sz="1100" dirty="0" smtClean="0"/>
              <a:t>= signal/148;</a:t>
            </a:r>
          </a:p>
          <a:p>
            <a:r>
              <a:rPr lang="sk-SK" sz="1100" dirty="0" err="1" smtClean="0"/>
              <a:t>centimeters</a:t>
            </a:r>
            <a:r>
              <a:rPr lang="sk-SK" sz="1100" dirty="0" smtClean="0"/>
              <a:t>= </a:t>
            </a:r>
            <a:r>
              <a:rPr lang="sk-SK" sz="1100" dirty="0" err="1" smtClean="0"/>
              <a:t>inches</a:t>
            </a:r>
            <a:r>
              <a:rPr lang="sk-SK" sz="1100" dirty="0" smtClean="0"/>
              <a:t> * 2.54; // 2.54cm je  1 palec</a:t>
            </a:r>
          </a:p>
          <a:p>
            <a:r>
              <a:rPr lang="sk-SK" sz="1100" dirty="0" err="1" smtClean="0"/>
              <a:t>Serial.print</a:t>
            </a:r>
            <a:r>
              <a:rPr lang="sk-SK" sz="1100" dirty="0" smtClean="0"/>
              <a:t>(</a:t>
            </a:r>
            <a:r>
              <a:rPr lang="sk-SK" sz="1100" dirty="0" err="1" smtClean="0"/>
              <a:t>inches</a:t>
            </a:r>
            <a:r>
              <a:rPr lang="sk-SK" sz="1100" dirty="0" smtClean="0"/>
              <a:t>);</a:t>
            </a:r>
          </a:p>
          <a:p>
            <a:r>
              <a:rPr lang="sk-SK" sz="1100" dirty="0" err="1" smtClean="0"/>
              <a:t>Serial.print</a:t>
            </a:r>
            <a:r>
              <a:rPr lang="sk-SK" sz="1100" dirty="0" smtClean="0"/>
              <a:t>("in, ");</a:t>
            </a:r>
          </a:p>
          <a:p>
            <a:r>
              <a:rPr lang="sk-SK" sz="1100" dirty="0" err="1" smtClean="0"/>
              <a:t>Serial.print</a:t>
            </a:r>
            <a:r>
              <a:rPr lang="sk-SK" sz="1100" dirty="0" smtClean="0"/>
              <a:t>(</a:t>
            </a:r>
            <a:r>
              <a:rPr lang="sk-SK" sz="1100" dirty="0" err="1" smtClean="0"/>
              <a:t>centimeters</a:t>
            </a:r>
            <a:r>
              <a:rPr lang="sk-SK" sz="1100" dirty="0" smtClean="0"/>
              <a:t>);</a:t>
            </a:r>
          </a:p>
          <a:p>
            <a:r>
              <a:rPr lang="sk-SK" sz="1100" dirty="0" err="1" smtClean="0"/>
              <a:t>Serial.print</a:t>
            </a:r>
            <a:r>
              <a:rPr lang="sk-SK" sz="1100" dirty="0" smtClean="0"/>
              <a:t>("cm");</a:t>
            </a:r>
          </a:p>
          <a:p>
            <a:r>
              <a:rPr lang="sk-SK" sz="1100" dirty="0" err="1" smtClean="0"/>
              <a:t>Serial.println</a:t>
            </a:r>
            <a:r>
              <a:rPr lang="sk-SK" sz="1100" dirty="0" smtClean="0"/>
              <a:t>();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(500);  // Senzor HC-SR04 bude kontrolovať vzdialenosť k objektu každú pol sekundy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inches</a:t>
            </a:r>
            <a:r>
              <a:rPr lang="sk-SK" sz="1100" dirty="0" smtClean="0"/>
              <a:t> &lt; 5) {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}  </a:t>
            </a:r>
            <a:r>
              <a:rPr lang="sk-SK" sz="1100" dirty="0" err="1" smtClean="0"/>
              <a:t>else</a:t>
            </a:r>
            <a:r>
              <a:rPr lang="sk-SK" sz="1100" dirty="0" smtClean="0"/>
              <a:t>  {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LOW); 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inches</a:t>
            </a:r>
            <a:r>
              <a:rPr lang="sk-SK" sz="1100" dirty="0" smtClean="0"/>
              <a:t> &lt; 10) {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(LEDPin2, HIGH);</a:t>
            </a:r>
          </a:p>
          <a:p>
            <a:r>
              <a:rPr lang="sk-SK" sz="1100" dirty="0" smtClean="0"/>
              <a:t>}  </a:t>
            </a:r>
            <a:r>
              <a:rPr lang="sk-SK" sz="1100" dirty="0" err="1" smtClean="0"/>
              <a:t>else</a:t>
            </a:r>
            <a:r>
              <a:rPr lang="sk-SK" sz="1100" dirty="0" smtClean="0"/>
              <a:t>  {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(LEDPin2, LOW);  </a:t>
            </a:r>
          </a:p>
          <a:p>
            <a:r>
              <a:rPr lang="sk-SK" sz="1100" dirty="0" smtClean="0"/>
              <a:t>} </a:t>
            </a:r>
          </a:p>
          <a:p>
            <a:r>
              <a:rPr lang="sk-SK" sz="1100" dirty="0" err="1" smtClean="0"/>
              <a:t>delay</a:t>
            </a:r>
            <a:r>
              <a:rPr lang="sk-SK" sz="1100" dirty="0" smtClean="0"/>
              <a:t>(100);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rduino - LDR connected to an Analog P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51520" y="188640"/>
            <a:ext cx="2124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Optický snímač</a:t>
            </a:r>
            <a:endParaRPr lang="sk-SK" sz="2400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4499992" y="414818"/>
            <a:ext cx="4644008" cy="635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#</a:t>
            </a:r>
            <a:r>
              <a:rPr lang="sk-SK" sz="1100" dirty="0" err="1" smtClean="0"/>
              <a:t>define</a:t>
            </a:r>
            <a:r>
              <a:rPr lang="sk-SK" sz="1100" dirty="0" smtClean="0"/>
              <a:t> </a:t>
            </a:r>
            <a:r>
              <a:rPr lang="sk-SK" sz="1100" dirty="0" err="1" smtClean="0"/>
              <a:t>LDRpin</a:t>
            </a:r>
            <a:r>
              <a:rPr lang="sk-SK" sz="1100" dirty="0" smtClean="0"/>
              <a:t> A0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pin</a:t>
            </a:r>
            <a:r>
              <a:rPr lang="sk-SK" sz="1100" dirty="0" smtClean="0"/>
              <a:t> </a:t>
            </a:r>
            <a:r>
              <a:rPr lang="sk-SK" sz="1100" dirty="0" err="1" smtClean="0"/>
              <a:t>where</a:t>
            </a:r>
            <a:r>
              <a:rPr lang="sk-SK" sz="1100" dirty="0" smtClean="0"/>
              <a:t> </a:t>
            </a:r>
            <a:r>
              <a:rPr lang="sk-SK" sz="1100" dirty="0" err="1" smtClean="0"/>
              <a:t>we</a:t>
            </a:r>
            <a:r>
              <a:rPr lang="sk-SK" sz="1100" dirty="0" smtClean="0"/>
              <a:t> </a:t>
            </a:r>
            <a:r>
              <a:rPr lang="sk-SK" sz="1100" dirty="0" err="1" smtClean="0"/>
              <a:t>connected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LDR and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resistor</a:t>
            </a:r>
            <a:endParaRPr lang="sk-SK" sz="1100" dirty="0" smtClean="0"/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LDRValue</a:t>
            </a:r>
            <a:r>
              <a:rPr lang="sk-SK" sz="1100" dirty="0" smtClean="0"/>
              <a:t> = 0;    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result</a:t>
            </a:r>
            <a:r>
              <a:rPr lang="sk-SK" sz="1100" dirty="0" smtClean="0"/>
              <a:t> </a:t>
            </a:r>
            <a:r>
              <a:rPr lang="sk-SK" sz="1100" dirty="0" err="1" smtClean="0"/>
              <a:t>of</a:t>
            </a:r>
            <a:r>
              <a:rPr lang="sk-SK" sz="1100" dirty="0" smtClean="0"/>
              <a:t> </a:t>
            </a:r>
            <a:r>
              <a:rPr lang="sk-SK" sz="1100" dirty="0" err="1" smtClean="0"/>
              <a:t>reading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analog</a:t>
            </a:r>
            <a:r>
              <a:rPr lang="sk-SK" sz="1100" dirty="0" smtClean="0"/>
              <a:t> </a:t>
            </a:r>
            <a:r>
              <a:rPr lang="sk-SK" sz="1100" dirty="0" err="1" smtClean="0"/>
              <a:t>pin</a:t>
            </a:r>
            <a:endParaRPr lang="sk-SK" sz="1100" dirty="0" smtClean="0"/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redLed</a:t>
            </a:r>
            <a:r>
              <a:rPr lang="sk-SK" sz="1100" dirty="0" smtClean="0"/>
              <a:t> = 12;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 = 11;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Serial.begin</a:t>
            </a:r>
            <a:r>
              <a:rPr lang="sk-SK" sz="1100" dirty="0" smtClean="0"/>
              <a:t>(9600);                        </a:t>
            </a:r>
          </a:p>
          <a:p>
            <a:r>
              <a:rPr lang="sk-SK" sz="1100" dirty="0" smtClean="0"/>
              <a:t> // </a:t>
            </a:r>
            <a:r>
              <a:rPr lang="sk-SK" sz="1100" dirty="0" err="1" smtClean="0"/>
              <a:t>sets</a:t>
            </a:r>
            <a:r>
              <a:rPr lang="sk-SK" sz="1100" dirty="0" smtClean="0"/>
              <a:t> </a:t>
            </a:r>
            <a:r>
              <a:rPr lang="sk-SK" sz="1100" dirty="0" err="1" smtClean="0"/>
              <a:t>serial</a:t>
            </a:r>
            <a:r>
              <a:rPr lang="sk-SK" sz="1100" dirty="0" smtClean="0"/>
              <a:t> port </a:t>
            </a:r>
            <a:r>
              <a:rPr lang="sk-SK" sz="1100" dirty="0" err="1" smtClean="0"/>
              <a:t>for</a:t>
            </a:r>
            <a:r>
              <a:rPr lang="sk-SK" sz="1100" dirty="0" smtClean="0"/>
              <a:t> </a:t>
            </a:r>
            <a:r>
              <a:rPr lang="sk-SK" sz="1100" dirty="0" err="1" smtClean="0"/>
              <a:t>communication</a:t>
            </a:r>
            <a:endParaRPr lang="sk-SK" sz="1100" dirty="0" smtClean="0"/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LDRValue</a:t>
            </a:r>
            <a:r>
              <a:rPr lang="sk-SK" sz="1100" dirty="0" smtClean="0"/>
              <a:t> = </a:t>
            </a:r>
            <a:r>
              <a:rPr lang="sk-SK" sz="1100" dirty="0" err="1" smtClean="0"/>
              <a:t>analogRead</a:t>
            </a:r>
            <a:r>
              <a:rPr lang="sk-SK" sz="1100" dirty="0" smtClean="0"/>
              <a:t>(</a:t>
            </a:r>
            <a:r>
              <a:rPr lang="sk-SK" sz="1100" dirty="0" err="1" smtClean="0"/>
              <a:t>LDRpin</a:t>
            </a:r>
            <a:r>
              <a:rPr lang="sk-SK" sz="1100" dirty="0" smtClean="0"/>
              <a:t>);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read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value</a:t>
            </a:r>
            <a:r>
              <a:rPr lang="sk-SK" sz="1100" dirty="0" smtClean="0"/>
              <a:t> </a:t>
            </a:r>
            <a:r>
              <a:rPr lang="sk-SK" sz="1100" dirty="0" err="1" smtClean="0"/>
              <a:t>from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LDR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</a:t>
            </a:r>
            <a:r>
              <a:rPr lang="sk-SK" sz="1100" dirty="0" err="1" smtClean="0"/>
              <a:t>LDRValue</a:t>
            </a:r>
            <a:r>
              <a:rPr lang="sk-SK" sz="1100" dirty="0" smtClean="0"/>
              <a:t>); </a:t>
            </a:r>
          </a:p>
          <a:p>
            <a:r>
              <a:rPr lang="sk-SK" sz="1100" dirty="0" smtClean="0"/>
              <a:t>  				       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print</a:t>
            </a:r>
            <a:r>
              <a:rPr lang="sk-SK" sz="1100" dirty="0" smtClean="0"/>
              <a:t>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value</a:t>
            </a:r>
            <a:r>
              <a:rPr lang="sk-SK" sz="1100" dirty="0" smtClean="0"/>
              <a:t> to </a:t>
            </a:r>
            <a:r>
              <a:rPr lang="sk-SK" sz="1100" dirty="0" err="1" smtClean="0"/>
              <a:t>the</a:t>
            </a:r>
            <a:r>
              <a:rPr lang="sk-SK" sz="1100" dirty="0" smtClean="0"/>
              <a:t> </a:t>
            </a:r>
            <a:r>
              <a:rPr lang="sk-SK" sz="1100" dirty="0" err="1" smtClean="0"/>
              <a:t>serial</a:t>
            </a:r>
            <a:r>
              <a:rPr lang="sk-SK" sz="1100" dirty="0" smtClean="0"/>
              <a:t> port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LDRValue</a:t>
            </a:r>
            <a:r>
              <a:rPr lang="sk-SK" sz="1100" dirty="0" smtClean="0"/>
              <a:t> &gt; 1000) </a:t>
            </a:r>
          </a:p>
          <a:p>
            <a:r>
              <a:rPr lang="sk-SK" sz="1100" dirty="0" smtClean="0"/>
              <a:t>{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HIGH);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LOW);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else</a:t>
            </a:r>
            <a:endParaRPr lang="sk-SK" sz="1100" dirty="0" smtClean="0"/>
          </a:p>
          <a:p>
            <a:r>
              <a:rPr lang="sk-SK" sz="1100" dirty="0" smtClean="0"/>
              <a:t>{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redLed</a:t>
            </a:r>
            <a:r>
              <a:rPr lang="sk-SK" sz="1100" dirty="0" smtClean="0"/>
              <a:t>, LOW);</a:t>
            </a:r>
          </a:p>
          <a:p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greenLed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   </a:t>
            </a:r>
            <a:r>
              <a:rPr lang="sk-SK" sz="1100" dirty="0" err="1" smtClean="0"/>
              <a:t>delay</a:t>
            </a:r>
            <a:r>
              <a:rPr lang="sk-SK" sz="1100" dirty="0" smtClean="0"/>
              <a:t>(100);                                   </a:t>
            </a:r>
          </a:p>
          <a:p>
            <a:r>
              <a:rPr lang="sk-SK" sz="1100" dirty="0" smtClean="0"/>
              <a:t> // </a:t>
            </a:r>
            <a:r>
              <a:rPr lang="sk-SK" sz="1100" dirty="0" err="1" smtClean="0"/>
              <a:t>wait</a:t>
            </a:r>
            <a:r>
              <a:rPr lang="sk-SK" sz="1100" dirty="0" smtClean="0"/>
              <a:t> a </a:t>
            </a:r>
            <a:r>
              <a:rPr lang="sk-SK" sz="1100" dirty="0" err="1" smtClean="0"/>
              <a:t>little</a:t>
            </a:r>
            <a:endParaRPr lang="sk-SK" sz="1100" dirty="0" smtClean="0"/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https://www.sunfounder.com/media/wysiwyg/swatches/sensor_kit_v2_0_for_arduino/18_reed_switch/gfsgfaaa.png"/>
          <p:cNvPicPr/>
          <p:nvPr/>
        </p:nvPicPr>
        <p:blipFill>
          <a:blip r:embed="rId2" cstate="print"/>
          <a:srcRect b="7593"/>
          <a:stretch>
            <a:fillRect/>
          </a:stretch>
        </p:blipFill>
        <p:spPr bwMode="auto">
          <a:xfrm>
            <a:off x="395536" y="1052736"/>
            <a:ext cx="36724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87015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Magnetický spínač</a:t>
            </a:r>
            <a:endParaRPr lang="sk-SK" sz="2400" dirty="0"/>
          </a:p>
        </p:txBody>
      </p:sp>
      <p:sp>
        <p:nvSpPr>
          <p:cNvPr id="6" name="BlokTextu 5"/>
          <p:cNvSpPr txBox="1"/>
          <p:nvPr/>
        </p:nvSpPr>
        <p:spPr>
          <a:xfrm>
            <a:off x="4572000" y="404664"/>
            <a:ext cx="4176464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digitalInPin</a:t>
            </a:r>
            <a:r>
              <a:rPr lang="sk-SK" sz="1100" dirty="0" smtClean="0"/>
              <a:t> = 7; 	</a:t>
            </a:r>
          </a:p>
          <a:p>
            <a:r>
              <a:rPr lang="sk-SK" sz="1100" dirty="0" smtClean="0"/>
              <a:t>// jazýčkový spínač pripojiť k pin7 </a:t>
            </a:r>
            <a:br>
              <a:rPr lang="sk-SK" sz="1100" dirty="0" smtClean="0"/>
            </a:br>
            <a:r>
              <a:rPr lang="sk-SK" sz="1100" dirty="0" err="1" smtClean="0"/>
              <a:t>const</a:t>
            </a:r>
            <a:r>
              <a:rPr lang="sk-SK" sz="1100" dirty="0" smtClean="0"/>
              <a:t> </a:t>
            </a:r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= 13;		</a:t>
            </a:r>
          </a:p>
          <a:p>
            <a:r>
              <a:rPr lang="sk-SK" sz="1100" dirty="0" smtClean="0"/>
              <a:t> // pin13 vstavaný viedol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 () </a:t>
            </a:r>
            <a:br>
              <a:rPr lang="sk-SK" sz="1100" dirty="0" smtClean="0"/>
            </a:br>
            <a:r>
              <a:rPr lang="sk-SK" sz="1100" dirty="0" smtClean="0"/>
              <a:t>{ </a:t>
            </a:r>
            <a:br>
              <a:rPr lang="sk-SK" sz="1100" dirty="0" smtClean="0"/>
            </a:br>
            <a:r>
              <a:rPr lang="sk-SK" sz="1100" dirty="0" smtClean="0"/>
              <a:t> 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 (</a:t>
            </a:r>
            <a:r>
              <a:rPr lang="sk-SK" sz="1100" dirty="0" err="1" smtClean="0"/>
              <a:t>digitalInPin</a:t>
            </a:r>
            <a:r>
              <a:rPr lang="sk-SK" sz="1100" dirty="0" smtClean="0"/>
              <a:t>, INPUT); </a:t>
            </a:r>
          </a:p>
          <a:p>
            <a:r>
              <a:rPr lang="sk-SK" sz="1100" dirty="0" smtClean="0"/>
              <a:t>// nastaví </a:t>
            </a:r>
            <a:r>
              <a:rPr lang="sk-SK" sz="1100" dirty="0" err="1" smtClean="0"/>
              <a:t>digitalInPin</a:t>
            </a:r>
            <a:r>
              <a:rPr lang="sk-SK" sz="1100" dirty="0" smtClean="0"/>
              <a:t> ako vstup </a:t>
            </a:r>
            <a:br>
              <a:rPr lang="sk-SK" sz="1100" dirty="0" smtClean="0"/>
            </a:br>
            <a:r>
              <a:rPr lang="sk-SK" sz="1100" dirty="0" smtClean="0"/>
              <a:t> 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 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OUTPUT); 	</a:t>
            </a:r>
          </a:p>
          <a:p>
            <a:r>
              <a:rPr lang="sk-SK" sz="1100" dirty="0" smtClean="0"/>
              <a:t>// nastaví </a:t>
            </a:r>
            <a:r>
              <a:rPr lang="sk-SK" sz="1100" dirty="0" err="1" smtClean="0"/>
              <a:t>ledPin</a:t>
            </a:r>
            <a:r>
              <a:rPr lang="sk-SK" sz="1100" dirty="0" smtClean="0"/>
              <a:t> ako výstup </a:t>
            </a:r>
            <a:br>
              <a:rPr lang="sk-SK" sz="1100" dirty="0" smtClean="0"/>
            </a:br>
            <a:r>
              <a:rPr lang="sk-SK" sz="1100" dirty="0" smtClean="0"/>
              <a:t>}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 () </a:t>
            </a:r>
            <a:br>
              <a:rPr lang="sk-SK" sz="1100" dirty="0" smtClean="0"/>
            </a:br>
            <a:r>
              <a:rPr lang="sk-SK" sz="1100" dirty="0" smtClean="0"/>
              <a:t>{ </a:t>
            </a:r>
            <a:br>
              <a:rPr lang="sk-SK" sz="1100" dirty="0" smtClean="0"/>
            </a:br>
            <a:r>
              <a:rPr lang="sk-SK" sz="1100" dirty="0" smtClean="0"/>
              <a:t>  </a:t>
            </a:r>
            <a:r>
              <a:rPr lang="sk-SK" sz="1100" dirty="0" err="1" smtClean="0"/>
              <a:t>boolean</a:t>
            </a:r>
            <a:r>
              <a:rPr lang="sk-SK" sz="1100" dirty="0" smtClean="0"/>
              <a:t> </a:t>
            </a:r>
            <a:r>
              <a:rPr lang="sk-SK" sz="1100" dirty="0" err="1" smtClean="0"/>
              <a:t>stat</a:t>
            </a:r>
            <a:r>
              <a:rPr lang="sk-SK" sz="1100" dirty="0" smtClean="0"/>
              <a:t> = </a:t>
            </a:r>
            <a:r>
              <a:rPr lang="sk-SK" sz="1100" dirty="0" err="1" smtClean="0"/>
              <a:t>digitalRead</a:t>
            </a:r>
            <a:r>
              <a:rPr lang="sk-SK" sz="1100" dirty="0" smtClean="0"/>
              <a:t> (</a:t>
            </a:r>
            <a:r>
              <a:rPr lang="sk-SK" sz="1100" dirty="0" err="1" smtClean="0"/>
              <a:t>digitalInPin</a:t>
            </a:r>
            <a:r>
              <a:rPr lang="sk-SK" sz="1100" dirty="0" smtClean="0"/>
              <a:t>); 	</a:t>
            </a:r>
          </a:p>
          <a:p>
            <a:r>
              <a:rPr lang="sk-SK" sz="1100" dirty="0" smtClean="0"/>
              <a:t>// načítanie hodnoty pin7 sa </a:t>
            </a:r>
            <a:r>
              <a:rPr lang="sk-SK" sz="1100" dirty="0" err="1" smtClean="0"/>
              <a:t>stat</a:t>
            </a:r>
            <a:r>
              <a:rPr lang="sk-SK" sz="1100" dirty="0" smtClean="0"/>
              <a:t> </a:t>
            </a:r>
            <a:br>
              <a:rPr lang="sk-SK" sz="1100" dirty="0" smtClean="0"/>
            </a:br>
            <a:r>
              <a:rPr lang="sk-SK" sz="1100" dirty="0" smtClean="0"/>
              <a:t>  </a:t>
            </a:r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stat</a:t>
            </a:r>
            <a:r>
              <a:rPr lang="sk-SK" sz="1100" dirty="0" smtClean="0"/>
              <a:t> == HIGH) 				</a:t>
            </a:r>
          </a:p>
          <a:p>
            <a:r>
              <a:rPr lang="sk-SK" sz="1100" dirty="0" smtClean="0"/>
              <a:t>// ak vysoko </a:t>
            </a:r>
            <a:br>
              <a:rPr lang="sk-SK" sz="1100" dirty="0" smtClean="0"/>
            </a:br>
            <a:r>
              <a:rPr lang="sk-SK" sz="1100" dirty="0" smtClean="0"/>
              <a:t>  { </a:t>
            </a:r>
            <a:br>
              <a:rPr lang="sk-SK" sz="1100" dirty="0" smtClean="0"/>
            </a:br>
            <a:r>
              <a:rPr lang="sk-SK" sz="1100" dirty="0" smtClean="0"/>
              <a:t>   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 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nízka); 			</a:t>
            </a:r>
          </a:p>
          <a:p>
            <a:r>
              <a:rPr lang="sk-SK" sz="1100" dirty="0" smtClean="0"/>
              <a:t>// potom vypnúť viedla </a:t>
            </a:r>
            <a:br>
              <a:rPr lang="sk-SK" sz="1100" dirty="0" smtClean="0"/>
            </a:br>
            <a:r>
              <a:rPr lang="sk-SK" sz="1100" dirty="0" smtClean="0"/>
              <a:t>  } </a:t>
            </a:r>
            <a:br>
              <a:rPr lang="sk-SK" sz="1100" dirty="0" smtClean="0"/>
            </a:br>
            <a:r>
              <a:rPr lang="sk-SK" sz="1100" dirty="0" smtClean="0"/>
              <a:t>  </a:t>
            </a:r>
            <a:r>
              <a:rPr lang="sk-SK" sz="1100" dirty="0" err="1" smtClean="0"/>
              <a:t>else</a:t>
            </a:r>
            <a:r>
              <a:rPr lang="sk-SK" sz="1100" dirty="0" smtClean="0"/>
              <a:t>						</a:t>
            </a:r>
          </a:p>
          <a:p>
            <a:r>
              <a:rPr lang="sk-SK" sz="1100" dirty="0" smtClean="0"/>
              <a:t> // iný </a:t>
            </a:r>
            <a:br>
              <a:rPr lang="sk-SK" sz="1100" dirty="0" smtClean="0"/>
            </a:br>
            <a:r>
              <a:rPr lang="sk-SK" sz="1100" dirty="0" smtClean="0"/>
              <a:t>  { </a:t>
            </a:r>
            <a:br>
              <a:rPr lang="sk-SK" sz="1100" dirty="0" smtClean="0"/>
            </a:br>
            <a:r>
              <a:rPr lang="sk-SK" sz="1100" dirty="0" smtClean="0"/>
              <a:t>   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 (</a:t>
            </a:r>
            <a:r>
              <a:rPr lang="sk-SK" sz="1100" dirty="0" err="1" smtClean="0"/>
              <a:t>ledPin</a:t>
            </a:r>
            <a:r>
              <a:rPr lang="sk-SK" sz="1100" dirty="0" smtClean="0"/>
              <a:t>, HIGH); 			</a:t>
            </a:r>
          </a:p>
          <a:p>
            <a:r>
              <a:rPr lang="sk-SK" sz="1100" dirty="0" smtClean="0"/>
              <a:t>// zapnutie LED </a:t>
            </a:r>
            <a:br>
              <a:rPr lang="sk-SK" sz="1100" dirty="0" smtClean="0"/>
            </a:br>
            <a:r>
              <a:rPr lang="sk-SK" sz="1100" dirty="0" smtClean="0"/>
              <a:t>  } </a:t>
            </a:r>
            <a:br>
              <a:rPr lang="sk-SK" sz="1100" dirty="0" smtClean="0"/>
            </a:br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51520" y="260648"/>
            <a:ext cx="2032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 smtClean="0"/>
              <a:t>Detektor ohňa</a:t>
            </a:r>
            <a:endParaRPr lang="sk-SK" sz="2400" dirty="0"/>
          </a:p>
        </p:txBody>
      </p:sp>
      <p:pic>
        <p:nvPicPr>
          <p:cNvPr id="5" name="Obrázok 4" descr="arduino flame sensor connection"/>
          <p:cNvPicPr/>
          <p:nvPr/>
        </p:nvPicPr>
        <p:blipFill>
          <a:blip r:embed="rId2" cstate="print"/>
          <a:srcRect l="1322" t="1139" r="1322" b="1367"/>
          <a:stretch>
            <a:fillRect/>
          </a:stretch>
        </p:blipFill>
        <p:spPr bwMode="auto">
          <a:xfrm>
            <a:off x="323528" y="836712"/>
            <a:ext cx="446449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5364088" y="332656"/>
            <a:ext cx="3384376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Buzzer</a:t>
            </a:r>
            <a:r>
              <a:rPr lang="sk-SK" sz="1100" dirty="0" smtClean="0"/>
              <a:t> = 13;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Use</a:t>
            </a:r>
            <a:r>
              <a:rPr lang="sk-SK" sz="1100" dirty="0" smtClean="0"/>
              <a:t> </a:t>
            </a:r>
            <a:r>
              <a:rPr lang="sk-SK" sz="1100" dirty="0" err="1" smtClean="0"/>
              <a:t>buzzer</a:t>
            </a:r>
            <a:r>
              <a:rPr lang="sk-SK" sz="1100" dirty="0" smtClean="0"/>
              <a:t> </a:t>
            </a:r>
            <a:r>
              <a:rPr lang="sk-SK" sz="1100" dirty="0" err="1" smtClean="0"/>
              <a:t>for</a:t>
            </a:r>
            <a:r>
              <a:rPr lang="sk-SK" sz="1100" dirty="0" smtClean="0"/>
              <a:t> </a:t>
            </a:r>
            <a:r>
              <a:rPr lang="sk-SK" sz="1100" dirty="0" err="1" smtClean="0"/>
              <a:t>alert</a:t>
            </a:r>
            <a:r>
              <a:rPr lang="sk-SK" sz="1100" dirty="0" smtClean="0"/>
              <a:t> </a:t>
            </a:r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FlamePin</a:t>
            </a:r>
            <a:r>
              <a:rPr lang="sk-SK" sz="1100" dirty="0" smtClean="0"/>
              <a:t> = 2;  </a:t>
            </a:r>
          </a:p>
          <a:p>
            <a:r>
              <a:rPr lang="sk-SK" sz="1100" dirty="0" smtClean="0"/>
              <a:t>// </a:t>
            </a:r>
            <a:r>
              <a:rPr lang="sk-SK" sz="1100" dirty="0" err="1" smtClean="0"/>
              <a:t>This</a:t>
            </a:r>
            <a:r>
              <a:rPr lang="sk-SK" sz="1100" dirty="0" smtClean="0"/>
              <a:t> </a:t>
            </a:r>
            <a:r>
              <a:rPr lang="sk-SK" sz="1100" dirty="0" err="1" smtClean="0"/>
              <a:t>is</a:t>
            </a:r>
            <a:r>
              <a:rPr lang="sk-SK" sz="1100" dirty="0" smtClean="0"/>
              <a:t> </a:t>
            </a:r>
            <a:r>
              <a:rPr lang="sk-SK" sz="1100" dirty="0" err="1" smtClean="0"/>
              <a:t>for</a:t>
            </a:r>
            <a:r>
              <a:rPr lang="sk-SK" sz="1100" dirty="0" smtClean="0"/>
              <a:t> </a:t>
            </a:r>
            <a:r>
              <a:rPr lang="sk-SK" sz="1100" dirty="0" err="1" smtClean="0"/>
              <a:t>input</a:t>
            </a:r>
            <a:r>
              <a:rPr lang="sk-SK" sz="1100" dirty="0" smtClean="0"/>
              <a:t> </a:t>
            </a:r>
            <a:r>
              <a:rPr lang="sk-SK" sz="1100" dirty="0" err="1" smtClean="0"/>
              <a:t>pin</a:t>
            </a:r>
            <a:endParaRPr lang="sk-SK" sz="1100" dirty="0" smtClean="0"/>
          </a:p>
          <a:p>
            <a:r>
              <a:rPr lang="sk-SK" sz="1100" dirty="0" err="1" smtClean="0"/>
              <a:t>int</a:t>
            </a:r>
            <a:r>
              <a:rPr lang="sk-SK" sz="1100" dirty="0" smtClean="0"/>
              <a:t> </a:t>
            </a:r>
            <a:r>
              <a:rPr lang="sk-SK" sz="1100" dirty="0" err="1" smtClean="0"/>
              <a:t>Flame</a:t>
            </a:r>
            <a:r>
              <a:rPr lang="sk-SK" sz="1100" dirty="0" smtClean="0"/>
              <a:t> = LOW;  </a:t>
            </a:r>
          </a:p>
          <a:p>
            <a:r>
              <a:rPr lang="sk-SK" sz="1100" dirty="0" smtClean="0"/>
              <a:t>// HIGH </a:t>
            </a:r>
            <a:r>
              <a:rPr lang="sk-SK" sz="1100" dirty="0" err="1" smtClean="0"/>
              <a:t>when</a:t>
            </a:r>
            <a:r>
              <a:rPr lang="sk-SK" sz="1100" dirty="0" smtClean="0"/>
              <a:t> FLAME </a:t>
            </a:r>
            <a:r>
              <a:rPr lang="sk-SK" sz="1100" dirty="0" err="1" smtClean="0"/>
              <a:t>Exposed</a:t>
            </a:r>
            <a:endParaRPr lang="sk-SK" sz="1100" dirty="0" smtClean="0"/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setup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OUTPUT);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pinMode</a:t>
            </a:r>
            <a:r>
              <a:rPr lang="sk-SK" sz="1100" dirty="0" smtClean="0"/>
              <a:t>(</a:t>
            </a:r>
            <a:r>
              <a:rPr lang="sk-SK" sz="1100" dirty="0" err="1" smtClean="0"/>
              <a:t>FlamePin</a:t>
            </a:r>
            <a:r>
              <a:rPr lang="sk-SK" sz="1100" dirty="0" smtClean="0"/>
              <a:t>, INPUT);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Serial.begin</a:t>
            </a:r>
            <a:r>
              <a:rPr lang="sk-SK" sz="1100" dirty="0" smtClean="0"/>
              <a:t>(9600); </a:t>
            </a:r>
          </a:p>
          <a:p>
            <a:r>
              <a:rPr lang="sk-SK" sz="1100" dirty="0" smtClean="0"/>
              <a:t>}</a:t>
            </a:r>
          </a:p>
          <a:p>
            <a:r>
              <a:rPr lang="sk-SK" sz="1100" dirty="0" smtClean="0"/>
              <a:t> </a:t>
            </a:r>
          </a:p>
          <a:p>
            <a:r>
              <a:rPr lang="sk-SK" sz="1100" dirty="0" err="1" smtClean="0"/>
              <a:t>void</a:t>
            </a:r>
            <a:r>
              <a:rPr lang="sk-SK" sz="1100" dirty="0" smtClean="0"/>
              <a:t> </a:t>
            </a:r>
            <a:r>
              <a:rPr lang="sk-SK" sz="1100" dirty="0" err="1" smtClean="0"/>
              <a:t>loop</a:t>
            </a:r>
            <a:r>
              <a:rPr lang="sk-SK" sz="1100" dirty="0" smtClean="0"/>
              <a:t>() {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Flame</a:t>
            </a:r>
            <a:r>
              <a:rPr lang="sk-SK" sz="1100" dirty="0" smtClean="0"/>
              <a:t> = </a:t>
            </a:r>
            <a:r>
              <a:rPr lang="sk-SK" sz="1100" dirty="0" err="1" smtClean="0"/>
              <a:t>digitalRead</a:t>
            </a:r>
            <a:r>
              <a:rPr lang="sk-SK" sz="1100" dirty="0" smtClean="0"/>
              <a:t>(</a:t>
            </a:r>
            <a:r>
              <a:rPr lang="sk-SK" sz="1100" dirty="0" err="1" smtClean="0"/>
              <a:t>FlamePin</a:t>
            </a:r>
            <a:r>
              <a:rPr lang="sk-SK" sz="1100" dirty="0" smtClean="0"/>
              <a:t>);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if</a:t>
            </a:r>
            <a:r>
              <a:rPr lang="sk-SK" sz="1100" dirty="0" smtClean="0"/>
              <a:t> (</a:t>
            </a:r>
            <a:r>
              <a:rPr lang="sk-SK" sz="1100" dirty="0" err="1" smtClean="0"/>
              <a:t>Flame</a:t>
            </a:r>
            <a:r>
              <a:rPr lang="sk-SK" sz="1100" dirty="0" smtClean="0"/>
              <a:t>== HIGH)</a:t>
            </a:r>
          </a:p>
          <a:p>
            <a:r>
              <a:rPr lang="sk-SK" sz="1100" dirty="0" smtClean="0"/>
              <a:t>  {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("HIGH FLAME");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LOW);</a:t>
            </a:r>
          </a:p>
          <a:p>
            <a:r>
              <a:rPr lang="sk-SK" sz="1100" dirty="0" smtClean="0"/>
              <a:t>  }</a:t>
            </a:r>
          </a:p>
          <a:p>
            <a:r>
              <a:rPr lang="sk-SK" sz="1100" dirty="0" smtClean="0"/>
              <a:t>  </a:t>
            </a:r>
            <a:r>
              <a:rPr lang="sk-SK" sz="1100" dirty="0" err="1" smtClean="0"/>
              <a:t>else</a:t>
            </a:r>
            <a:endParaRPr lang="sk-SK" sz="1100" dirty="0" smtClean="0"/>
          </a:p>
          <a:p>
            <a:r>
              <a:rPr lang="sk-SK" sz="1100" dirty="0" smtClean="0"/>
              <a:t>  {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Serial.println</a:t>
            </a:r>
            <a:r>
              <a:rPr lang="sk-SK" sz="1100" dirty="0" smtClean="0"/>
              <a:t>("No </a:t>
            </a:r>
            <a:r>
              <a:rPr lang="sk-SK" sz="1100" dirty="0" err="1" smtClean="0"/>
              <a:t>flame</a:t>
            </a:r>
            <a:r>
              <a:rPr lang="sk-SK" sz="1100" dirty="0" smtClean="0"/>
              <a:t>");</a:t>
            </a:r>
          </a:p>
          <a:p>
            <a:r>
              <a:rPr lang="sk-SK" sz="1100" dirty="0" smtClean="0"/>
              <a:t>    </a:t>
            </a:r>
            <a:r>
              <a:rPr lang="sk-SK" sz="1100" dirty="0" err="1" smtClean="0"/>
              <a:t>digitalWrite</a:t>
            </a:r>
            <a:r>
              <a:rPr lang="sk-SK" sz="1100" dirty="0" smtClean="0"/>
              <a:t>(</a:t>
            </a:r>
            <a:r>
              <a:rPr lang="sk-SK" sz="1100" dirty="0" err="1" smtClean="0"/>
              <a:t>Buzzer</a:t>
            </a:r>
            <a:r>
              <a:rPr lang="sk-SK" sz="1100" dirty="0" smtClean="0"/>
              <a:t>, HIGH);</a:t>
            </a:r>
          </a:p>
          <a:p>
            <a:r>
              <a:rPr lang="sk-SK" sz="1100" dirty="0" smtClean="0"/>
              <a:t>  }</a:t>
            </a:r>
          </a:p>
          <a:p>
            <a:r>
              <a:rPr lang="sk-SK" sz="1100" dirty="0" smtClean="0"/>
              <a:t>}</a:t>
            </a:r>
          </a:p>
          <a:p>
            <a:endParaRPr lang="sk-SK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pslevice.sk/ucebnice/SOC/pictures/priklad_blokova_schema_regulatora_animac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6900186" cy="374441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</a:t>
            </a:r>
            <a:r>
              <a:rPr lang="sk-SK" b="1" dirty="0" smtClean="0"/>
              <a:t>. Popíš nasledovný regulátor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251520" y="551723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7</a:t>
            </a:r>
            <a:r>
              <a:rPr lang="sk-SK" b="1" dirty="0" smtClean="0"/>
              <a:t>. Rozdiel medzi statickou a </a:t>
            </a:r>
            <a:r>
              <a:rPr lang="sk-SK" b="1" dirty="0" err="1" smtClean="0"/>
              <a:t>astatickou</a:t>
            </a:r>
            <a:r>
              <a:rPr lang="sk-SK" b="1" dirty="0" smtClean="0"/>
              <a:t> sústavou</a:t>
            </a:r>
          </a:p>
          <a:p>
            <a:r>
              <a:rPr lang="sk-SK" b="1" dirty="0" smtClean="0"/>
              <a:t>8</a:t>
            </a:r>
            <a:r>
              <a:rPr lang="sk-SK" b="1" dirty="0" smtClean="0"/>
              <a:t>. Charakterizuj logický člen AND a OR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okusy.chytrak.cz/schemata/pwm/p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5985857" cy="281335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9</a:t>
            </a:r>
            <a:r>
              <a:rPr lang="sk-SK" b="1" dirty="0" smtClean="0"/>
              <a:t>. Popíš nasledovný regulátor:</a:t>
            </a:r>
            <a:endParaRPr lang="sk-SK" b="1" dirty="0" smtClean="0"/>
          </a:p>
        </p:txBody>
      </p:sp>
      <p:pic>
        <p:nvPicPr>
          <p:cNvPr id="15364" name="Picture 4" descr="http://pokusy.chytrak.cz/schemata/pwm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3"/>
            <a:ext cx="3229058" cy="1800200"/>
          </a:xfrm>
          <a:prstGeom prst="rect">
            <a:avLst/>
          </a:prstGeom>
          <a:noFill/>
        </p:spPr>
      </p:pic>
      <p:pic>
        <p:nvPicPr>
          <p:cNvPr id="15366" name="Picture 6" descr="http://pokusy.chytrak.cz/schemata/pwm/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21238"/>
            <a:ext cx="2664296" cy="1805061"/>
          </a:xfrm>
          <a:prstGeom prst="rect">
            <a:avLst/>
          </a:prstGeom>
          <a:noFill/>
        </p:spPr>
      </p:pic>
      <p:pic>
        <p:nvPicPr>
          <p:cNvPr id="15368" name="Picture 8" descr="http://pokusy.chytrak.cz/schemata/pwm/1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7" y="4437113"/>
            <a:ext cx="2915304" cy="1800200"/>
          </a:xfrm>
          <a:prstGeom prst="rect">
            <a:avLst/>
          </a:prstGeom>
          <a:noFill/>
        </p:spPr>
      </p:pic>
      <p:pic>
        <p:nvPicPr>
          <p:cNvPr id="15370" name="Picture 10" descr="http://pokusy.chytrak.cz/schemata/pwm/obr.jpg"/>
          <p:cNvPicPr>
            <a:picLocks noChangeAspect="1" noChangeArrowheads="1"/>
          </p:cNvPicPr>
          <p:nvPr/>
        </p:nvPicPr>
        <p:blipFill>
          <a:blip r:embed="rId6" cstate="print"/>
          <a:srcRect l="13860" t="12335" r="8021" b="11580"/>
          <a:stretch>
            <a:fillRect/>
          </a:stretch>
        </p:blipFill>
        <p:spPr bwMode="auto">
          <a:xfrm>
            <a:off x="6078039" y="1556792"/>
            <a:ext cx="2944668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88640"/>
            <a:ext cx="8496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Rozdelenie regulátorov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podľa energie </a:t>
            </a:r>
            <a:r>
              <a:rPr lang="sk-SK" dirty="0" smtClean="0"/>
              <a:t>s ktorou pracujú: mechanické, pneumatické, hydraulické, elektrické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podľa spôsobu napájania</a:t>
            </a:r>
            <a:r>
              <a:rPr lang="sk-SK" dirty="0" smtClean="0"/>
              <a:t>: priame – odoberajú energiu pre </a:t>
            </a:r>
            <a:r>
              <a:rPr lang="sk-SK" dirty="0" err="1" smtClean="0"/>
              <a:t>nnapájanie</a:t>
            </a:r>
            <a:r>
              <a:rPr lang="sk-SK" dirty="0" smtClean="0"/>
              <a:t> z regulovanej sústavy, nepriame – pre napájanie odoberajú energiu zo zvláštneho napájacieho zdroja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podľa priebehu prenášaného signálu </a:t>
            </a:r>
            <a:r>
              <a:rPr lang="sk-SK" dirty="0" smtClean="0"/>
              <a:t>– spojité, nespojité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323528" y="1916832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Prevodníky</a:t>
            </a:r>
          </a:p>
          <a:p>
            <a:r>
              <a:rPr lang="sk-SK" b="1" dirty="0" smtClean="0"/>
              <a:t>Prevodník 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je zariadenie, ktoré mení signály z predchádzajúceho člena na signály, ktoré je  možné spracovať v nasledujúcom člene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  mení teda fyzikálnu podstatu signálu, napr. elektrický na pneumatický signál</a:t>
            </a:r>
          </a:p>
          <a:p>
            <a:r>
              <a:rPr lang="sk-SK" dirty="0" smtClean="0"/>
              <a:t> </a:t>
            </a:r>
          </a:p>
          <a:p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323528" y="3645024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Podľa charakteru vstupnej a výstupnej veličiny poznáme prevodníky:</a:t>
            </a:r>
            <a:endParaRPr lang="sk-SK" dirty="0" smtClean="0"/>
          </a:p>
          <a:p>
            <a:r>
              <a:rPr lang="sk-SK" b="1" dirty="0" smtClean="0"/>
              <a:t>1.) neelektrických veličín</a:t>
            </a:r>
            <a:endParaRPr lang="sk-SK" dirty="0" smtClean="0"/>
          </a:p>
          <a:p>
            <a:r>
              <a:rPr lang="sk-SK" b="1" dirty="0" smtClean="0"/>
              <a:t>2.) elektrických veličín 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E/E  </a:t>
            </a:r>
            <a:r>
              <a:rPr lang="sk-SK" dirty="0" err="1" smtClean="0"/>
              <a:t>elektro-elektrický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A/D  analógovo-digitálny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D/A  digitálno-analógový</a:t>
            </a:r>
          </a:p>
          <a:p>
            <a:r>
              <a:rPr lang="sk-SK" b="1" dirty="0" smtClean="0"/>
              <a:t>3.) </a:t>
            </a:r>
            <a:r>
              <a:rPr lang="sk-SK" b="1" dirty="0" err="1" smtClean="0"/>
              <a:t>medzisystémové</a:t>
            </a:r>
            <a:r>
              <a:rPr lang="sk-SK" b="1" dirty="0" smtClean="0"/>
              <a:t> prevodníky</a:t>
            </a:r>
          </a:p>
          <a:p>
            <a:pPr lvl="1"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dirty="0" smtClean="0"/>
              <a:t>E/P  </a:t>
            </a:r>
            <a:r>
              <a:rPr lang="sk-SK" dirty="0" err="1" smtClean="0"/>
              <a:t>elektro-pneumatický</a:t>
            </a:r>
            <a:endParaRPr lang="sk-SK" dirty="0" smtClean="0"/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P/E   pneumaticko-elektrický</a:t>
            </a:r>
          </a:p>
          <a:p>
            <a:pPr lvl="1">
              <a:buFont typeface="Arial" pitchFamily="34" charset="0"/>
              <a:buChar char="•"/>
            </a:pPr>
            <a:r>
              <a:rPr lang="sk-SK" dirty="0" smtClean="0"/>
              <a:t>  E/H  </a:t>
            </a:r>
            <a:r>
              <a:rPr lang="sk-SK" dirty="0" err="1" smtClean="0"/>
              <a:t>elektro-hydraulický</a:t>
            </a:r>
            <a:r>
              <a:rPr lang="sk-SK" dirty="0" smtClean="0"/>
              <a:t>  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spslevice.sk/ucebnice/SOC/pictures/prevodni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5547527" cy="3528392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>
            <a:off x="5940152" y="188640"/>
            <a:ext cx="3059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Elektro-pneumatický</a:t>
            </a:r>
            <a:r>
              <a:rPr lang="sk-SK" b="1" dirty="0" smtClean="0"/>
              <a:t> prevodník  </a:t>
            </a:r>
            <a:r>
              <a:rPr lang="sk-SK" dirty="0" smtClean="0"/>
              <a:t>slúži na transformáciu vstupného prúdu 0-20 </a:t>
            </a:r>
            <a:r>
              <a:rPr lang="sk-SK" dirty="0" err="1" smtClean="0"/>
              <a:t>mA</a:t>
            </a:r>
            <a:r>
              <a:rPr lang="sk-SK" dirty="0" smtClean="0"/>
              <a:t> na tlak vzduchu p</a:t>
            </a:r>
            <a:r>
              <a:rPr lang="sk-SK" baseline="-25000" dirty="0" smtClean="0"/>
              <a:t>v</a:t>
            </a:r>
            <a:r>
              <a:rPr lang="sk-SK" dirty="0" smtClean="0"/>
              <a:t>=0,02- 0,1 </a:t>
            </a:r>
            <a:r>
              <a:rPr lang="sk-SK" dirty="0" err="1" smtClean="0"/>
              <a:t>MPa</a:t>
            </a:r>
            <a:endParaRPr lang="sk-SK" dirty="0" smtClean="0"/>
          </a:p>
          <a:p>
            <a:r>
              <a:rPr lang="sk-SK" dirty="0" smtClean="0"/>
              <a:t>- prúd sa privádza do cievky, ktorá je spojená s klapkou</a:t>
            </a:r>
          </a:p>
          <a:p>
            <a:r>
              <a:rPr lang="sk-SK" dirty="0" smtClean="0"/>
              <a:t>- prietokom prúdu cievkou vzniká sila, ktorou je cievka z obvodu permanentného magnetu vytláčaná a klapka uzatvára výtokový otvor dýzy, v ktorej vzniká výstupný tlak </a:t>
            </a:r>
            <a:r>
              <a:rPr lang="sk-SK" dirty="0" err="1" smtClean="0"/>
              <a:t>p</a:t>
            </a:r>
            <a:r>
              <a:rPr lang="sk-SK" baseline="-25000" dirty="0" err="1" smtClean="0"/>
              <a:t>v</a:t>
            </a:r>
            <a:endParaRPr lang="sk-SK" dirty="0" smtClean="0"/>
          </a:p>
          <a:p>
            <a:r>
              <a:rPr lang="sk-SK" dirty="0" smtClean="0"/>
              <a:t>- záporná spätná väzba tvorená </a:t>
            </a:r>
            <a:r>
              <a:rPr lang="sk-SK" dirty="0" err="1" smtClean="0"/>
              <a:t>vlnovcom</a:t>
            </a:r>
            <a:r>
              <a:rPr lang="sk-SK" dirty="0" smtClean="0"/>
              <a:t> </a:t>
            </a:r>
            <a:r>
              <a:rPr lang="sk-SK" dirty="0" err="1" smtClean="0"/>
              <a:t>linearizuje</a:t>
            </a:r>
            <a:r>
              <a:rPr lang="sk-SK" dirty="0" smtClean="0"/>
              <a:t> prevod medzi výstupným tlakom </a:t>
            </a:r>
            <a:r>
              <a:rPr lang="sk-SK" dirty="0" err="1" smtClean="0"/>
              <a:t>p</a:t>
            </a:r>
            <a:r>
              <a:rPr lang="sk-SK" baseline="-25000" dirty="0" err="1" smtClean="0"/>
              <a:t>v</a:t>
            </a:r>
            <a:r>
              <a:rPr lang="sk-SK" dirty="0" smtClean="0"/>
              <a:t> a vstupným prúdom I</a:t>
            </a:r>
          </a:p>
          <a:p>
            <a:r>
              <a:rPr lang="sk-SK" dirty="0" smtClean="0"/>
              <a:t> 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www.spslevice.sk/ucebnice/SOC/pictures/k_prostriedky_pre_ziskavanie_informacii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12962" cy="1944216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07504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Bloková schéma snímača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79512" y="148652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Snímač</a:t>
            </a:r>
            <a:r>
              <a:rPr lang="sk-SK" dirty="0" smtClean="0"/>
              <a:t> – prostriedok na meranie </a:t>
            </a:r>
            <a:endParaRPr lang="sk-SK" dirty="0" smtClean="0"/>
          </a:p>
          <a:p>
            <a:r>
              <a:rPr lang="sk-SK" dirty="0" smtClean="0"/>
              <a:t>regulovanej </a:t>
            </a:r>
            <a:r>
              <a:rPr lang="sk-SK" dirty="0" smtClean="0"/>
              <a:t>veličiny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144016" y="2484760"/>
            <a:ext cx="88204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/>
              <a:t>Rozdelenie snímačov podľa konštrukcie</a:t>
            </a:r>
            <a:r>
              <a:rPr lang="sk-SK" sz="2400" b="1" dirty="0" smtClean="0"/>
              <a:t>: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r>
              <a:rPr lang="sk-SK" b="1" dirty="0" smtClean="0"/>
              <a:t>aktívne:</a:t>
            </a:r>
            <a:r>
              <a:rPr lang="sk-SK" dirty="0" smtClean="0"/>
              <a:t> </a:t>
            </a:r>
            <a:r>
              <a:rPr lang="sk-SK" dirty="0" smtClean="0"/>
              <a:t> </a:t>
            </a:r>
            <a:r>
              <a:rPr lang="sk-SK" dirty="0" smtClean="0"/>
              <a:t>pôsobením </a:t>
            </a:r>
            <a:r>
              <a:rPr lang="sk-SK" dirty="0" smtClean="0"/>
              <a:t>meranej veličiny sa chovajú ako zdroje elektrickej energie (termočlánky, fotoelektrické, indukčné, piezoelektrické)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b="1" dirty="0" smtClean="0"/>
              <a:t>pasívne: </a:t>
            </a:r>
            <a:r>
              <a:rPr lang="sk-SK" dirty="0" smtClean="0"/>
              <a:t> </a:t>
            </a:r>
            <a:r>
              <a:rPr lang="sk-SK" dirty="0" smtClean="0"/>
              <a:t>snímač </a:t>
            </a:r>
            <a:r>
              <a:rPr lang="sk-SK" dirty="0" smtClean="0"/>
              <a:t>účinkom meranej veličiny mení niektorý svoj parameter (polohu, tlak, odpor, kapacitu, indukčnosť, magnetický </a:t>
            </a:r>
            <a:r>
              <a:rPr lang="sk-SK" dirty="0" smtClean="0"/>
              <a:t>tok</a:t>
            </a:r>
            <a:r>
              <a:rPr lang="sk-SK" dirty="0" smtClean="0"/>
              <a:t>, ...</a:t>
            </a:r>
            <a:r>
              <a:rPr lang="sk-SK" dirty="0" smtClean="0"/>
              <a:t>)</a:t>
            </a:r>
            <a:endParaRPr lang="sk-SK" dirty="0" smtClean="0"/>
          </a:p>
          <a:p>
            <a:r>
              <a:rPr lang="sk-SK" dirty="0" smtClean="0"/>
              <a:t> </a:t>
            </a:r>
          </a:p>
          <a:p>
            <a:r>
              <a:rPr lang="sk-SK" b="1" dirty="0" smtClean="0"/>
              <a:t>Užívateľská klasifikácia snímačov: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kinematických veličín (poloha, uhol otočenia, rýchlosť, zrýchlenie)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sily, krútiaceho momentu, tlaku, tlakovej diferencie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prietoku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hladiny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tepelných veličín (teplota, tepelné množstvo)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fyzikálnych a chemických vlastností kvapalín a plynov (vlhkosť, vodivosť zloženie)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optických veličín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snímač magnetických veličín</a:t>
            </a:r>
          </a:p>
          <a:p>
            <a:r>
              <a:rPr lang="sk-SK" dirty="0" smtClean="0"/>
              <a:t> 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4462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Snímače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51202" name="Picture 2" descr="http://www.spslevice.sk/ucebnice/SOC/pictures/k_stavebnicove_systemy_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3096344" cy="4082976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35496" y="4766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Snímače tlaku</a:t>
            </a:r>
            <a:endParaRPr lang="sk-SK" b="1" dirty="0"/>
          </a:p>
        </p:txBody>
      </p:sp>
      <p:pic>
        <p:nvPicPr>
          <p:cNvPr id="51204" name="Picture 4" descr="http://www.spslevice.sk/ucebnice/SOC/pictures/k_stavebnicove_systemy_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471" y="2403698"/>
            <a:ext cx="4010025" cy="3257550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35496" y="5657671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p</a:t>
            </a:r>
            <a:r>
              <a:rPr lang="sk-SK" baseline="-25000" dirty="0" smtClean="0"/>
              <a:t>1 </a:t>
            </a:r>
            <a:r>
              <a:rPr lang="sk-SK" dirty="0" smtClean="0"/>
              <a:t>= p</a:t>
            </a:r>
            <a:r>
              <a:rPr lang="sk-SK" baseline="-25000" dirty="0" smtClean="0"/>
              <a:t>2 </a:t>
            </a:r>
            <a:r>
              <a:rPr lang="sk-SK" dirty="0" smtClean="0"/>
              <a:t>+ </a:t>
            </a:r>
            <a:r>
              <a:rPr lang="el-GR" dirty="0" smtClean="0"/>
              <a:t>ρ</a:t>
            </a:r>
            <a:r>
              <a:rPr lang="sk-SK" dirty="0" err="1" smtClean="0"/>
              <a:t>gh</a:t>
            </a:r>
            <a:r>
              <a:rPr lang="sk-SK" dirty="0" smtClean="0"/>
              <a:t>          </a:t>
            </a:r>
            <a:r>
              <a:rPr lang="el-GR" dirty="0" smtClean="0"/>
              <a:t>ρ....</a:t>
            </a:r>
            <a:r>
              <a:rPr lang="sk-SK" dirty="0" smtClean="0"/>
              <a:t>je hustota kvapaliny [kg.m</a:t>
            </a:r>
            <a:r>
              <a:rPr lang="sk-SK" baseline="30000" dirty="0" smtClean="0"/>
              <a:t>-3</a:t>
            </a:r>
            <a:r>
              <a:rPr lang="sk-SK" dirty="0" smtClean="0"/>
              <a:t>]</a:t>
            </a:r>
          </a:p>
          <a:p>
            <a:r>
              <a:rPr lang="el-GR" dirty="0" smtClean="0"/>
              <a:t>ρ</a:t>
            </a:r>
            <a:r>
              <a:rPr lang="sk-SK" dirty="0" err="1" smtClean="0"/>
              <a:t>gh</a:t>
            </a:r>
            <a:r>
              <a:rPr lang="sk-SK" dirty="0" smtClean="0"/>
              <a:t>  = p</a:t>
            </a:r>
            <a:r>
              <a:rPr lang="sk-SK" baseline="-25000" dirty="0" smtClean="0"/>
              <a:t>1 </a:t>
            </a:r>
            <a:r>
              <a:rPr lang="sk-SK" dirty="0" smtClean="0"/>
              <a:t>- p</a:t>
            </a:r>
            <a:r>
              <a:rPr lang="sk-SK" baseline="-25000" dirty="0" smtClean="0"/>
              <a:t>2 </a:t>
            </a:r>
            <a:r>
              <a:rPr lang="sk-SK" dirty="0" smtClean="0"/>
              <a:t>        </a:t>
            </a:r>
            <a:r>
              <a:rPr lang="el-GR" dirty="0" smtClean="0"/>
              <a:t>Δ</a:t>
            </a:r>
            <a:r>
              <a:rPr lang="sk-SK" dirty="0" smtClean="0"/>
              <a:t>r = </a:t>
            </a:r>
            <a:r>
              <a:rPr lang="sk-SK" dirty="0" err="1" smtClean="0"/>
              <a:t>Kp.h</a:t>
            </a:r>
            <a:endParaRPr lang="sk-SK" dirty="0" smtClean="0"/>
          </a:p>
          <a:p>
            <a:r>
              <a:rPr lang="el-GR" b="1" dirty="0" smtClean="0"/>
              <a:t>Δ</a:t>
            </a:r>
            <a:r>
              <a:rPr lang="sk-SK" b="1" dirty="0" smtClean="0"/>
              <a:t>p =  </a:t>
            </a:r>
            <a:r>
              <a:rPr lang="el-GR" b="1" dirty="0" smtClean="0"/>
              <a:t>ρ</a:t>
            </a:r>
            <a:r>
              <a:rPr lang="sk-SK" b="1" dirty="0" err="1" smtClean="0"/>
              <a:t>gh</a:t>
            </a:r>
            <a:r>
              <a:rPr lang="sk-SK" b="1" dirty="0" smtClean="0"/>
              <a:t>    </a:t>
            </a:r>
            <a:r>
              <a:rPr lang="sk-SK" dirty="0" smtClean="0"/>
              <a:t>          </a:t>
            </a:r>
            <a:r>
              <a:rPr lang="sk-SK" dirty="0" err="1" smtClean="0"/>
              <a:t>Kp</a:t>
            </a:r>
            <a:r>
              <a:rPr lang="sk-SK" dirty="0" smtClean="0"/>
              <a:t> = </a:t>
            </a:r>
            <a:r>
              <a:rPr lang="sk-SK" dirty="0" err="1" smtClean="0"/>
              <a:t>rg</a:t>
            </a:r>
            <a:r>
              <a:rPr lang="sk-SK" dirty="0" smtClean="0"/>
              <a:t> je konštanta prístroja 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544616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Δ</a:t>
            </a:r>
            <a:r>
              <a:rPr lang="sk-SK" b="1" dirty="0" smtClean="0"/>
              <a:t>p = </a:t>
            </a:r>
            <a:r>
              <a:rPr lang="sk-SK" b="1" dirty="0" err="1" smtClean="0"/>
              <a:t>Kp</a:t>
            </a:r>
            <a:r>
              <a:rPr lang="sk-SK" b="1" dirty="0" smtClean="0"/>
              <a:t>.</a:t>
            </a:r>
            <a:r>
              <a:rPr lang="el-GR" b="1" dirty="0" smtClean="0"/>
              <a:t>Δα</a:t>
            </a:r>
            <a:endParaRPr lang="el-GR" dirty="0" smtClean="0"/>
          </a:p>
          <a:p>
            <a:r>
              <a:rPr lang="sk-SK" dirty="0" err="1" smtClean="0"/>
              <a:t>Kp</a:t>
            </a:r>
            <a:r>
              <a:rPr lang="sk-SK" dirty="0" smtClean="0"/>
              <a:t> – konštanta prístroja</a:t>
            </a:r>
            <a:endParaRPr lang="sk-SK" dirty="0"/>
          </a:p>
        </p:txBody>
      </p:sp>
      <p:pic>
        <p:nvPicPr>
          <p:cNvPr id="51206" name="Picture 6" descr="http://www.spslevice.sk/ucebnice/SOC/pictures/k_stavebnicove_systemy_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004" y="0"/>
            <a:ext cx="2857500" cy="2219326"/>
          </a:xfrm>
          <a:prstGeom prst="rect">
            <a:avLst/>
          </a:prstGeom>
          <a:noFill/>
        </p:spPr>
      </p:pic>
      <p:sp>
        <p:nvSpPr>
          <p:cNvPr id="11" name="Obdĺžnik 10"/>
          <p:cNvSpPr/>
          <p:nvPr/>
        </p:nvSpPr>
        <p:spPr>
          <a:xfrm>
            <a:off x="3635896" y="18864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Membrána môže byť kovová (oceľ) pre tlaky do 250 kPa alebo gumená pre tlaky do 10 kPa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0" y="836712"/>
            <a:ext cx="2195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plavákové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membránové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 </a:t>
            </a:r>
            <a:r>
              <a:rPr lang="sk-SK" dirty="0" err="1" smtClean="0"/>
              <a:t>Bourdonovou</a:t>
            </a:r>
            <a:r>
              <a:rPr lang="sk-SK" dirty="0" smtClean="0"/>
              <a:t> trubicou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vlnovcové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piezoelektrické</a:t>
            </a:r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7644</TotalTime>
  <Words>1289</Words>
  <Application>Microsoft Office PowerPoint</Application>
  <PresentationFormat>Prezentácia na obrazovke (4:3)</PresentationFormat>
  <Paragraphs>653</Paragraphs>
  <Slides>35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3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</dc:creator>
  <cp:lastModifiedBy>Juraj</cp:lastModifiedBy>
  <cp:revision>201</cp:revision>
  <dcterms:created xsi:type="dcterms:W3CDTF">2017-08-31T16:32:57Z</dcterms:created>
  <dcterms:modified xsi:type="dcterms:W3CDTF">2017-10-03T17:08:22Z</dcterms:modified>
</cp:coreProperties>
</file>