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10"/>
  </p:handoutMasterIdLst>
  <p:sldIdLst>
    <p:sldId id="262" r:id="rId2"/>
    <p:sldId id="263" r:id="rId3"/>
    <p:sldId id="256" r:id="rId4"/>
    <p:sldId id="257" r:id="rId5"/>
    <p:sldId id="258" r:id="rId6"/>
    <p:sldId id="259" r:id="rId7"/>
    <p:sldId id="260" r:id="rId8"/>
    <p:sldId id="261" r:id="rId9"/>
  </p:sldIdLst>
  <p:sldSz cx="9144000" cy="6858000" type="screen4x3"/>
  <p:notesSz cx="9144000" cy="6858000"/>
  <p:defaultTextStyle>
    <a:defPPr>
      <a:defRPr lang="sk-S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1410"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hlavičky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endParaRPr lang="sk-SK"/>
          </a:p>
        </p:txBody>
      </p:sp>
      <p:sp>
        <p:nvSpPr>
          <p:cNvPr id="3" name="Zástupný symbol dátumu 2"/>
          <p:cNvSpPr>
            <a:spLocks noGrp="1"/>
          </p:cNvSpPr>
          <p:nvPr>
            <p:ph type="dt" sz="quarter" idx="1"/>
          </p:nvPr>
        </p:nvSpPr>
        <p:spPr>
          <a:xfrm>
            <a:off x="5179484" y="0"/>
            <a:ext cx="3962400" cy="342900"/>
          </a:xfrm>
          <a:prstGeom prst="rect">
            <a:avLst/>
          </a:prstGeom>
        </p:spPr>
        <p:txBody>
          <a:bodyPr vert="horz" lIns="91440" tIns="45720" rIns="91440" bIns="45720" rtlCol="0"/>
          <a:lstStyle>
            <a:lvl1pPr algn="r">
              <a:defRPr sz="1200"/>
            </a:lvl1pPr>
          </a:lstStyle>
          <a:p>
            <a:fld id="{DC0B54AA-E543-49FA-B8D4-961871040159}" type="datetimeFigureOut">
              <a:rPr lang="sk-SK" smtClean="0"/>
              <a:t>9.12.2014</a:t>
            </a:fld>
            <a:endParaRPr lang="sk-SK"/>
          </a:p>
        </p:txBody>
      </p:sp>
      <p:sp>
        <p:nvSpPr>
          <p:cNvPr id="4" name="Zástupný symbol päty 3"/>
          <p:cNvSpPr>
            <a:spLocks noGrp="1"/>
          </p:cNvSpPr>
          <p:nvPr>
            <p:ph type="ftr" sz="quarter" idx="2"/>
          </p:nvPr>
        </p:nvSpPr>
        <p:spPr>
          <a:xfrm>
            <a:off x="0" y="6513910"/>
            <a:ext cx="3962400" cy="342900"/>
          </a:xfrm>
          <a:prstGeom prst="rect">
            <a:avLst/>
          </a:prstGeom>
        </p:spPr>
        <p:txBody>
          <a:bodyPr vert="horz" lIns="91440" tIns="45720" rIns="91440" bIns="45720" rtlCol="0" anchor="b"/>
          <a:lstStyle>
            <a:lvl1pPr algn="l">
              <a:defRPr sz="1200"/>
            </a:lvl1pPr>
          </a:lstStyle>
          <a:p>
            <a:endParaRPr lang="sk-SK"/>
          </a:p>
        </p:txBody>
      </p:sp>
      <p:sp>
        <p:nvSpPr>
          <p:cNvPr id="5" name="Zástupný symbol čísla snímky 4"/>
          <p:cNvSpPr>
            <a:spLocks noGrp="1"/>
          </p:cNvSpPr>
          <p:nvPr>
            <p:ph type="sldNum" sz="quarter" idx="3"/>
          </p:nvPr>
        </p:nvSpPr>
        <p:spPr>
          <a:xfrm>
            <a:off x="5179484" y="6513910"/>
            <a:ext cx="3962400" cy="342900"/>
          </a:xfrm>
          <a:prstGeom prst="rect">
            <a:avLst/>
          </a:prstGeom>
        </p:spPr>
        <p:txBody>
          <a:bodyPr vert="horz" lIns="91440" tIns="45720" rIns="91440" bIns="45720" rtlCol="0" anchor="b"/>
          <a:lstStyle>
            <a:lvl1pPr algn="r">
              <a:defRPr sz="1200"/>
            </a:lvl1pPr>
          </a:lstStyle>
          <a:p>
            <a:fld id="{3F44CFEC-8B86-45D2-AD86-B4D0F17CF4E6}" type="slidenum">
              <a:rPr lang="sk-SK" smtClean="0"/>
              <a:t>‹#›</a:t>
            </a:fld>
            <a:endParaRPr lang="sk-SK"/>
          </a:p>
        </p:txBody>
      </p:sp>
    </p:spTree>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á snímka">
    <p:spTree>
      <p:nvGrpSpPr>
        <p:cNvPr id="1" name=""/>
        <p:cNvGrpSpPr/>
        <p:nvPr/>
      </p:nvGrpSpPr>
      <p:grpSpPr>
        <a:xfrm>
          <a:off x="0" y="0"/>
          <a:ext cx="0" cy="0"/>
          <a:chOff x="0" y="0"/>
          <a:chExt cx="0" cy="0"/>
        </a:xfrm>
      </p:grpSpPr>
      <p:sp>
        <p:nvSpPr>
          <p:cNvPr id="2" name="Nadpis 1"/>
          <p:cNvSpPr>
            <a:spLocks noGrp="1"/>
          </p:cNvSpPr>
          <p:nvPr>
            <p:ph type="ctrTitle"/>
          </p:nvPr>
        </p:nvSpPr>
        <p:spPr>
          <a:xfrm>
            <a:off x="685800" y="2130425"/>
            <a:ext cx="7772400" cy="1470025"/>
          </a:xfrm>
        </p:spPr>
        <p:txBody>
          <a:bodyPr/>
          <a:lstStyle/>
          <a:p>
            <a:r>
              <a:rPr lang="sk-SK" smtClean="0"/>
              <a:t>Kliknite sem a upravte štýl predlohy nadpisov.</a:t>
            </a:r>
            <a:endParaRPr lang="sk-SK"/>
          </a:p>
        </p:txBody>
      </p:sp>
      <p:sp>
        <p:nvSpPr>
          <p:cNvPr id="3" name="Podnadpis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sk-SK" smtClean="0"/>
              <a:t>Kliknite sem a upravte štýl predlohy podnadpisov.</a:t>
            </a:r>
            <a:endParaRPr lang="sk-SK"/>
          </a:p>
        </p:txBody>
      </p:sp>
      <p:sp>
        <p:nvSpPr>
          <p:cNvPr id="4" name="Zástupný symbol dátumu 3"/>
          <p:cNvSpPr>
            <a:spLocks noGrp="1"/>
          </p:cNvSpPr>
          <p:nvPr>
            <p:ph type="dt" sz="half" idx="10"/>
          </p:nvPr>
        </p:nvSpPr>
        <p:spPr/>
        <p:txBody>
          <a:bodyPr/>
          <a:lstStyle/>
          <a:p>
            <a:fld id="{997EDB6B-DEBE-4A61-8BE5-D1D7C935D789}" type="datetimeFigureOut">
              <a:rPr lang="sk-SK" smtClean="0"/>
              <a:pPr/>
              <a:t>9.12.2014</a:t>
            </a:fld>
            <a:endParaRPr lang="sk-SK"/>
          </a:p>
        </p:txBody>
      </p:sp>
      <p:sp>
        <p:nvSpPr>
          <p:cNvPr id="5" name="Zástupný symbol päty 4"/>
          <p:cNvSpPr>
            <a:spLocks noGrp="1"/>
          </p:cNvSpPr>
          <p:nvPr>
            <p:ph type="ftr" sz="quarter" idx="11"/>
          </p:nvPr>
        </p:nvSpPr>
        <p:spPr/>
        <p:txBody>
          <a:bodyPr/>
          <a:lstStyle/>
          <a:p>
            <a:endParaRPr lang="sk-SK"/>
          </a:p>
        </p:txBody>
      </p:sp>
      <p:sp>
        <p:nvSpPr>
          <p:cNvPr id="6" name="Zástupný symbol čísla snímky 5"/>
          <p:cNvSpPr>
            <a:spLocks noGrp="1"/>
          </p:cNvSpPr>
          <p:nvPr>
            <p:ph type="sldNum" sz="quarter" idx="12"/>
          </p:nvPr>
        </p:nvSpPr>
        <p:spPr/>
        <p:txBody>
          <a:bodyPr/>
          <a:lstStyle/>
          <a:p>
            <a:fld id="{4695A259-4AB2-414C-9C46-EC22F5DFAB85}" type="slidenum">
              <a:rPr lang="sk-SK" smtClean="0"/>
              <a:pPr/>
              <a:t>‹#›</a:t>
            </a:fld>
            <a:endParaRPr lang="sk-SK"/>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zvislý text">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sk-SK" smtClean="0"/>
              <a:t>Kliknite sem a upravte štýl predlohy nadpisov.</a:t>
            </a:r>
            <a:endParaRPr lang="sk-SK"/>
          </a:p>
        </p:txBody>
      </p:sp>
      <p:sp>
        <p:nvSpPr>
          <p:cNvPr id="3" name="Zástupný symbol zvislého textu 2"/>
          <p:cNvSpPr>
            <a:spLocks noGrp="1"/>
          </p:cNvSpPr>
          <p:nvPr>
            <p:ph type="body" orient="vert" idx="1"/>
          </p:nvPr>
        </p:nvSpPr>
        <p:spPr/>
        <p:txBody>
          <a:bodyPr vert="eaVert"/>
          <a:lstStyle/>
          <a:p>
            <a:pPr lvl="0"/>
            <a:r>
              <a:rPr lang="sk-SK" smtClean="0"/>
              <a:t>Kliknite sem a upravte štýly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sk-SK"/>
          </a:p>
        </p:txBody>
      </p:sp>
      <p:sp>
        <p:nvSpPr>
          <p:cNvPr id="4" name="Zástupný symbol dátumu 3"/>
          <p:cNvSpPr>
            <a:spLocks noGrp="1"/>
          </p:cNvSpPr>
          <p:nvPr>
            <p:ph type="dt" sz="half" idx="10"/>
          </p:nvPr>
        </p:nvSpPr>
        <p:spPr/>
        <p:txBody>
          <a:bodyPr/>
          <a:lstStyle/>
          <a:p>
            <a:fld id="{997EDB6B-DEBE-4A61-8BE5-D1D7C935D789}" type="datetimeFigureOut">
              <a:rPr lang="sk-SK" smtClean="0"/>
              <a:pPr/>
              <a:t>9.12.2014</a:t>
            </a:fld>
            <a:endParaRPr lang="sk-SK"/>
          </a:p>
        </p:txBody>
      </p:sp>
      <p:sp>
        <p:nvSpPr>
          <p:cNvPr id="5" name="Zástupný symbol päty 4"/>
          <p:cNvSpPr>
            <a:spLocks noGrp="1"/>
          </p:cNvSpPr>
          <p:nvPr>
            <p:ph type="ftr" sz="quarter" idx="11"/>
          </p:nvPr>
        </p:nvSpPr>
        <p:spPr/>
        <p:txBody>
          <a:bodyPr/>
          <a:lstStyle/>
          <a:p>
            <a:endParaRPr lang="sk-SK"/>
          </a:p>
        </p:txBody>
      </p:sp>
      <p:sp>
        <p:nvSpPr>
          <p:cNvPr id="6" name="Zástupný symbol čísla snímky 5"/>
          <p:cNvSpPr>
            <a:spLocks noGrp="1"/>
          </p:cNvSpPr>
          <p:nvPr>
            <p:ph type="sldNum" sz="quarter" idx="12"/>
          </p:nvPr>
        </p:nvSpPr>
        <p:spPr/>
        <p:txBody>
          <a:bodyPr/>
          <a:lstStyle/>
          <a:p>
            <a:fld id="{4695A259-4AB2-414C-9C46-EC22F5DFAB85}" type="slidenum">
              <a:rPr lang="sk-SK" smtClean="0"/>
              <a:pPr/>
              <a:t>‹#›</a:t>
            </a:fld>
            <a:endParaRPr lang="sk-SK"/>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Zvislý nadpis a text">
    <p:spTree>
      <p:nvGrpSpPr>
        <p:cNvPr id="1" name=""/>
        <p:cNvGrpSpPr/>
        <p:nvPr/>
      </p:nvGrpSpPr>
      <p:grpSpPr>
        <a:xfrm>
          <a:off x="0" y="0"/>
          <a:ext cx="0" cy="0"/>
          <a:chOff x="0" y="0"/>
          <a:chExt cx="0" cy="0"/>
        </a:xfrm>
      </p:grpSpPr>
      <p:sp>
        <p:nvSpPr>
          <p:cNvPr id="2" name="Zvislý nadpis 1"/>
          <p:cNvSpPr>
            <a:spLocks noGrp="1"/>
          </p:cNvSpPr>
          <p:nvPr>
            <p:ph type="title" orient="vert"/>
          </p:nvPr>
        </p:nvSpPr>
        <p:spPr>
          <a:xfrm>
            <a:off x="6629400" y="274638"/>
            <a:ext cx="2057400" cy="5851525"/>
          </a:xfrm>
        </p:spPr>
        <p:txBody>
          <a:bodyPr vert="eaVert"/>
          <a:lstStyle/>
          <a:p>
            <a:r>
              <a:rPr lang="sk-SK" smtClean="0"/>
              <a:t>Kliknite sem a upravte štýl predlohy nadpisov.</a:t>
            </a:r>
            <a:endParaRPr lang="sk-SK"/>
          </a:p>
        </p:txBody>
      </p:sp>
      <p:sp>
        <p:nvSpPr>
          <p:cNvPr id="3" name="Zástupný symbol zvislého textu 2"/>
          <p:cNvSpPr>
            <a:spLocks noGrp="1"/>
          </p:cNvSpPr>
          <p:nvPr>
            <p:ph type="body" orient="vert" idx="1"/>
          </p:nvPr>
        </p:nvSpPr>
        <p:spPr>
          <a:xfrm>
            <a:off x="457200" y="274638"/>
            <a:ext cx="6019800" cy="5851525"/>
          </a:xfrm>
        </p:spPr>
        <p:txBody>
          <a:bodyPr vert="eaVert"/>
          <a:lstStyle/>
          <a:p>
            <a:pPr lvl="0"/>
            <a:r>
              <a:rPr lang="sk-SK" smtClean="0"/>
              <a:t>Kliknite sem a upravte štýly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sk-SK"/>
          </a:p>
        </p:txBody>
      </p:sp>
      <p:sp>
        <p:nvSpPr>
          <p:cNvPr id="4" name="Zástupný symbol dátumu 3"/>
          <p:cNvSpPr>
            <a:spLocks noGrp="1"/>
          </p:cNvSpPr>
          <p:nvPr>
            <p:ph type="dt" sz="half" idx="10"/>
          </p:nvPr>
        </p:nvSpPr>
        <p:spPr/>
        <p:txBody>
          <a:bodyPr/>
          <a:lstStyle/>
          <a:p>
            <a:fld id="{997EDB6B-DEBE-4A61-8BE5-D1D7C935D789}" type="datetimeFigureOut">
              <a:rPr lang="sk-SK" smtClean="0"/>
              <a:pPr/>
              <a:t>9.12.2014</a:t>
            </a:fld>
            <a:endParaRPr lang="sk-SK"/>
          </a:p>
        </p:txBody>
      </p:sp>
      <p:sp>
        <p:nvSpPr>
          <p:cNvPr id="5" name="Zástupný symbol päty 4"/>
          <p:cNvSpPr>
            <a:spLocks noGrp="1"/>
          </p:cNvSpPr>
          <p:nvPr>
            <p:ph type="ftr" sz="quarter" idx="11"/>
          </p:nvPr>
        </p:nvSpPr>
        <p:spPr/>
        <p:txBody>
          <a:bodyPr/>
          <a:lstStyle/>
          <a:p>
            <a:endParaRPr lang="sk-SK"/>
          </a:p>
        </p:txBody>
      </p:sp>
      <p:sp>
        <p:nvSpPr>
          <p:cNvPr id="6" name="Zástupný symbol čísla snímky 5"/>
          <p:cNvSpPr>
            <a:spLocks noGrp="1"/>
          </p:cNvSpPr>
          <p:nvPr>
            <p:ph type="sldNum" sz="quarter" idx="12"/>
          </p:nvPr>
        </p:nvSpPr>
        <p:spPr/>
        <p:txBody>
          <a:bodyPr/>
          <a:lstStyle/>
          <a:p>
            <a:fld id="{4695A259-4AB2-414C-9C46-EC22F5DFAB85}" type="slidenum">
              <a:rPr lang="sk-SK" smtClean="0"/>
              <a:pPr/>
              <a:t>‹#›</a:t>
            </a:fld>
            <a:endParaRPr lang="sk-SK"/>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sk-SK" smtClean="0"/>
              <a:t>Kliknite sem a upravte štýl predlohy nadpisov.</a:t>
            </a:r>
            <a:endParaRPr lang="sk-SK"/>
          </a:p>
        </p:txBody>
      </p:sp>
      <p:sp>
        <p:nvSpPr>
          <p:cNvPr id="3" name="Zástupný symbol obsahu 2"/>
          <p:cNvSpPr>
            <a:spLocks noGrp="1"/>
          </p:cNvSpPr>
          <p:nvPr>
            <p:ph idx="1"/>
          </p:nvPr>
        </p:nvSpPr>
        <p:spPr/>
        <p:txBody>
          <a:bodyPr/>
          <a:lstStyle/>
          <a:p>
            <a:pPr lvl="0"/>
            <a:r>
              <a:rPr lang="sk-SK" smtClean="0"/>
              <a:t>Kliknite sem a upravte štýly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sk-SK"/>
          </a:p>
        </p:txBody>
      </p:sp>
      <p:sp>
        <p:nvSpPr>
          <p:cNvPr id="4" name="Zástupný symbol dátumu 3"/>
          <p:cNvSpPr>
            <a:spLocks noGrp="1"/>
          </p:cNvSpPr>
          <p:nvPr>
            <p:ph type="dt" sz="half" idx="10"/>
          </p:nvPr>
        </p:nvSpPr>
        <p:spPr/>
        <p:txBody>
          <a:bodyPr/>
          <a:lstStyle/>
          <a:p>
            <a:fld id="{997EDB6B-DEBE-4A61-8BE5-D1D7C935D789}" type="datetimeFigureOut">
              <a:rPr lang="sk-SK" smtClean="0"/>
              <a:pPr/>
              <a:t>9.12.2014</a:t>
            </a:fld>
            <a:endParaRPr lang="sk-SK"/>
          </a:p>
        </p:txBody>
      </p:sp>
      <p:sp>
        <p:nvSpPr>
          <p:cNvPr id="5" name="Zástupný symbol päty 4"/>
          <p:cNvSpPr>
            <a:spLocks noGrp="1"/>
          </p:cNvSpPr>
          <p:nvPr>
            <p:ph type="ftr" sz="quarter" idx="11"/>
          </p:nvPr>
        </p:nvSpPr>
        <p:spPr/>
        <p:txBody>
          <a:bodyPr/>
          <a:lstStyle/>
          <a:p>
            <a:endParaRPr lang="sk-SK"/>
          </a:p>
        </p:txBody>
      </p:sp>
      <p:sp>
        <p:nvSpPr>
          <p:cNvPr id="6" name="Zástupný symbol čísla snímky 5"/>
          <p:cNvSpPr>
            <a:spLocks noGrp="1"/>
          </p:cNvSpPr>
          <p:nvPr>
            <p:ph type="sldNum" sz="quarter" idx="12"/>
          </p:nvPr>
        </p:nvSpPr>
        <p:spPr/>
        <p:txBody>
          <a:bodyPr/>
          <a:lstStyle/>
          <a:p>
            <a:fld id="{4695A259-4AB2-414C-9C46-EC22F5DFAB85}" type="slidenum">
              <a:rPr lang="sk-SK" smtClean="0"/>
              <a:pPr/>
              <a:t>‹#›</a:t>
            </a:fld>
            <a:endParaRPr lang="sk-SK"/>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Hlavička sekcie">
    <p:spTree>
      <p:nvGrpSpPr>
        <p:cNvPr id="1" name=""/>
        <p:cNvGrpSpPr/>
        <p:nvPr/>
      </p:nvGrpSpPr>
      <p:grpSpPr>
        <a:xfrm>
          <a:off x="0" y="0"/>
          <a:ext cx="0" cy="0"/>
          <a:chOff x="0" y="0"/>
          <a:chExt cx="0" cy="0"/>
        </a:xfrm>
      </p:grpSpPr>
      <p:sp>
        <p:nvSpPr>
          <p:cNvPr id="2" name="Nadpis 1"/>
          <p:cNvSpPr>
            <a:spLocks noGrp="1"/>
          </p:cNvSpPr>
          <p:nvPr>
            <p:ph type="title"/>
          </p:nvPr>
        </p:nvSpPr>
        <p:spPr>
          <a:xfrm>
            <a:off x="722313" y="4406900"/>
            <a:ext cx="7772400" cy="1362075"/>
          </a:xfrm>
        </p:spPr>
        <p:txBody>
          <a:bodyPr anchor="t"/>
          <a:lstStyle>
            <a:lvl1pPr algn="l">
              <a:defRPr sz="4000" b="1" cap="all"/>
            </a:lvl1pPr>
          </a:lstStyle>
          <a:p>
            <a:r>
              <a:rPr lang="sk-SK" smtClean="0"/>
              <a:t>Kliknite sem a upravte štýl predlohy nadpisov.</a:t>
            </a:r>
            <a:endParaRPr lang="sk-SK"/>
          </a:p>
        </p:txBody>
      </p:sp>
      <p:sp>
        <p:nvSpPr>
          <p:cNvPr id="3" name="Zástupný symbol textu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sk-SK" smtClean="0"/>
              <a:t>Kliknite sem a upravte štýly predlohy textu.</a:t>
            </a:r>
          </a:p>
        </p:txBody>
      </p:sp>
      <p:sp>
        <p:nvSpPr>
          <p:cNvPr id="4" name="Zástupný symbol dátumu 3"/>
          <p:cNvSpPr>
            <a:spLocks noGrp="1"/>
          </p:cNvSpPr>
          <p:nvPr>
            <p:ph type="dt" sz="half" idx="10"/>
          </p:nvPr>
        </p:nvSpPr>
        <p:spPr/>
        <p:txBody>
          <a:bodyPr/>
          <a:lstStyle/>
          <a:p>
            <a:fld id="{997EDB6B-DEBE-4A61-8BE5-D1D7C935D789}" type="datetimeFigureOut">
              <a:rPr lang="sk-SK" smtClean="0"/>
              <a:pPr/>
              <a:t>9.12.2014</a:t>
            </a:fld>
            <a:endParaRPr lang="sk-SK"/>
          </a:p>
        </p:txBody>
      </p:sp>
      <p:sp>
        <p:nvSpPr>
          <p:cNvPr id="5" name="Zástupný symbol päty 4"/>
          <p:cNvSpPr>
            <a:spLocks noGrp="1"/>
          </p:cNvSpPr>
          <p:nvPr>
            <p:ph type="ftr" sz="quarter" idx="11"/>
          </p:nvPr>
        </p:nvSpPr>
        <p:spPr/>
        <p:txBody>
          <a:bodyPr/>
          <a:lstStyle/>
          <a:p>
            <a:endParaRPr lang="sk-SK"/>
          </a:p>
        </p:txBody>
      </p:sp>
      <p:sp>
        <p:nvSpPr>
          <p:cNvPr id="6" name="Zástupný symbol čísla snímky 5"/>
          <p:cNvSpPr>
            <a:spLocks noGrp="1"/>
          </p:cNvSpPr>
          <p:nvPr>
            <p:ph type="sldNum" sz="quarter" idx="12"/>
          </p:nvPr>
        </p:nvSpPr>
        <p:spPr/>
        <p:txBody>
          <a:bodyPr/>
          <a:lstStyle/>
          <a:p>
            <a:fld id="{4695A259-4AB2-414C-9C46-EC22F5DFAB85}" type="slidenum">
              <a:rPr lang="sk-SK" smtClean="0"/>
              <a:pPr/>
              <a:t>‹#›</a:t>
            </a:fld>
            <a:endParaRPr lang="sk-SK"/>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sk-SK" smtClean="0"/>
              <a:t>Kliknite sem a upravte štýl predlohy nadpisov.</a:t>
            </a:r>
            <a:endParaRPr lang="sk-SK"/>
          </a:p>
        </p:txBody>
      </p:sp>
      <p:sp>
        <p:nvSpPr>
          <p:cNvPr id="3" name="Zástupný symbol obsah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sk-SK" smtClean="0"/>
              <a:t>Kliknite sem a upravte štýly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sk-SK"/>
          </a:p>
        </p:txBody>
      </p:sp>
      <p:sp>
        <p:nvSpPr>
          <p:cNvPr id="4" name="Zástupný symbol obsah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sk-SK" smtClean="0"/>
              <a:t>Kliknite sem a upravte štýly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sk-SK"/>
          </a:p>
        </p:txBody>
      </p:sp>
      <p:sp>
        <p:nvSpPr>
          <p:cNvPr id="5" name="Zástupný symbol dátumu 4"/>
          <p:cNvSpPr>
            <a:spLocks noGrp="1"/>
          </p:cNvSpPr>
          <p:nvPr>
            <p:ph type="dt" sz="half" idx="10"/>
          </p:nvPr>
        </p:nvSpPr>
        <p:spPr/>
        <p:txBody>
          <a:bodyPr/>
          <a:lstStyle/>
          <a:p>
            <a:fld id="{997EDB6B-DEBE-4A61-8BE5-D1D7C935D789}" type="datetimeFigureOut">
              <a:rPr lang="sk-SK" smtClean="0"/>
              <a:pPr/>
              <a:t>9.12.2014</a:t>
            </a:fld>
            <a:endParaRPr lang="sk-SK"/>
          </a:p>
        </p:txBody>
      </p:sp>
      <p:sp>
        <p:nvSpPr>
          <p:cNvPr id="6" name="Zástupný symbol päty 5"/>
          <p:cNvSpPr>
            <a:spLocks noGrp="1"/>
          </p:cNvSpPr>
          <p:nvPr>
            <p:ph type="ftr" sz="quarter" idx="11"/>
          </p:nvPr>
        </p:nvSpPr>
        <p:spPr/>
        <p:txBody>
          <a:bodyPr/>
          <a:lstStyle/>
          <a:p>
            <a:endParaRPr lang="sk-SK"/>
          </a:p>
        </p:txBody>
      </p:sp>
      <p:sp>
        <p:nvSpPr>
          <p:cNvPr id="7" name="Zástupný symbol čísla snímky 6"/>
          <p:cNvSpPr>
            <a:spLocks noGrp="1"/>
          </p:cNvSpPr>
          <p:nvPr>
            <p:ph type="sldNum" sz="quarter" idx="12"/>
          </p:nvPr>
        </p:nvSpPr>
        <p:spPr/>
        <p:txBody>
          <a:bodyPr/>
          <a:lstStyle/>
          <a:p>
            <a:fld id="{4695A259-4AB2-414C-9C46-EC22F5DFAB85}" type="slidenum">
              <a:rPr lang="sk-SK" smtClean="0"/>
              <a:pPr/>
              <a:t>‹#›</a:t>
            </a:fld>
            <a:endParaRPr lang="sk-SK"/>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anie">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lvl1pPr>
              <a:defRPr/>
            </a:lvl1pPr>
          </a:lstStyle>
          <a:p>
            <a:r>
              <a:rPr lang="sk-SK" smtClean="0"/>
              <a:t>Kliknite sem a upravte štýl predlohy nadpisov.</a:t>
            </a:r>
            <a:endParaRPr lang="sk-SK"/>
          </a:p>
        </p:txBody>
      </p:sp>
      <p:sp>
        <p:nvSpPr>
          <p:cNvPr id="3" name="Zástupný symbol textu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k-SK" smtClean="0"/>
              <a:t>Kliknite sem a upravte štýly predlohy textu.</a:t>
            </a:r>
          </a:p>
        </p:txBody>
      </p:sp>
      <p:sp>
        <p:nvSpPr>
          <p:cNvPr id="4" name="Zástupný symbol obsah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sk-SK" smtClean="0"/>
              <a:t>Kliknite sem a upravte štýly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sk-SK"/>
          </a:p>
        </p:txBody>
      </p:sp>
      <p:sp>
        <p:nvSpPr>
          <p:cNvPr id="5" name="Zástupný symbol textu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k-SK" smtClean="0"/>
              <a:t>Kliknite sem a upravte štýly predlohy textu.</a:t>
            </a:r>
          </a:p>
        </p:txBody>
      </p:sp>
      <p:sp>
        <p:nvSpPr>
          <p:cNvPr id="6" name="Zástupný symbol obsah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sk-SK" smtClean="0"/>
              <a:t>Kliknite sem a upravte štýly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sk-SK"/>
          </a:p>
        </p:txBody>
      </p:sp>
      <p:sp>
        <p:nvSpPr>
          <p:cNvPr id="7" name="Zástupný symbol dátumu 6"/>
          <p:cNvSpPr>
            <a:spLocks noGrp="1"/>
          </p:cNvSpPr>
          <p:nvPr>
            <p:ph type="dt" sz="half" idx="10"/>
          </p:nvPr>
        </p:nvSpPr>
        <p:spPr/>
        <p:txBody>
          <a:bodyPr/>
          <a:lstStyle/>
          <a:p>
            <a:fld id="{997EDB6B-DEBE-4A61-8BE5-D1D7C935D789}" type="datetimeFigureOut">
              <a:rPr lang="sk-SK" smtClean="0"/>
              <a:pPr/>
              <a:t>9.12.2014</a:t>
            </a:fld>
            <a:endParaRPr lang="sk-SK"/>
          </a:p>
        </p:txBody>
      </p:sp>
      <p:sp>
        <p:nvSpPr>
          <p:cNvPr id="8" name="Zástupný symbol päty 7"/>
          <p:cNvSpPr>
            <a:spLocks noGrp="1"/>
          </p:cNvSpPr>
          <p:nvPr>
            <p:ph type="ftr" sz="quarter" idx="11"/>
          </p:nvPr>
        </p:nvSpPr>
        <p:spPr/>
        <p:txBody>
          <a:bodyPr/>
          <a:lstStyle/>
          <a:p>
            <a:endParaRPr lang="sk-SK"/>
          </a:p>
        </p:txBody>
      </p:sp>
      <p:sp>
        <p:nvSpPr>
          <p:cNvPr id="9" name="Zástupný symbol čísla snímky 8"/>
          <p:cNvSpPr>
            <a:spLocks noGrp="1"/>
          </p:cNvSpPr>
          <p:nvPr>
            <p:ph type="sldNum" sz="quarter" idx="12"/>
          </p:nvPr>
        </p:nvSpPr>
        <p:spPr/>
        <p:txBody>
          <a:bodyPr/>
          <a:lstStyle/>
          <a:p>
            <a:fld id="{4695A259-4AB2-414C-9C46-EC22F5DFAB85}" type="slidenum">
              <a:rPr lang="sk-SK" smtClean="0"/>
              <a:pPr/>
              <a:t>‹#›</a:t>
            </a:fld>
            <a:endParaRPr lang="sk-SK"/>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Len nadpis">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sk-SK" smtClean="0"/>
              <a:t>Kliknite sem a upravte štýl predlohy nadpisov.</a:t>
            </a:r>
            <a:endParaRPr lang="sk-SK"/>
          </a:p>
        </p:txBody>
      </p:sp>
      <p:sp>
        <p:nvSpPr>
          <p:cNvPr id="3" name="Zástupný symbol dátumu 2"/>
          <p:cNvSpPr>
            <a:spLocks noGrp="1"/>
          </p:cNvSpPr>
          <p:nvPr>
            <p:ph type="dt" sz="half" idx="10"/>
          </p:nvPr>
        </p:nvSpPr>
        <p:spPr/>
        <p:txBody>
          <a:bodyPr/>
          <a:lstStyle/>
          <a:p>
            <a:fld id="{997EDB6B-DEBE-4A61-8BE5-D1D7C935D789}" type="datetimeFigureOut">
              <a:rPr lang="sk-SK" smtClean="0"/>
              <a:pPr/>
              <a:t>9.12.2014</a:t>
            </a:fld>
            <a:endParaRPr lang="sk-SK"/>
          </a:p>
        </p:txBody>
      </p:sp>
      <p:sp>
        <p:nvSpPr>
          <p:cNvPr id="4" name="Zástupný symbol päty 3"/>
          <p:cNvSpPr>
            <a:spLocks noGrp="1"/>
          </p:cNvSpPr>
          <p:nvPr>
            <p:ph type="ftr" sz="quarter" idx="11"/>
          </p:nvPr>
        </p:nvSpPr>
        <p:spPr/>
        <p:txBody>
          <a:bodyPr/>
          <a:lstStyle/>
          <a:p>
            <a:endParaRPr lang="sk-SK"/>
          </a:p>
        </p:txBody>
      </p:sp>
      <p:sp>
        <p:nvSpPr>
          <p:cNvPr id="5" name="Zástupný symbol čísla snímky 4"/>
          <p:cNvSpPr>
            <a:spLocks noGrp="1"/>
          </p:cNvSpPr>
          <p:nvPr>
            <p:ph type="sldNum" sz="quarter" idx="12"/>
          </p:nvPr>
        </p:nvSpPr>
        <p:spPr/>
        <p:txBody>
          <a:bodyPr/>
          <a:lstStyle/>
          <a:p>
            <a:fld id="{4695A259-4AB2-414C-9C46-EC22F5DFAB85}" type="slidenum">
              <a:rPr lang="sk-SK" smtClean="0"/>
              <a:pPr/>
              <a:t>‹#›</a:t>
            </a:fld>
            <a:endParaRPr lang="sk-SK"/>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a">
    <p:spTree>
      <p:nvGrpSpPr>
        <p:cNvPr id="1" name=""/>
        <p:cNvGrpSpPr/>
        <p:nvPr/>
      </p:nvGrpSpPr>
      <p:grpSpPr>
        <a:xfrm>
          <a:off x="0" y="0"/>
          <a:ext cx="0" cy="0"/>
          <a:chOff x="0" y="0"/>
          <a:chExt cx="0" cy="0"/>
        </a:xfrm>
      </p:grpSpPr>
      <p:sp>
        <p:nvSpPr>
          <p:cNvPr id="2" name="Zástupný symbol dátumu 1"/>
          <p:cNvSpPr>
            <a:spLocks noGrp="1"/>
          </p:cNvSpPr>
          <p:nvPr>
            <p:ph type="dt" sz="half" idx="10"/>
          </p:nvPr>
        </p:nvSpPr>
        <p:spPr/>
        <p:txBody>
          <a:bodyPr/>
          <a:lstStyle/>
          <a:p>
            <a:fld id="{997EDB6B-DEBE-4A61-8BE5-D1D7C935D789}" type="datetimeFigureOut">
              <a:rPr lang="sk-SK" smtClean="0"/>
              <a:pPr/>
              <a:t>9.12.2014</a:t>
            </a:fld>
            <a:endParaRPr lang="sk-SK"/>
          </a:p>
        </p:txBody>
      </p:sp>
      <p:sp>
        <p:nvSpPr>
          <p:cNvPr id="3" name="Zástupný symbol päty 2"/>
          <p:cNvSpPr>
            <a:spLocks noGrp="1"/>
          </p:cNvSpPr>
          <p:nvPr>
            <p:ph type="ftr" sz="quarter" idx="11"/>
          </p:nvPr>
        </p:nvSpPr>
        <p:spPr/>
        <p:txBody>
          <a:bodyPr/>
          <a:lstStyle/>
          <a:p>
            <a:endParaRPr lang="sk-SK"/>
          </a:p>
        </p:txBody>
      </p:sp>
      <p:sp>
        <p:nvSpPr>
          <p:cNvPr id="4" name="Zástupný symbol čísla snímky 3"/>
          <p:cNvSpPr>
            <a:spLocks noGrp="1"/>
          </p:cNvSpPr>
          <p:nvPr>
            <p:ph type="sldNum" sz="quarter" idx="12"/>
          </p:nvPr>
        </p:nvSpPr>
        <p:spPr/>
        <p:txBody>
          <a:bodyPr/>
          <a:lstStyle/>
          <a:p>
            <a:fld id="{4695A259-4AB2-414C-9C46-EC22F5DFAB85}" type="slidenum">
              <a:rPr lang="sk-SK" smtClean="0"/>
              <a:pPr/>
              <a:t>‹#›</a:t>
            </a:fld>
            <a:endParaRPr lang="sk-SK"/>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popisom">
    <p:spTree>
      <p:nvGrpSpPr>
        <p:cNvPr id="1" name=""/>
        <p:cNvGrpSpPr/>
        <p:nvPr/>
      </p:nvGrpSpPr>
      <p:grpSpPr>
        <a:xfrm>
          <a:off x="0" y="0"/>
          <a:ext cx="0" cy="0"/>
          <a:chOff x="0" y="0"/>
          <a:chExt cx="0" cy="0"/>
        </a:xfrm>
      </p:grpSpPr>
      <p:sp>
        <p:nvSpPr>
          <p:cNvPr id="2" name="Nadpis 1"/>
          <p:cNvSpPr>
            <a:spLocks noGrp="1"/>
          </p:cNvSpPr>
          <p:nvPr>
            <p:ph type="title"/>
          </p:nvPr>
        </p:nvSpPr>
        <p:spPr>
          <a:xfrm>
            <a:off x="457200" y="273050"/>
            <a:ext cx="3008313" cy="1162050"/>
          </a:xfrm>
        </p:spPr>
        <p:txBody>
          <a:bodyPr anchor="b"/>
          <a:lstStyle>
            <a:lvl1pPr algn="l">
              <a:defRPr sz="2000" b="1"/>
            </a:lvl1pPr>
          </a:lstStyle>
          <a:p>
            <a:r>
              <a:rPr lang="sk-SK" smtClean="0"/>
              <a:t>Kliknite sem a upravte štýl predlohy nadpisov.</a:t>
            </a:r>
            <a:endParaRPr lang="sk-SK"/>
          </a:p>
        </p:txBody>
      </p:sp>
      <p:sp>
        <p:nvSpPr>
          <p:cNvPr id="3" name="Zástupný symbol obsah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k-SK" smtClean="0"/>
              <a:t>Kliknite sem a upravte štýly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sk-SK"/>
          </a:p>
        </p:txBody>
      </p:sp>
      <p:sp>
        <p:nvSpPr>
          <p:cNvPr id="4" name="Zástupný symbol textu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k-SK" smtClean="0"/>
              <a:t>Kliknite sem a upravte štýly predlohy textu.</a:t>
            </a:r>
          </a:p>
        </p:txBody>
      </p:sp>
      <p:sp>
        <p:nvSpPr>
          <p:cNvPr id="5" name="Zástupný symbol dátumu 4"/>
          <p:cNvSpPr>
            <a:spLocks noGrp="1"/>
          </p:cNvSpPr>
          <p:nvPr>
            <p:ph type="dt" sz="half" idx="10"/>
          </p:nvPr>
        </p:nvSpPr>
        <p:spPr/>
        <p:txBody>
          <a:bodyPr/>
          <a:lstStyle/>
          <a:p>
            <a:fld id="{997EDB6B-DEBE-4A61-8BE5-D1D7C935D789}" type="datetimeFigureOut">
              <a:rPr lang="sk-SK" smtClean="0"/>
              <a:pPr/>
              <a:t>9.12.2014</a:t>
            </a:fld>
            <a:endParaRPr lang="sk-SK"/>
          </a:p>
        </p:txBody>
      </p:sp>
      <p:sp>
        <p:nvSpPr>
          <p:cNvPr id="6" name="Zástupný symbol päty 5"/>
          <p:cNvSpPr>
            <a:spLocks noGrp="1"/>
          </p:cNvSpPr>
          <p:nvPr>
            <p:ph type="ftr" sz="quarter" idx="11"/>
          </p:nvPr>
        </p:nvSpPr>
        <p:spPr/>
        <p:txBody>
          <a:bodyPr/>
          <a:lstStyle/>
          <a:p>
            <a:endParaRPr lang="sk-SK"/>
          </a:p>
        </p:txBody>
      </p:sp>
      <p:sp>
        <p:nvSpPr>
          <p:cNvPr id="7" name="Zástupný symbol čísla snímky 6"/>
          <p:cNvSpPr>
            <a:spLocks noGrp="1"/>
          </p:cNvSpPr>
          <p:nvPr>
            <p:ph type="sldNum" sz="quarter" idx="12"/>
          </p:nvPr>
        </p:nvSpPr>
        <p:spPr/>
        <p:txBody>
          <a:bodyPr/>
          <a:lstStyle/>
          <a:p>
            <a:fld id="{4695A259-4AB2-414C-9C46-EC22F5DFAB85}" type="slidenum">
              <a:rPr lang="sk-SK" smtClean="0"/>
              <a:pPr/>
              <a:t>‹#›</a:t>
            </a:fld>
            <a:endParaRPr lang="sk-SK"/>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ok s popisom">
    <p:spTree>
      <p:nvGrpSpPr>
        <p:cNvPr id="1" name=""/>
        <p:cNvGrpSpPr/>
        <p:nvPr/>
      </p:nvGrpSpPr>
      <p:grpSpPr>
        <a:xfrm>
          <a:off x="0" y="0"/>
          <a:ext cx="0" cy="0"/>
          <a:chOff x="0" y="0"/>
          <a:chExt cx="0" cy="0"/>
        </a:xfrm>
      </p:grpSpPr>
      <p:sp>
        <p:nvSpPr>
          <p:cNvPr id="2" name="Nadpis 1"/>
          <p:cNvSpPr>
            <a:spLocks noGrp="1"/>
          </p:cNvSpPr>
          <p:nvPr>
            <p:ph type="title"/>
          </p:nvPr>
        </p:nvSpPr>
        <p:spPr>
          <a:xfrm>
            <a:off x="1792288" y="4800600"/>
            <a:ext cx="5486400" cy="566738"/>
          </a:xfrm>
        </p:spPr>
        <p:txBody>
          <a:bodyPr anchor="b"/>
          <a:lstStyle>
            <a:lvl1pPr algn="l">
              <a:defRPr sz="2000" b="1"/>
            </a:lvl1pPr>
          </a:lstStyle>
          <a:p>
            <a:r>
              <a:rPr lang="sk-SK" smtClean="0"/>
              <a:t>Kliknite sem a upravte štýl predlohy nadpisov.</a:t>
            </a:r>
            <a:endParaRPr lang="sk-SK"/>
          </a:p>
        </p:txBody>
      </p:sp>
      <p:sp>
        <p:nvSpPr>
          <p:cNvPr id="3" name="Zástupný symbol obrázka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sk-SK"/>
          </a:p>
        </p:txBody>
      </p:sp>
      <p:sp>
        <p:nvSpPr>
          <p:cNvPr id="4" name="Zástupný symbol textu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k-SK" smtClean="0"/>
              <a:t>Kliknite sem a upravte štýly predlohy textu.</a:t>
            </a:r>
          </a:p>
        </p:txBody>
      </p:sp>
      <p:sp>
        <p:nvSpPr>
          <p:cNvPr id="5" name="Zástupný symbol dátumu 4"/>
          <p:cNvSpPr>
            <a:spLocks noGrp="1"/>
          </p:cNvSpPr>
          <p:nvPr>
            <p:ph type="dt" sz="half" idx="10"/>
          </p:nvPr>
        </p:nvSpPr>
        <p:spPr/>
        <p:txBody>
          <a:bodyPr/>
          <a:lstStyle/>
          <a:p>
            <a:fld id="{997EDB6B-DEBE-4A61-8BE5-D1D7C935D789}" type="datetimeFigureOut">
              <a:rPr lang="sk-SK" smtClean="0"/>
              <a:pPr/>
              <a:t>9.12.2014</a:t>
            </a:fld>
            <a:endParaRPr lang="sk-SK"/>
          </a:p>
        </p:txBody>
      </p:sp>
      <p:sp>
        <p:nvSpPr>
          <p:cNvPr id="6" name="Zástupný symbol päty 5"/>
          <p:cNvSpPr>
            <a:spLocks noGrp="1"/>
          </p:cNvSpPr>
          <p:nvPr>
            <p:ph type="ftr" sz="quarter" idx="11"/>
          </p:nvPr>
        </p:nvSpPr>
        <p:spPr/>
        <p:txBody>
          <a:bodyPr/>
          <a:lstStyle/>
          <a:p>
            <a:endParaRPr lang="sk-SK"/>
          </a:p>
        </p:txBody>
      </p:sp>
      <p:sp>
        <p:nvSpPr>
          <p:cNvPr id="7" name="Zástupný symbol čísla snímky 6"/>
          <p:cNvSpPr>
            <a:spLocks noGrp="1"/>
          </p:cNvSpPr>
          <p:nvPr>
            <p:ph type="sldNum" sz="quarter" idx="12"/>
          </p:nvPr>
        </p:nvSpPr>
        <p:spPr/>
        <p:txBody>
          <a:bodyPr/>
          <a:lstStyle/>
          <a:p>
            <a:fld id="{4695A259-4AB2-414C-9C46-EC22F5DFAB85}" type="slidenum">
              <a:rPr lang="sk-SK" smtClean="0"/>
              <a:pPr/>
              <a:t>‹#›</a:t>
            </a:fld>
            <a:endParaRPr lang="sk-SK"/>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nadpisu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sk-SK" smtClean="0"/>
              <a:t>Kliknite sem a upravte štýl predlohy nadpisov.</a:t>
            </a:r>
            <a:endParaRPr lang="sk-SK"/>
          </a:p>
        </p:txBody>
      </p:sp>
      <p:sp>
        <p:nvSpPr>
          <p:cNvPr id="3" name="Zástupný symbol textu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sk-SK" smtClean="0"/>
              <a:t>Kliknite sem a upravte štýly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sk-SK"/>
          </a:p>
        </p:txBody>
      </p:sp>
      <p:sp>
        <p:nvSpPr>
          <p:cNvPr id="4" name="Zástupný symbol dátumu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97EDB6B-DEBE-4A61-8BE5-D1D7C935D789}" type="datetimeFigureOut">
              <a:rPr lang="sk-SK" smtClean="0"/>
              <a:pPr/>
              <a:t>9.12.2014</a:t>
            </a:fld>
            <a:endParaRPr lang="sk-SK"/>
          </a:p>
        </p:txBody>
      </p:sp>
      <p:sp>
        <p:nvSpPr>
          <p:cNvPr id="5" name="Zástupný symbol päty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sk-SK"/>
          </a:p>
        </p:txBody>
      </p:sp>
      <p:sp>
        <p:nvSpPr>
          <p:cNvPr id="6" name="Zástupný symbol čísla snímky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695A259-4AB2-414C-9C46-EC22F5DFAB85}" type="slidenum">
              <a:rPr lang="sk-SK" smtClean="0"/>
              <a:pPr/>
              <a:t>‹#›</a:t>
            </a:fld>
            <a:endParaRPr lang="sk-SK"/>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sk-S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BlokTextu 3"/>
          <p:cNvSpPr txBox="1"/>
          <p:nvPr/>
        </p:nvSpPr>
        <p:spPr>
          <a:xfrm>
            <a:off x="323528" y="332656"/>
            <a:ext cx="8424936" cy="8125301"/>
          </a:xfrm>
          <a:prstGeom prst="rect">
            <a:avLst/>
          </a:prstGeom>
          <a:noFill/>
        </p:spPr>
        <p:txBody>
          <a:bodyPr wrap="square" rtlCol="0">
            <a:spAutoFit/>
          </a:bodyPr>
          <a:lstStyle/>
          <a:p>
            <a:r>
              <a:rPr lang="sk-SK" b="1" dirty="0" smtClean="0"/>
              <a:t>Opakovanie:</a:t>
            </a:r>
          </a:p>
          <a:p>
            <a:pPr marL="342900" indent="-342900">
              <a:buAutoNum type="arabicPeriod"/>
            </a:pPr>
            <a:r>
              <a:rPr lang="sk-SK" dirty="0" smtClean="0"/>
              <a:t>Charakterizuj rozvodnú sieť  TNC, TNS, TNC-S, TT, IT</a:t>
            </a:r>
          </a:p>
          <a:p>
            <a:pPr marL="342900" indent="-342900">
              <a:buAutoNum type="arabicPeriod"/>
            </a:pPr>
            <a:r>
              <a:rPr lang="sk-SK" dirty="0" smtClean="0"/>
              <a:t>Charakterizuj možnosť úrazu elektrickým prúdom</a:t>
            </a:r>
          </a:p>
          <a:p>
            <a:pPr marL="342900" indent="-342900">
              <a:buAutoNum type="arabicPeriod"/>
            </a:pPr>
            <a:r>
              <a:rPr lang="sk-SK" dirty="0" smtClean="0"/>
              <a:t>Farby vodičov v sústave TNS</a:t>
            </a:r>
          </a:p>
          <a:p>
            <a:pPr marL="342900" indent="-342900">
              <a:buAutoNum type="arabicPeriod"/>
            </a:pPr>
            <a:r>
              <a:rPr lang="sk-SK" dirty="0" smtClean="0"/>
              <a:t>Vypínacie časy pri ochrane samočinným odpojením napájania</a:t>
            </a:r>
          </a:p>
          <a:p>
            <a:pPr marL="342900" indent="-342900">
              <a:buAutoNum type="arabicPeriod"/>
            </a:pPr>
            <a:r>
              <a:rPr lang="sk-SK" dirty="0" smtClean="0"/>
              <a:t>Princíp napäťového chrániča</a:t>
            </a:r>
          </a:p>
          <a:p>
            <a:pPr marL="342900" indent="-342900">
              <a:buAutoNum type="arabicPeriod"/>
            </a:pPr>
            <a:r>
              <a:rPr lang="sk-SK" dirty="0" smtClean="0"/>
              <a:t>Princíp prúdového chrániča, parametre pre prúdový chránič</a:t>
            </a:r>
          </a:p>
          <a:p>
            <a:pPr marL="342900" indent="-342900">
              <a:buAutoNum type="arabicPeriod"/>
            </a:pPr>
            <a:r>
              <a:rPr lang="sk-SK" dirty="0" smtClean="0"/>
              <a:t>Vymedzenie zón v </a:t>
            </a:r>
            <a:r>
              <a:rPr lang="sk-SK" dirty="0" err="1" smtClean="0"/>
              <a:t>kúpelni</a:t>
            </a:r>
            <a:r>
              <a:rPr lang="sk-SK" dirty="0" smtClean="0"/>
              <a:t>, el. zariadenia v </a:t>
            </a:r>
            <a:r>
              <a:rPr lang="sk-SK" dirty="0" err="1" smtClean="0"/>
              <a:t>kúpelni</a:t>
            </a:r>
            <a:endParaRPr lang="sk-SK" dirty="0" smtClean="0"/>
          </a:p>
          <a:p>
            <a:pPr marL="342900" indent="-342900">
              <a:buAutoNum type="arabicPeriod"/>
            </a:pPr>
            <a:r>
              <a:rPr lang="sk-SK" dirty="0" smtClean="0"/>
              <a:t>Vymedzenie el. zariadení v umývacom priestore</a:t>
            </a:r>
          </a:p>
          <a:p>
            <a:pPr marL="342900" indent="-342900">
              <a:buAutoNum type="arabicPeriod"/>
            </a:pPr>
            <a:endParaRPr lang="sk-SK" b="1" dirty="0" smtClean="0"/>
          </a:p>
          <a:p>
            <a:pPr marL="342900" indent="-342900"/>
            <a:r>
              <a:rPr lang="sk-SK" b="1" dirty="0" smtClean="0"/>
              <a:t>Príkaz B</a:t>
            </a:r>
          </a:p>
          <a:p>
            <a:pPr marL="342900" indent="-342900">
              <a:buAutoNum type="arabicPeriod"/>
            </a:pPr>
            <a:r>
              <a:rPr lang="sk-SK" dirty="0" smtClean="0"/>
              <a:t>Čo je príkaz B a príkaz B PPN ?</a:t>
            </a:r>
          </a:p>
          <a:p>
            <a:pPr marL="342900" indent="-342900">
              <a:buAutoNum type="arabicPeriod"/>
            </a:pPr>
            <a:r>
              <a:rPr lang="sk-SK" dirty="0" smtClean="0"/>
              <a:t>Kto vydáva príkaz B ?</a:t>
            </a:r>
          </a:p>
          <a:p>
            <a:pPr marL="342900" indent="-342900">
              <a:buAutoNum type="arabicPeriod"/>
            </a:pPr>
            <a:r>
              <a:rPr lang="sk-SK" dirty="0" smtClean="0"/>
              <a:t>Ako sa zabezpečuje pracovisko pri príkaze B ?</a:t>
            </a:r>
          </a:p>
          <a:p>
            <a:pPr marL="342900" indent="-342900">
              <a:buAutoNum type="arabicPeriod"/>
            </a:pPr>
            <a:r>
              <a:rPr lang="sk-SK" dirty="0" smtClean="0"/>
              <a:t>Overenie </a:t>
            </a:r>
            <a:r>
              <a:rPr lang="sk-SK" dirty="0" err="1" smtClean="0"/>
              <a:t>beznapäťového</a:t>
            </a:r>
            <a:r>
              <a:rPr lang="sk-SK" smtClean="0"/>
              <a:t> stavu ?</a:t>
            </a:r>
            <a:endParaRPr lang="sk-SK" dirty="0" smtClean="0"/>
          </a:p>
          <a:p>
            <a:pPr marL="342900" indent="-342900">
              <a:buAutoNum type="arabicPeriod"/>
            </a:pPr>
            <a:r>
              <a:rPr lang="sk-SK" dirty="0" smtClean="0"/>
              <a:t>Kedy sa môže upustiť od príkazu B ?</a:t>
            </a:r>
          </a:p>
          <a:p>
            <a:pPr marL="342900" indent="-342900">
              <a:buAutoNum type="arabicPeriod"/>
            </a:pPr>
            <a:r>
              <a:rPr lang="sk-SK" dirty="0" smtClean="0"/>
              <a:t>Dorozumievanie pri výkone príkazu B ?</a:t>
            </a:r>
          </a:p>
          <a:p>
            <a:pPr marL="342900" indent="-342900">
              <a:buAutoNum type="arabicPeriod"/>
            </a:pPr>
            <a:r>
              <a:rPr lang="sk-SK" dirty="0" smtClean="0"/>
              <a:t>Prerušenie prác pri výkone príkazu B ?</a:t>
            </a:r>
          </a:p>
          <a:p>
            <a:pPr marL="342900" indent="-342900">
              <a:buAutoNum type="arabicPeriod"/>
            </a:pPr>
            <a:r>
              <a:rPr lang="sk-SK" dirty="0" smtClean="0"/>
              <a:t>Ukončenie a kontrola vykonanej práce ?</a:t>
            </a:r>
          </a:p>
          <a:p>
            <a:pPr marL="342900" indent="-342900">
              <a:buAutoNum type="arabicPeriod"/>
            </a:pPr>
            <a:r>
              <a:rPr lang="sk-SK" dirty="0" smtClean="0"/>
              <a:t>Charakterizuj ochranné pomôcky a pracovné pomôcky ?</a:t>
            </a:r>
          </a:p>
          <a:p>
            <a:pPr marL="342900" indent="-342900">
              <a:buAutoNum type="arabicPeriod"/>
            </a:pPr>
            <a:endParaRPr lang="sk-SK" dirty="0" smtClean="0"/>
          </a:p>
          <a:p>
            <a:pPr marL="342900" indent="-342900">
              <a:buAutoNum type="arabicPeriod"/>
            </a:pPr>
            <a:endParaRPr lang="sk-SK" dirty="0" smtClean="0"/>
          </a:p>
          <a:p>
            <a:pPr marL="342900" indent="-342900">
              <a:buAutoNum type="arabicPeriod"/>
            </a:pPr>
            <a:endParaRPr lang="sk-SK" dirty="0" smtClean="0"/>
          </a:p>
          <a:p>
            <a:pPr marL="342900" indent="-342900">
              <a:buAutoNum type="arabicPeriod"/>
            </a:pPr>
            <a:endParaRPr lang="sk-SK" dirty="0" smtClean="0"/>
          </a:p>
          <a:p>
            <a:pPr marL="342900" indent="-342900">
              <a:buAutoNum type="arabicPeriod"/>
            </a:pPr>
            <a:endParaRPr lang="sk-SK" dirty="0" smtClean="0"/>
          </a:p>
          <a:p>
            <a:pPr marL="342900" indent="-342900">
              <a:buAutoNum type="arabicPeriod"/>
            </a:pPr>
            <a:endParaRPr lang="sk-SK" dirty="0" smtClean="0"/>
          </a:p>
          <a:p>
            <a:pPr marL="342900" indent="-342900">
              <a:buAutoNum type="arabicPeriod"/>
            </a:pPr>
            <a:endParaRPr lang="sk-SK" dirty="0" smtClean="0"/>
          </a:p>
          <a:p>
            <a:pPr marL="342900" indent="-342900">
              <a:buAutoNum type="arabicPeriod"/>
            </a:pPr>
            <a:endParaRPr lang="sk-SK" dirty="0" smtClean="0"/>
          </a:p>
          <a:p>
            <a:endParaRPr lang="sk-SK"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uľka 3"/>
          <p:cNvGraphicFramePr>
            <a:graphicFrameLocks noGrp="1"/>
          </p:cNvGraphicFramePr>
          <p:nvPr/>
        </p:nvGraphicFramePr>
        <p:xfrm>
          <a:off x="251520" y="332656"/>
          <a:ext cx="8568952" cy="2565404"/>
        </p:xfrm>
        <a:graphic>
          <a:graphicData uri="http://schemas.openxmlformats.org/drawingml/2006/table">
            <a:tbl>
              <a:tblPr/>
              <a:tblGrid>
                <a:gridCol w="1193452"/>
                <a:gridCol w="1539748"/>
                <a:gridCol w="2374269"/>
                <a:gridCol w="1266074"/>
                <a:gridCol w="2195409"/>
              </a:tblGrid>
              <a:tr h="329082">
                <a:tc gridSpan="2">
                  <a:txBody>
                    <a:bodyPr/>
                    <a:lstStyle/>
                    <a:p>
                      <a:pPr algn="just">
                        <a:lnSpc>
                          <a:spcPct val="115000"/>
                        </a:lnSpc>
                        <a:spcAft>
                          <a:spcPts val="0"/>
                        </a:spcAft>
                      </a:pPr>
                      <a:r>
                        <a:rPr lang="sk-SK" sz="1600" cap="all" dirty="0">
                          <a:latin typeface="Times New Roman"/>
                          <a:ea typeface="Times New Roman"/>
                          <a:cs typeface="Times New Roman"/>
                        </a:rPr>
                        <a:t>Napäťové  pásmo  I</a:t>
                      </a:r>
                      <a:endParaRPr lang="sk-SK" sz="1600" dirty="0">
                        <a:latin typeface="Calibri"/>
                        <a:ea typeface="Times New Roman"/>
                        <a:cs typeface="Times New Roman"/>
                      </a:endParaRPr>
                    </a:p>
                    <a:p>
                      <a:pPr algn="just">
                        <a:lnSpc>
                          <a:spcPct val="115000"/>
                        </a:lnSpc>
                        <a:spcAft>
                          <a:spcPts val="0"/>
                        </a:spcAft>
                      </a:pPr>
                      <a:r>
                        <a:rPr lang="sk-SK" sz="1600" b="1" dirty="0">
                          <a:latin typeface="Times New Roman"/>
                          <a:ea typeface="Times New Roman"/>
                          <a:cs typeface="Times New Roman"/>
                        </a:rPr>
                        <a:t>malé napätie (</a:t>
                      </a:r>
                      <a:r>
                        <a:rPr lang="sk-SK" sz="1600" b="1" dirty="0" err="1">
                          <a:latin typeface="Times New Roman"/>
                          <a:ea typeface="Times New Roman"/>
                          <a:cs typeface="Times New Roman"/>
                        </a:rPr>
                        <a:t>mn</a:t>
                      </a:r>
                      <a:r>
                        <a:rPr lang="sk-SK" sz="1600" b="1" dirty="0">
                          <a:latin typeface="Times New Roman"/>
                          <a:ea typeface="Times New Roman"/>
                          <a:cs typeface="Times New Roman"/>
                        </a:rPr>
                        <a:t>)</a:t>
                      </a:r>
                      <a:endParaRPr lang="sk-SK" sz="1600" b="1" dirty="0">
                        <a:latin typeface="Calibri"/>
                        <a:ea typeface="Times New Roman"/>
                        <a:cs typeface="Times New Roman"/>
                      </a:endParaRPr>
                    </a:p>
                  </a:txBody>
                  <a:tcPr marL="60119" marR="6011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sk-SK"/>
                    </a:p>
                  </a:txBody>
                  <a:tcPr/>
                </a:tc>
                <a:tc gridSpan="2">
                  <a:txBody>
                    <a:bodyPr/>
                    <a:lstStyle/>
                    <a:p>
                      <a:pPr algn="just">
                        <a:lnSpc>
                          <a:spcPct val="115000"/>
                        </a:lnSpc>
                        <a:spcAft>
                          <a:spcPts val="0"/>
                        </a:spcAft>
                      </a:pPr>
                      <a:r>
                        <a:rPr lang="sk-SK" sz="1600" cap="all" dirty="0">
                          <a:latin typeface="Times New Roman"/>
                          <a:ea typeface="Times New Roman"/>
                          <a:cs typeface="Times New Roman"/>
                        </a:rPr>
                        <a:t>Napäťové  pásmo II</a:t>
                      </a:r>
                      <a:endParaRPr lang="sk-SK" sz="1600" dirty="0">
                        <a:latin typeface="Calibri"/>
                        <a:ea typeface="Times New Roman"/>
                        <a:cs typeface="Times New Roman"/>
                      </a:endParaRPr>
                    </a:p>
                    <a:p>
                      <a:pPr algn="just">
                        <a:lnSpc>
                          <a:spcPct val="115000"/>
                        </a:lnSpc>
                        <a:spcAft>
                          <a:spcPts val="0"/>
                        </a:spcAft>
                      </a:pPr>
                      <a:r>
                        <a:rPr lang="sk-SK" sz="1600" b="1" dirty="0">
                          <a:latin typeface="Times New Roman"/>
                          <a:ea typeface="Times New Roman"/>
                          <a:cs typeface="Times New Roman"/>
                        </a:rPr>
                        <a:t>nízke napätie</a:t>
                      </a:r>
                      <a:endParaRPr lang="sk-SK" sz="1600" b="1" dirty="0">
                        <a:latin typeface="Calibri"/>
                        <a:ea typeface="Times New Roman"/>
                        <a:cs typeface="Times New Roman"/>
                      </a:endParaRPr>
                    </a:p>
                  </a:txBody>
                  <a:tcPr marL="60119" marR="6011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sk-SK"/>
                    </a:p>
                  </a:txBody>
                  <a:tcPr/>
                </a:tc>
                <a:tc>
                  <a:txBody>
                    <a:bodyPr/>
                    <a:lstStyle/>
                    <a:p>
                      <a:pPr algn="just">
                        <a:lnSpc>
                          <a:spcPct val="115000"/>
                        </a:lnSpc>
                        <a:spcAft>
                          <a:spcPts val="0"/>
                        </a:spcAft>
                      </a:pPr>
                      <a:r>
                        <a:rPr lang="sk-SK" sz="1600" b="1" dirty="0">
                          <a:latin typeface="Times New Roman"/>
                          <a:ea typeface="Times New Roman"/>
                          <a:cs typeface="Times New Roman"/>
                        </a:rPr>
                        <a:t>vysoké napätie</a:t>
                      </a:r>
                      <a:endParaRPr lang="sk-SK" sz="1600" b="1" dirty="0">
                        <a:latin typeface="Calibri"/>
                        <a:ea typeface="Times New Roman"/>
                        <a:cs typeface="Times New Roman"/>
                      </a:endParaRPr>
                    </a:p>
                  </a:txBody>
                  <a:tcPr marL="60119" marR="6011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59154">
                <a:tc rowSpan="2">
                  <a:txBody>
                    <a:bodyPr/>
                    <a:lstStyle/>
                    <a:p>
                      <a:pPr algn="just">
                        <a:lnSpc>
                          <a:spcPct val="115000"/>
                        </a:lnSpc>
                        <a:spcAft>
                          <a:spcPts val="0"/>
                        </a:spcAft>
                      </a:pPr>
                      <a:r>
                        <a:rPr lang="sk-SK" sz="1600">
                          <a:latin typeface="Times New Roman"/>
                          <a:ea typeface="Times New Roman"/>
                          <a:cs typeface="Times New Roman"/>
                        </a:rPr>
                        <a:t>Striedavé do </a:t>
                      </a:r>
                      <a:endParaRPr lang="sk-SK" sz="1600">
                        <a:latin typeface="Calibri"/>
                        <a:ea typeface="Times New Roman"/>
                        <a:cs typeface="Times New Roman"/>
                      </a:endParaRPr>
                    </a:p>
                    <a:p>
                      <a:pPr algn="just">
                        <a:lnSpc>
                          <a:spcPct val="115000"/>
                        </a:lnSpc>
                        <a:spcAft>
                          <a:spcPts val="0"/>
                        </a:spcAft>
                      </a:pPr>
                      <a:r>
                        <a:rPr lang="sk-SK" sz="1600">
                          <a:latin typeface="Times New Roman"/>
                          <a:ea typeface="Times New Roman"/>
                          <a:cs typeface="Times New Roman"/>
                        </a:rPr>
                        <a:t>50V</a:t>
                      </a:r>
                      <a:endParaRPr lang="sk-SK" sz="1600">
                        <a:latin typeface="Calibri"/>
                        <a:ea typeface="Times New Roman"/>
                        <a:cs typeface="Times New Roman"/>
                      </a:endParaRPr>
                    </a:p>
                  </a:txBody>
                  <a:tcPr marL="60119" marR="6011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rowSpan="2">
                  <a:txBody>
                    <a:bodyPr/>
                    <a:lstStyle/>
                    <a:p>
                      <a:pPr algn="just">
                        <a:lnSpc>
                          <a:spcPct val="115000"/>
                        </a:lnSpc>
                        <a:spcAft>
                          <a:spcPts val="0"/>
                        </a:spcAft>
                      </a:pPr>
                      <a:r>
                        <a:rPr lang="sk-SK" sz="1600">
                          <a:latin typeface="Times New Roman"/>
                          <a:ea typeface="Times New Roman"/>
                          <a:cs typeface="Times New Roman"/>
                        </a:rPr>
                        <a:t>jednosmerné do</a:t>
                      </a:r>
                      <a:endParaRPr lang="sk-SK" sz="1600">
                        <a:latin typeface="Calibri"/>
                        <a:ea typeface="Times New Roman"/>
                        <a:cs typeface="Times New Roman"/>
                      </a:endParaRPr>
                    </a:p>
                    <a:p>
                      <a:pPr algn="just">
                        <a:lnSpc>
                          <a:spcPct val="115000"/>
                        </a:lnSpc>
                        <a:spcAft>
                          <a:spcPts val="0"/>
                        </a:spcAft>
                      </a:pPr>
                      <a:r>
                        <a:rPr lang="sk-SK" sz="1600">
                          <a:latin typeface="Times New Roman"/>
                          <a:ea typeface="Times New Roman"/>
                          <a:cs typeface="Times New Roman"/>
                        </a:rPr>
                        <a:t>120 V</a:t>
                      </a:r>
                      <a:endParaRPr lang="sk-SK" sz="1600">
                        <a:latin typeface="Calibri"/>
                        <a:ea typeface="Times New Roman"/>
                        <a:cs typeface="Times New Roman"/>
                      </a:endParaRPr>
                    </a:p>
                  </a:txBody>
                  <a:tcPr marL="60119" marR="6011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algn="just">
                        <a:lnSpc>
                          <a:spcPct val="115000"/>
                        </a:lnSpc>
                        <a:spcAft>
                          <a:spcPts val="0"/>
                        </a:spcAft>
                      </a:pPr>
                      <a:r>
                        <a:rPr lang="sk-SK" sz="1600">
                          <a:latin typeface="Times New Roman"/>
                          <a:ea typeface="Times New Roman"/>
                          <a:cs typeface="Times New Roman"/>
                        </a:rPr>
                        <a:t>striedavé</a:t>
                      </a:r>
                      <a:endParaRPr lang="sk-SK" sz="1600">
                        <a:latin typeface="Calibri"/>
                        <a:ea typeface="Times New Roman"/>
                        <a:cs typeface="Times New Roman"/>
                      </a:endParaRPr>
                    </a:p>
                  </a:txBody>
                  <a:tcPr marL="60119" marR="6011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sk-SK" sz="1600">
                          <a:latin typeface="Times New Roman"/>
                          <a:ea typeface="Times New Roman"/>
                          <a:cs typeface="Times New Roman"/>
                        </a:rPr>
                        <a:t>jednosmerné</a:t>
                      </a:r>
                      <a:endParaRPr lang="sk-SK" sz="1600">
                        <a:latin typeface="Calibri"/>
                        <a:ea typeface="Times New Roman"/>
                        <a:cs typeface="Times New Roman"/>
                      </a:endParaRPr>
                    </a:p>
                  </a:txBody>
                  <a:tcPr marL="60119" marR="6011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3">
                  <a:txBody>
                    <a:bodyPr/>
                    <a:lstStyle/>
                    <a:p>
                      <a:pPr algn="just">
                        <a:lnSpc>
                          <a:spcPct val="115000"/>
                        </a:lnSpc>
                        <a:spcAft>
                          <a:spcPts val="0"/>
                        </a:spcAft>
                      </a:pPr>
                      <a:r>
                        <a:rPr lang="sk-SK" sz="1600">
                          <a:latin typeface="Times New Roman"/>
                          <a:ea typeface="Times New Roman"/>
                          <a:cs typeface="Times New Roman"/>
                        </a:rPr>
                        <a:t>nad hranicou nn</a:t>
                      </a:r>
                      <a:endParaRPr lang="sk-SK" sz="1600">
                        <a:latin typeface="Calibri"/>
                        <a:ea typeface="Times New Roman"/>
                        <a:cs typeface="Times New Roman"/>
                      </a:endParaRPr>
                    </a:p>
                    <a:p>
                      <a:pPr algn="just">
                        <a:lnSpc>
                          <a:spcPct val="115000"/>
                        </a:lnSpc>
                        <a:spcAft>
                          <a:spcPts val="0"/>
                        </a:spcAft>
                      </a:pPr>
                      <a:r>
                        <a:rPr lang="sk-SK" sz="1600">
                          <a:latin typeface="Times New Roman"/>
                          <a:ea typeface="Times New Roman"/>
                          <a:cs typeface="Times New Roman"/>
                        </a:rPr>
                        <a:t>Rozdelenie vn je podľa kategórií:</a:t>
                      </a:r>
                      <a:endParaRPr lang="sk-SK" sz="1600">
                        <a:latin typeface="Calibri"/>
                        <a:ea typeface="Times New Roman"/>
                        <a:cs typeface="Times New Roman"/>
                      </a:endParaRPr>
                    </a:p>
                  </a:txBody>
                  <a:tcPr marL="60119" marR="6011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r>
              <a:tr h="339856">
                <a:tc vMerge="1">
                  <a:txBody>
                    <a:bodyPr/>
                    <a:lstStyle/>
                    <a:p>
                      <a:endParaRPr lang="sk-SK"/>
                    </a:p>
                  </a:txBody>
                  <a:tcPr/>
                </a:tc>
                <a:tc vMerge="1">
                  <a:txBody>
                    <a:bodyPr/>
                    <a:lstStyle/>
                    <a:p>
                      <a:endParaRPr lang="sk-SK"/>
                    </a:p>
                  </a:txBody>
                  <a:tcPr/>
                </a:tc>
                <a:tc gridSpan="2">
                  <a:txBody>
                    <a:bodyPr/>
                    <a:lstStyle/>
                    <a:p>
                      <a:pPr algn="just">
                        <a:lnSpc>
                          <a:spcPct val="115000"/>
                        </a:lnSpc>
                        <a:spcAft>
                          <a:spcPts val="0"/>
                        </a:spcAft>
                      </a:pPr>
                      <a:r>
                        <a:rPr lang="sk-SK" sz="1600">
                          <a:latin typeface="Times New Roman"/>
                          <a:ea typeface="Times New Roman"/>
                          <a:cs typeface="Times New Roman"/>
                        </a:rPr>
                        <a:t>nad hranicou mn</a:t>
                      </a:r>
                      <a:endParaRPr lang="sk-SK" sz="1600">
                        <a:latin typeface="Calibri"/>
                        <a:ea typeface="Times New Roman"/>
                        <a:cs typeface="Times New Roman"/>
                      </a:endParaRPr>
                    </a:p>
                  </a:txBody>
                  <a:tcPr marL="60119" marR="6011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sk-SK"/>
                    </a:p>
                  </a:txBody>
                  <a:tcPr/>
                </a:tc>
                <a:tc vMerge="1">
                  <a:txBody>
                    <a:bodyPr/>
                    <a:lstStyle/>
                    <a:p>
                      <a:endParaRPr lang="sk-SK"/>
                    </a:p>
                  </a:txBody>
                  <a:tcPr/>
                </a:tc>
              </a:tr>
              <a:tr h="159154">
                <a:tc rowSpan="4" gridSpan="2">
                  <a:txBody>
                    <a:bodyPr/>
                    <a:lstStyle/>
                    <a:p>
                      <a:pPr algn="just">
                        <a:lnSpc>
                          <a:spcPct val="115000"/>
                        </a:lnSpc>
                        <a:spcAft>
                          <a:spcPts val="0"/>
                        </a:spcAft>
                      </a:pPr>
                      <a:r>
                        <a:rPr lang="sk-SK" sz="1600">
                          <a:latin typeface="Times New Roman"/>
                          <a:ea typeface="Times New Roman"/>
                          <a:cs typeface="Times New Roman"/>
                        </a:rPr>
                        <a:t>(medzi krajnými vodičmi i krajný vodič proti zemi)</a:t>
                      </a:r>
                      <a:endParaRPr lang="sk-SK" sz="1600">
                        <a:latin typeface="Calibri"/>
                        <a:ea typeface="Times New Roman"/>
                        <a:cs typeface="Times New Roman"/>
                      </a:endParaRPr>
                    </a:p>
                  </a:txBody>
                  <a:tcPr marL="60119" marR="6011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rowSpan="4" hMerge="1">
                  <a:txBody>
                    <a:bodyPr/>
                    <a:lstStyle/>
                    <a:p>
                      <a:endParaRPr lang="sk-SK"/>
                    </a:p>
                  </a:txBody>
                  <a:tcPr/>
                </a:tc>
                <a:tc>
                  <a:txBody>
                    <a:bodyPr/>
                    <a:lstStyle/>
                    <a:p>
                      <a:pPr algn="just">
                        <a:lnSpc>
                          <a:spcPct val="115000"/>
                        </a:lnSpc>
                        <a:spcAft>
                          <a:spcPts val="0"/>
                        </a:spcAft>
                      </a:pPr>
                      <a:r>
                        <a:rPr lang="sk-SK" sz="1600">
                          <a:latin typeface="Times New Roman"/>
                          <a:ea typeface="Times New Roman"/>
                          <a:cs typeface="Times New Roman"/>
                        </a:rPr>
                        <a:t>do 1000 V</a:t>
                      </a:r>
                      <a:endParaRPr lang="sk-SK" sz="1600">
                        <a:latin typeface="Calibri"/>
                        <a:ea typeface="Times New Roman"/>
                        <a:cs typeface="Times New Roman"/>
                      </a:endParaRPr>
                    </a:p>
                  </a:txBody>
                  <a:tcPr marL="60119" marR="6011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algn="just">
                        <a:lnSpc>
                          <a:spcPct val="115000"/>
                        </a:lnSpc>
                        <a:spcAft>
                          <a:spcPts val="0"/>
                        </a:spcAft>
                      </a:pPr>
                      <a:r>
                        <a:rPr lang="sk-SK" sz="1600">
                          <a:latin typeface="Times New Roman"/>
                          <a:ea typeface="Times New Roman"/>
                          <a:cs typeface="Times New Roman"/>
                        </a:rPr>
                        <a:t>do 1500 V</a:t>
                      </a:r>
                      <a:endParaRPr lang="sk-SK" sz="1600">
                        <a:latin typeface="Calibri"/>
                        <a:ea typeface="Times New Roman"/>
                        <a:cs typeface="Times New Roman"/>
                      </a:endParaRPr>
                    </a:p>
                  </a:txBody>
                  <a:tcPr marL="60119" marR="6011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vMerge="1">
                  <a:txBody>
                    <a:bodyPr/>
                    <a:lstStyle/>
                    <a:p>
                      <a:endParaRPr lang="sk-SK"/>
                    </a:p>
                  </a:txBody>
                  <a:tcPr/>
                </a:tc>
              </a:tr>
              <a:tr h="159154">
                <a:tc gridSpan="2" vMerge="1">
                  <a:txBody>
                    <a:bodyPr/>
                    <a:lstStyle/>
                    <a:p>
                      <a:endParaRPr lang="sk-SK"/>
                    </a:p>
                  </a:txBody>
                  <a:tcPr/>
                </a:tc>
                <a:tc hMerge="1" vMerge="1">
                  <a:txBody>
                    <a:bodyPr/>
                    <a:lstStyle/>
                    <a:p>
                      <a:endParaRPr lang="sk-SK"/>
                    </a:p>
                  </a:txBody>
                  <a:tcPr/>
                </a:tc>
                <a:tc gridSpan="2">
                  <a:txBody>
                    <a:bodyPr/>
                    <a:lstStyle/>
                    <a:p>
                      <a:pPr algn="just">
                        <a:lnSpc>
                          <a:spcPct val="115000"/>
                        </a:lnSpc>
                        <a:spcAft>
                          <a:spcPts val="0"/>
                        </a:spcAft>
                      </a:pPr>
                      <a:r>
                        <a:rPr lang="sk-SK" sz="1600">
                          <a:latin typeface="Times New Roman"/>
                          <a:ea typeface="Times New Roman"/>
                          <a:cs typeface="Times New Roman"/>
                        </a:rPr>
                        <a:t>(medzi krajnými vodičmi)</a:t>
                      </a:r>
                      <a:endParaRPr lang="sk-SK" sz="1600">
                        <a:latin typeface="Calibri"/>
                        <a:ea typeface="Times New Roman"/>
                        <a:cs typeface="Times New Roman"/>
                      </a:endParaRPr>
                    </a:p>
                  </a:txBody>
                  <a:tcPr marL="60119" marR="6011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hMerge="1">
                  <a:txBody>
                    <a:bodyPr/>
                    <a:lstStyle/>
                    <a:p>
                      <a:endParaRPr lang="sk-SK"/>
                    </a:p>
                  </a:txBody>
                  <a:tcPr/>
                </a:tc>
                <a:tc rowSpan="3">
                  <a:txBody>
                    <a:bodyPr/>
                    <a:lstStyle/>
                    <a:p>
                      <a:pPr algn="just">
                        <a:lnSpc>
                          <a:spcPct val="115000"/>
                        </a:lnSpc>
                        <a:spcAft>
                          <a:spcPts val="0"/>
                        </a:spcAft>
                      </a:pPr>
                      <a:r>
                        <a:rPr lang="sk-SK" sz="1600">
                          <a:latin typeface="Times New Roman"/>
                          <a:ea typeface="Times New Roman"/>
                          <a:cs typeface="Times New Roman"/>
                        </a:rPr>
                        <a:t>A – vn     (do 52 kV),</a:t>
                      </a:r>
                      <a:endParaRPr lang="sk-SK" sz="1600">
                        <a:latin typeface="Calibri"/>
                        <a:ea typeface="Times New Roman"/>
                        <a:cs typeface="Times New Roman"/>
                      </a:endParaRPr>
                    </a:p>
                    <a:p>
                      <a:pPr algn="just">
                        <a:lnSpc>
                          <a:spcPct val="115000"/>
                        </a:lnSpc>
                        <a:spcAft>
                          <a:spcPts val="0"/>
                        </a:spcAft>
                      </a:pPr>
                      <a:r>
                        <a:rPr lang="sk-SK" sz="1600">
                          <a:latin typeface="Times New Roman"/>
                          <a:ea typeface="Times New Roman"/>
                          <a:cs typeface="Times New Roman"/>
                        </a:rPr>
                        <a:t>B – vvn   (do 300kV),</a:t>
                      </a:r>
                      <a:endParaRPr lang="sk-SK" sz="1600">
                        <a:latin typeface="Calibri"/>
                        <a:ea typeface="Times New Roman"/>
                        <a:cs typeface="Times New Roman"/>
                      </a:endParaRPr>
                    </a:p>
                    <a:p>
                      <a:pPr algn="just">
                        <a:lnSpc>
                          <a:spcPct val="115000"/>
                        </a:lnSpc>
                        <a:spcAft>
                          <a:spcPts val="0"/>
                        </a:spcAft>
                      </a:pPr>
                      <a:r>
                        <a:rPr lang="sk-SK" sz="1600">
                          <a:latin typeface="Times New Roman"/>
                          <a:ea typeface="Times New Roman"/>
                          <a:cs typeface="Times New Roman"/>
                        </a:rPr>
                        <a:t>C – zvn   (do 800kV),</a:t>
                      </a:r>
                      <a:endParaRPr lang="sk-SK" sz="1600">
                        <a:latin typeface="Calibri"/>
                        <a:ea typeface="Times New Roman"/>
                        <a:cs typeface="Times New Roman"/>
                      </a:endParaRPr>
                    </a:p>
                    <a:p>
                      <a:pPr algn="just">
                        <a:lnSpc>
                          <a:spcPct val="115000"/>
                        </a:lnSpc>
                        <a:spcAft>
                          <a:spcPts val="0"/>
                        </a:spcAft>
                      </a:pPr>
                      <a:r>
                        <a:rPr lang="sk-SK" sz="1600">
                          <a:latin typeface="Times New Roman"/>
                          <a:ea typeface="Times New Roman"/>
                          <a:cs typeface="Times New Roman"/>
                        </a:rPr>
                        <a:t>D – uvn   (nad 800kV).</a:t>
                      </a:r>
                      <a:endParaRPr lang="sk-SK" sz="1600">
                        <a:latin typeface="Calibri"/>
                        <a:ea typeface="Times New Roman"/>
                        <a:cs typeface="Times New Roman"/>
                      </a:endParaRPr>
                    </a:p>
                  </a:txBody>
                  <a:tcPr marL="60119" marR="6011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r>
              <a:tr h="159154">
                <a:tc gridSpan="2" vMerge="1">
                  <a:txBody>
                    <a:bodyPr/>
                    <a:lstStyle/>
                    <a:p>
                      <a:endParaRPr lang="sk-SK"/>
                    </a:p>
                  </a:txBody>
                  <a:tcPr/>
                </a:tc>
                <a:tc hMerge="1" vMerge="1">
                  <a:txBody>
                    <a:bodyPr/>
                    <a:lstStyle/>
                    <a:p>
                      <a:endParaRPr lang="sk-SK"/>
                    </a:p>
                  </a:txBody>
                  <a:tcPr/>
                </a:tc>
                <a:tc>
                  <a:txBody>
                    <a:bodyPr/>
                    <a:lstStyle/>
                    <a:p>
                      <a:pPr algn="just">
                        <a:lnSpc>
                          <a:spcPct val="115000"/>
                        </a:lnSpc>
                        <a:spcAft>
                          <a:spcPts val="0"/>
                        </a:spcAft>
                      </a:pPr>
                      <a:r>
                        <a:rPr lang="sk-SK" sz="1600">
                          <a:latin typeface="Times New Roman"/>
                          <a:ea typeface="Times New Roman"/>
                          <a:cs typeface="Times New Roman"/>
                        </a:rPr>
                        <a:t>do 600 V</a:t>
                      </a:r>
                      <a:endParaRPr lang="sk-SK" sz="1600">
                        <a:latin typeface="Calibri"/>
                        <a:ea typeface="Times New Roman"/>
                        <a:cs typeface="Times New Roman"/>
                      </a:endParaRPr>
                    </a:p>
                  </a:txBody>
                  <a:tcPr marL="60119" marR="6011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algn="just">
                        <a:lnSpc>
                          <a:spcPct val="115000"/>
                        </a:lnSpc>
                        <a:spcAft>
                          <a:spcPts val="0"/>
                        </a:spcAft>
                      </a:pPr>
                      <a:r>
                        <a:rPr lang="sk-SK" sz="1600">
                          <a:latin typeface="Times New Roman"/>
                          <a:ea typeface="Times New Roman"/>
                          <a:cs typeface="Times New Roman"/>
                        </a:rPr>
                        <a:t>do 900 V</a:t>
                      </a:r>
                      <a:endParaRPr lang="sk-SK" sz="1600">
                        <a:latin typeface="Calibri"/>
                        <a:ea typeface="Times New Roman"/>
                        <a:cs typeface="Times New Roman"/>
                      </a:endParaRPr>
                    </a:p>
                  </a:txBody>
                  <a:tcPr marL="60119" marR="6011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vMerge="1">
                  <a:txBody>
                    <a:bodyPr/>
                    <a:lstStyle/>
                    <a:p>
                      <a:endParaRPr lang="sk-SK"/>
                    </a:p>
                  </a:txBody>
                  <a:tcPr/>
                </a:tc>
              </a:tr>
              <a:tr h="350631">
                <a:tc gridSpan="2" vMerge="1">
                  <a:txBody>
                    <a:bodyPr/>
                    <a:lstStyle/>
                    <a:p>
                      <a:endParaRPr lang="sk-SK"/>
                    </a:p>
                  </a:txBody>
                  <a:tcPr/>
                </a:tc>
                <a:tc hMerge="1" vMerge="1">
                  <a:txBody>
                    <a:bodyPr/>
                    <a:lstStyle/>
                    <a:p>
                      <a:endParaRPr lang="sk-SK"/>
                    </a:p>
                  </a:txBody>
                  <a:tcPr/>
                </a:tc>
                <a:tc gridSpan="2">
                  <a:txBody>
                    <a:bodyPr/>
                    <a:lstStyle/>
                    <a:p>
                      <a:pPr algn="just">
                        <a:lnSpc>
                          <a:spcPct val="115000"/>
                        </a:lnSpc>
                        <a:spcAft>
                          <a:spcPts val="0"/>
                        </a:spcAft>
                      </a:pPr>
                      <a:r>
                        <a:rPr lang="sk-SK" sz="1600" dirty="0">
                          <a:latin typeface="Times New Roman"/>
                          <a:ea typeface="Times New Roman"/>
                          <a:cs typeface="Times New Roman"/>
                        </a:rPr>
                        <a:t>(krajný vodič proti zemi)</a:t>
                      </a:r>
                      <a:endParaRPr lang="sk-SK" sz="1600" dirty="0">
                        <a:latin typeface="Calibri"/>
                        <a:ea typeface="Times New Roman"/>
                        <a:cs typeface="Times New Roman"/>
                      </a:endParaRPr>
                    </a:p>
                  </a:txBody>
                  <a:tcPr marL="60119" marR="6011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hMerge="1">
                  <a:txBody>
                    <a:bodyPr/>
                    <a:lstStyle/>
                    <a:p>
                      <a:endParaRPr lang="sk-SK"/>
                    </a:p>
                  </a:txBody>
                  <a:tcPr/>
                </a:tc>
                <a:tc vMerge="1">
                  <a:txBody>
                    <a:bodyPr/>
                    <a:lstStyle/>
                    <a:p>
                      <a:endParaRPr lang="sk-SK"/>
                    </a:p>
                  </a:txBody>
                  <a:tcPr/>
                </a:tc>
              </a:tr>
            </a:tbl>
          </a:graphicData>
        </a:graphic>
      </p:graphicFrame>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BlokTextu 3"/>
          <p:cNvSpPr txBox="1"/>
          <p:nvPr/>
        </p:nvSpPr>
        <p:spPr>
          <a:xfrm>
            <a:off x="251520" y="260648"/>
            <a:ext cx="8496944" cy="1200329"/>
          </a:xfrm>
          <a:prstGeom prst="rect">
            <a:avLst/>
          </a:prstGeom>
          <a:noFill/>
        </p:spPr>
        <p:txBody>
          <a:bodyPr wrap="square" rtlCol="0">
            <a:spAutoFit/>
          </a:bodyPr>
          <a:lstStyle/>
          <a:p>
            <a:r>
              <a:rPr lang="sk-SK" b="1" dirty="0"/>
              <a:t>Príkaz "B" alebo "B-PPN"</a:t>
            </a:r>
            <a:endParaRPr lang="sk-SK" dirty="0"/>
          </a:p>
          <a:p>
            <a:r>
              <a:rPr lang="sk-SK" dirty="0"/>
              <a:t>Sú to písomné doklady s právnym účinkom, v ktorých sú uvedené údaje o nariadených a vykonaných technických a organizačných opatreniach na zaistenie bezpečnosti. Vydávajú sa na osobitnom a na to určenom tlačive</a:t>
            </a:r>
            <a:r>
              <a:rPr lang="sk-SK" dirty="0" smtClean="0"/>
              <a:t>.</a:t>
            </a:r>
            <a:endParaRPr lang="sk-SK" dirty="0"/>
          </a:p>
        </p:txBody>
      </p:sp>
      <p:sp>
        <p:nvSpPr>
          <p:cNvPr id="5" name="BlokTextu 4"/>
          <p:cNvSpPr txBox="1"/>
          <p:nvPr/>
        </p:nvSpPr>
        <p:spPr>
          <a:xfrm>
            <a:off x="251520" y="1628800"/>
            <a:ext cx="8280920" cy="1200329"/>
          </a:xfrm>
          <a:prstGeom prst="rect">
            <a:avLst/>
          </a:prstGeom>
          <a:noFill/>
        </p:spPr>
        <p:txBody>
          <a:bodyPr wrap="square" rtlCol="0">
            <a:spAutoFit/>
          </a:bodyPr>
          <a:lstStyle/>
          <a:p>
            <a:r>
              <a:rPr lang="sk-SK" b="1" dirty="0"/>
              <a:t>Príkaz "B" sa musí vydať v týchto prípadoch:</a:t>
            </a:r>
            <a:endParaRPr lang="sk-SK" dirty="0"/>
          </a:p>
          <a:p>
            <a:pPr lvl="0">
              <a:buFont typeface="Arial" pitchFamily="34" charset="0"/>
              <a:buChar char="•"/>
            </a:pPr>
            <a:r>
              <a:rPr lang="sk-SK" dirty="0" smtClean="0"/>
              <a:t> pre </a:t>
            </a:r>
            <a:r>
              <a:rPr lang="sk-SK" dirty="0"/>
              <a:t>prácu na zariadeniach </a:t>
            </a:r>
            <a:r>
              <a:rPr lang="sk-SK" dirty="0" err="1"/>
              <a:t>vn</a:t>
            </a:r>
            <a:r>
              <a:rPr lang="sk-SK" dirty="0"/>
              <a:t>, </a:t>
            </a:r>
            <a:r>
              <a:rPr lang="sk-SK" dirty="0" err="1"/>
              <a:t>vvn</a:t>
            </a:r>
            <a:r>
              <a:rPr lang="sk-SK" dirty="0"/>
              <a:t> a </a:t>
            </a:r>
            <a:r>
              <a:rPr lang="sk-SK" dirty="0" err="1"/>
              <a:t>zvn</a:t>
            </a:r>
            <a:r>
              <a:rPr lang="sk-SK" dirty="0"/>
              <a:t> (pri práci na zariadeniach v </a:t>
            </a:r>
            <a:r>
              <a:rPr lang="sk-SK" dirty="0" err="1"/>
              <a:t>beznapäťovom</a:t>
            </a:r>
            <a:r>
              <a:rPr lang="sk-SK" dirty="0"/>
              <a:t> stave sa príkaz vydáva len kvôli zabezpečeniu pracoviska). </a:t>
            </a:r>
          </a:p>
          <a:p>
            <a:pPr>
              <a:buFont typeface="Arial" pitchFamily="34" charset="0"/>
              <a:buChar char="•"/>
            </a:pPr>
            <a:r>
              <a:rPr lang="sk-SK" dirty="0" smtClean="0"/>
              <a:t> pre </a:t>
            </a:r>
            <a:r>
              <a:rPr lang="sk-SK" dirty="0"/>
              <a:t>práce na zariadeniach </a:t>
            </a:r>
            <a:r>
              <a:rPr lang="sk-SK" dirty="0" err="1"/>
              <a:t>mn</a:t>
            </a:r>
            <a:r>
              <a:rPr lang="sk-SK" dirty="0"/>
              <a:t> a </a:t>
            </a:r>
            <a:r>
              <a:rPr lang="sk-SK" dirty="0" err="1"/>
              <a:t>nn</a:t>
            </a:r>
            <a:r>
              <a:rPr lang="sk-SK" dirty="0"/>
              <a:t>, ak sa nachádzajú v blízkosti </a:t>
            </a:r>
            <a:r>
              <a:rPr lang="sk-SK" dirty="0" err="1"/>
              <a:t>vn</a:t>
            </a:r>
            <a:r>
              <a:rPr lang="sk-SK" dirty="0"/>
              <a:t>, </a:t>
            </a:r>
            <a:r>
              <a:rPr lang="sk-SK" dirty="0" err="1"/>
              <a:t>vvn</a:t>
            </a:r>
            <a:r>
              <a:rPr lang="sk-SK" dirty="0"/>
              <a:t> a </a:t>
            </a:r>
            <a:r>
              <a:rPr lang="sk-SK" dirty="0" err="1"/>
              <a:t>zvn</a:t>
            </a:r>
            <a:r>
              <a:rPr lang="sk-SK" dirty="0"/>
              <a:t> </a:t>
            </a:r>
          </a:p>
        </p:txBody>
      </p:sp>
      <p:sp>
        <p:nvSpPr>
          <p:cNvPr id="6" name="BlokTextu 5"/>
          <p:cNvSpPr txBox="1"/>
          <p:nvPr/>
        </p:nvSpPr>
        <p:spPr>
          <a:xfrm>
            <a:off x="323528" y="2996952"/>
            <a:ext cx="8568952" cy="2585323"/>
          </a:xfrm>
          <a:prstGeom prst="rect">
            <a:avLst/>
          </a:prstGeom>
          <a:noFill/>
        </p:spPr>
        <p:txBody>
          <a:bodyPr wrap="square" rtlCol="0">
            <a:spAutoFit/>
          </a:bodyPr>
          <a:lstStyle/>
          <a:p>
            <a:r>
              <a:rPr lang="sk-SK" b="1" dirty="0"/>
              <a:t>Príkaz "B-PPN":</a:t>
            </a:r>
            <a:endParaRPr lang="sk-SK" dirty="0"/>
          </a:p>
          <a:p>
            <a:pPr lvl="0">
              <a:buFont typeface="Arial" pitchFamily="34" charset="0"/>
              <a:buChar char="•"/>
            </a:pPr>
            <a:r>
              <a:rPr lang="sk-SK" dirty="0" smtClean="0"/>
              <a:t> Vydáva </a:t>
            </a:r>
            <a:r>
              <a:rPr lang="sk-SK" dirty="0"/>
              <a:t>sa pre vybrané </a:t>
            </a:r>
            <a:r>
              <a:rPr lang="sk-SK" b="1" dirty="0"/>
              <a:t>P</a:t>
            </a:r>
            <a:r>
              <a:rPr lang="sk-SK" dirty="0"/>
              <a:t>ráce </a:t>
            </a:r>
            <a:r>
              <a:rPr lang="sk-SK" b="1" dirty="0"/>
              <a:t>P</a:t>
            </a:r>
            <a:r>
              <a:rPr lang="sk-SK" dirty="0"/>
              <a:t>od </a:t>
            </a:r>
            <a:r>
              <a:rPr lang="sk-SK" b="1" dirty="0"/>
              <a:t>N</a:t>
            </a:r>
            <a:r>
              <a:rPr lang="sk-SK" dirty="0"/>
              <a:t>apätím na zariadeniach </a:t>
            </a:r>
            <a:r>
              <a:rPr lang="sk-SK" dirty="0" err="1"/>
              <a:t>vn</a:t>
            </a:r>
            <a:r>
              <a:rPr lang="sk-SK" dirty="0"/>
              <a:t>, </a:t>
            </a:r>
            <a:r>
              <a:rPr lang="sk-SK" dirty="0" err="1"/>
              <a:t>vvn</a:t>
            </a:r>
            <a:r>
              <a:rPr lang="sk-SK" dirty="0"/>
              <a:t> alebo </a:t>
            </a:r>
            <a:r>
              <a:rPr lang="sk-SK" dirty="0" err="1"/>
              <a:t>zvn</a:t>
            </a:r>
            <a:r>
              <a:rPr lang="sk-SK" dirty="0"/>
              <a:t>.</a:t>
            </a:r>
          </a:p>
          <a:p>
            <a:pPr lvl="0">
              <a:buFont typeface="Arial" pitchFamily="34" charset="0"/>
              <a:buChar char="•"/>
            </a:pPr>
            <a:r>
              <a:rPr lang="sk-SK" dirty="0" smtClean="0"/>
              <a:t> Príkazy </a:t>
            </a:r>
            <a:r>
              <a:rPr lang="sk-SK" dirty="0"/>
              <a:t>vydáva a podpisuje pracovník s elektrotechnickou spôsobilosťou minimálne § 22 - Samostatný elektrotechnik. </a:t>
            </a:r>
            <a:r>
              <a:rPr lang="sk-SK" dirty="0" smtClean="0"/>
              <a:t>(elektrotechnik, samostatný elektrotechnik, elektrotechnik na riadenie činnosti alebo prevádzky </a:t>
            </a:r>
            <a:r>
              <a:rPr lang="sk-SK" dirty="0" smtClean="0"/>
              <a:t>=§ </a:t>
            </a:r>
            <a:r>
              <a:rPr lang="sk-SK" dirty="0" smtClean="0"/>
              <a:t>21 - 23 vyhl. </a:t>
            </a:r>
            <a:r>
              <a:rPr lang="sk-SK" dirty="0" err="1" smtClean="0"/>
              <a:t>MPSVaR</a:t>
            </a:r>
            <a:r>
              <a:rPr lang="sk-SK" dirty="0" smtClean="0"/>
              <a:t> SR č. 508/2009 </a:t>
            </a:r>
            <a:r>
              <a:rPr lang="sk-SK" dirty="0" err="1" smtClean="0"/>
              <a:t>Z.z</a:t>
            </a:r>
            <a:r>
              <a:rPr lang="sk-SK" dirty="0" smtClean="0"/>
              <a:t>.)</a:t>
            </a:r>
            <a:endParaRPr lang="sk-SK" dirty="0" smtClean="0"/>
          </a:p>
          <a:p>
            <a:pPr lvl="0">
              <a:buFont typeface="Arial" pitchFamily="34" charset="0"/>
              <a:buChar char="•"/>
            </a:pPr>
            <a:r>
              <a:rPr lang="sk-SK" dirty="0"/>
              <a:t> </a:t>
            </a:r>
            <a:r>
              <a:rPr lang="sk-SK" dirty="0" smtClean="0"/>
              <a:t>Ak </a:t>
            </a:r>
            <a:r>
              <a:rPr lang="sk-SK" dirty="0"/>
              <a:t>pracuje na zariadení sám, vydáva príkaz sám sebe. Inak sa príkaz vystavuje na meno vedúceho práce. </a:t>
            </a:r>
          </a:p>
          <a:p>
            <a:pPr>
              <a:buFont typeface="Arial" pitchFamily="34" charset="0"/>
              <a:buChar char="•"/>
            </a:pPr>
            <a:r>
              <a:rPr lang="sk-SK" dirty="0" smtClean="0"/>
              <a:t> Príkaz </a:t>
            </a:r>
            <a:r>
              <a:rPr lang="sk-SK" dirty="0"/>
              <a:t>"B" musí byť vydaný len pre prácu na zariadeniach </a:t>
            </a:r>
            <a:r>
              <a:rPr lang="sk-SK" dirty="0" err="1"/>
              <a:t>vn</a:t>
            </a:r>
            <a:r>
              <a:rPr lang="sk-SK" dirty="0"/>
              <a:t>, </a:t>
            </a:r>
            <a:r>
              <a:rPr lang="sk-SK" dirty="0" err="1"/>
              <a:t>vvn</a:t>
            </a:r>
            <a:r>
              <a:rPr lang="sk-SK" dirty="0"/>
              <a:t>, </a:t>
            </a:r>
            <a:r>
              <a:rPr lang="sk-SK" dirty="0" err="1"/>
              <a:t>zvn</a:t>
            </a:r>
            <a:r>
              <a:rPr lang="sk-SK" dirty="0"/>
              <a:t> a v ich blízkosti. </a:t>
            </a:r>
            <a:endParaRPr lang="sk-SK" dirty="0" smtClean="0"/>
          </a:p>
          <a:p>
            <a:pPr>
              <a:buFont typeface="Arial" pitchFamily="34" charset="0"/>
              <a:buChar char="•"/>
            </a:pPr>
            <a:r>
              <a:rPr lang="sk-SK" dirty="0"/>
              <a:t> </a:t>
            </a:r>
            <a:r>
              <a:rPr lang="sk-SK" dirty="0" smtClean="0"/>
              <a:t>Avšak </a:t>
            </a:r>
            <a:r>
              <a:rPr lang="sk-SK" dirty="0"/>
              <a:t>pre prácu na zariadeniach </a:t>
            </a:r>
            <a:r>
              <a:rPr lang="sk-SK" dirty="0" err="1"/>
              <a:t>mn</a:t>
            </a:r>
            <a:r>
              <a:rPr lang="sk-SK" dirty="0"/>
              <a:t> a </a:t>
            </a:r>
            <a:r>
              <a:rPr lang="sk-SK" dirty="0" err="1"/>
              <a:t>nn</a:t>
            </a:r>
            <a:r>
              <a:rPr lang="sk-SK" dirty="0"/>
              <a:t> sa musí taktiež v určitých prípadoch vydať.</a:t>
            </a:r>
          </a:p>
        </p:txBody>
      </p:sp>
      <p:sp>
        <p:nvSpPr>
          <p:cNvPr id="7" name="BlokTextu 6"/>
          <p:cNvSpPr txBox="1"/>
          <p:nvPr/>
        </p:nvSpPr>
        <p:spPr>
          <a:xfrm>
            <a:off x="395536" y="5552072"/>
            <a:ext cx="8496944" cy="1477328"/>
          </a:xfrm>
          <a:prstGeom prst="rect">
            <a:avLst/>
          </a:prstGeom>
          <a:noFill/>
        </p:spPr>
        <p:txBody>
          <a:bodyPr wrap="square" rtlCol="0">
            <a:spAutoFit/>
          </a:bodyPr>
          <a:lstStyle/>
          <a:p>
            <a:r>
              <a:rPr lang="sk-SK" b="1" dirty="0"/>
              <a:t>A to:</a:t>
            </a:r>
            <a:endParaRPr lang="sk-SK" dirty="0"/>
          </a:p>
          <a:p>
            <a:pPr lvl="0"/>
            <a:r>
              <a:rPr lang="sk-SK" dirty="0"/>
              <a:t>ak je zariadenie </a:t>
            </a:r>
            <a:r>
              <a:rPr lang="sk-SK" dirty="0" err="1"/>
              <a:t>mn</a:t>
            </a:r>
            <a:r>
              <a:rPr lang="sk-SK" dirty="0"/>
              <a:t> alebo </a:t>
            </a:r>
            <a:r>
              <a:rPr lang="sk-SK" dirty="0" err="1"/>
              <a:t>nn</a:t>
            </a:r>
            <a:r>
              <a:rPr lang="sk-SK" dirty="0"/>
              <a:t> v spoločných priestoroch so zariadením </a:t>
            </a:r>
            <a:r>
              <a:rPr lang="sk-SK" dirty="0" err="1"/>
              <a:t>vn</a:t>
            </a:r>
            <a:r>
              <a:rPr lang="sk-SK" dirty="0"/>
              <a:t>, </a:t>
            </a:r>
            <a:r>
              <a:rPr lang="sk-SK" dirty="0" err="1"/>
              <a:t>vvn</a:t>
            </a:r>
            <a:r>
              <a:rPr lang="sk-SK" dirty="0"/>
              <a:t> alebo </a:t>
            </a:r>
            <a:r>
              <a:rPr lang="sk-SK" dirty="0" err="1"/>
              <a:t>zvn</a:t>
            </a:r>
            <a:r>
              <a:rPr lang="sk-SK" dirty="0"/>
              <a:t> </a:t>
            </a:r>
          </a:p>
          <a:p>
            <a:pPr lvl="0"/>
            <a:r>
              <a:rPr lang="sk-SK" dirty="0"/>
              <a:t>na križovatkách s vedeniami </a:t>
            </a:r>
            <a:r>
              <a:rPr lang="sk-SK" dirty="0" err="1"/>
              <a:t>vn</a:t>
            </a:r>
            <a:r>
              <a:rPr lang="sk-SK" dirty="0"/>
              <a:t>, </a:t>
            </a:r>
            <a:r>
              <a:rPr lang="sk-SK" dirty="0" err="1"/>
              <a:t>vvn</a:t>
            </a:r>
            <a:r>
              <a:rPr lang="sk-SK" dirty="0"/>
              <a:t> alebo </a:t>
            </a:r>
            <a:r>
              <a:rPr lang="sk-SK" dirty="0" err="1"/>
              <a:t>zvn</a:t>
            </a:r>
            <a:r>
              <a:rPr lang="sk-SK" dirty="0"/>
              <a:t> </a:t>
            </a:r>
            <a:r>
              <a:rPr lang="sk-SK" dirty="0" smtClean="0"/>
              <a:t> v </a:t>
            </a:r>
            <a:r>
              <a:rPr lang="sk-SK" dirty="0"/>
              <a:t>častiach súbehov s vedením </a:t>
            </a:r>
            <a:r>
              <a:rPr lang="sk-SK" dirty="0" err="1"/>
              <a:t>vn</a:t>
            </a:r>
            <a:r>
              <a:rPr lang="sk-SK" dirty="0"/>
              <a:t>, </a:t>
            </a:r>
            <a:r>
              <a:rPr lang="sk-SK" dirty="0" err="1"/>
              <a:t>vvn</a:t>
            </a:r>
            <a:r>
              <a:rPr lang="sk-SK" dirty="0"/>
              <a:t> alebo </a:t>
            </a:r>
            <a:r>
              <a:rPr lang="sk-SK" dirty="0" err="1" smtClean="0"/>
              <a:t>zvn</a:t>
            </a:r>
            <a:r>
              <a:rPr lang="sk-SK" dirty="0" smtClean="0"/>
              <a:t>.  </a:t>
            </a:r>
            <a:endParaRPr lang="sk-SK" dirty="0"/>
          </a:p>
          <a:p>
            <a:endParaRPr lang="sk-SK"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BlokTextu 3"/>
          <p:cNvSpPr txBox="1"/>
          <p:nvPr/>
        </p:nvSpPr>
        <p:spPr>
          <a:xfrm>
            <a:off x="179512" y="188640"/>
            <a:ext cx="8712968" cy="646331"/>
          </a:xfrm>
          <a:prstGeom prst="rect">
            <a:avLst/>
          </a:prstGeom>
          <a:noFill/>
        </p:spPr>
        <p:txBody>
          <a:bodyPr wrap="square" rtlCol="0">
            <a:spAutoFit/>
          </a:bodyPr>
          <a:lstStyle/>
          <a:p>
            <a:r>
              <a:rPr lang="sk-SK" b="1" dirty="0"/>
              <a:t>Príkaz "B" alebo "B-PPN" vydáva a podpisuje osoba zodpovedajúca za prevádzku príslušného elektrického zariadenia, alebo vedúci prevádzky alebo údržby</a:t>
            </a:r>
            <a:r>
              <a:rPr lang="sk-SK" b="1" dirty="0" smtClean="0"/>
              <a:t>.</a:t>
            </a:r>
            <a:endParaRPr lang="sk-SK" b="1" dirty="0"/>
          </a:p>
        </p:txBody>
      </p:sp>
      <p:sp>
        <p:nvSpPr>
          <p:cNvPr id="5" name="BlokTextu 4"/>
          <p:cNvSpPr txBox="1"/>
          <p:nvPr/>
        </p:nvSpPr>
        <p:spPr>
          <a:xfrm>
            <a:off x="179512" y="980728"/>
            <a:ext cx="8280920" cy="1477328"/>
          </a:xfrm>
          <a:prstGeom prst="rect">
            <a:avLst/>
          </a:prstGeom>
          <a:noFill/>
        </p:spPr>
        <p:txBody>
          <a:bodyPr wrap="square" rtlCol="0">
            <a:spAutoFit/>
          </a:bodyPr>
          <a:lstStyle/>
          <a:p>
            <a:r>
              <a:rPr lang="sk-SK" b="1" dirty="0"/>
              <a:t>Príkaz "B" alebo "B-PPN" sa vystavuje na vedúceho práce.</a:t>
            </a:r>
            <a:endParaRPr lang="sk-SK" dirty="0"/>
          </a:p>
          <a:p>
            <a:r>
              <a:rPr lang="sk-SK" dirty="0"/>
              <a:t>Príkaz "B-PPN" musí okrem iných údajov obsahovať:</a:t>
            </a:r>
          </a:p>
          <a:p>
            <a:pPr lvl="0">
              <a:buFont typeface="Arial" pitchFamily="34" charset="0"/>
              <a:buChar char="•"/>
            </a:pPr>
            <a:r>
              <a:rPr lang="sk-SK" dirty="0" smtClean="0"/>
              <a:t> červený </a:t>
            </a:r>
            <a:r>
              <a:rPr lang="sk-SK" dirty="0"/>
              <a:t>nápis </a:t>
            </a:r>
            <a:r>
              <a:rPr lang="sk-SK" b="1" dirty="0">
                <a:solidFill>
                  <a:srgbClr val="FF0000"/>
                </a:solidFill>
              </a:rPr>
              <a:t>"Pozor práca pod napätím"</a:t>
            </a:r>
            <a:r>
              <a:rPr lang="sk-SK" dirty="0">
                <a:solidFill>
                  <a:srgbClr val="FF0000"/>
                </a:solidFill>
              </a:rPr>
              <a:t> </a:t>
            </a:r>
          </a:p>
          <a:p>
            <a:pPr lvl="0">
              <a:buFont typeface="Arial" pitchFamily="34" charset="0"/>
              <a:buChar char="•"/>
            </a:pPr>
            <a:r>
              <a:rPr lang="sk-SK" dirty="0" smtClean="0"/>
              <a:t> údaje </a:t>
            </a:r>
            <a:r>
              <a:rPr lang="sk-SK" dirty="0"/>
              <a:t>o </a:t>
            </a:r>
            <a:r>
              <a:rPr lang="sk-SK" dirty="0" err="1"/>
              <a:t>atmosferických</a:t>
            </a:r>
            <a:r>
              <a:rPr lang="sk-SK" dirty="0"/>
              <a:t> podmienkach </a:t>
            </a:r>
          </a:p>
          <a:p>
            <a:endParaRPr lang="sk-SK" dirty="0"/>
          </a:p>
        </p:txBody>
      </p:sp>
      <p:sp>
        <p:nvSpPr>
          <p:cNvPr id="6" name="BlokTextu 5"/>
          <p:cNvSpPr txBox="1"/>
          <p:nvPr/>
        </p:nvSpPr>
        <p:spPr>
          <a:xfrm>
            <a:off x="179512" y="2276872"/>
            <a:ext cx="8964488" cy="1477328"/>
          </a:xfrm>
          <a:prstGeom prst="rect">
            <a:avLst/>
          </a:prstGeom>
          <a:noFill/>
        </p:spPr>
        <p:txBody>
          <a:bodyPr wrap="square" rtlCol="0">
            <a:spAutoFit/>
          </a:bodyPr>
          <a:lstStyle/>
          <a:p>
            <a:pPr>
              <a:buFont typeface="Arial" pitchFamily="34" charset="0"/>
              <a:buChar char="•"/>
            </a:pPr>
            <a:r>
              <a:rPr lang="sk-SK" dirty="0" smtClean="0"/>
              <a:t> Príkaz </a:t>
            </a:r>
            <a:r>
              <a:rPr lang="sk-SK" dirty="0"/>
              <a:t>"B-PPN" sa vydáva len na jedno pracovisko a jednu pracovnú skupinu. </a:t>
            </a:r>
            <a:endParaRPr lang="sk-SK" dirty="0" smtClean="0"/>
          </a:p>
          <a:p>
            <a:pPr>
              <a:buFont typeface="Arial" pitchFamily="34" charset="0"/>
              <a:buChar char="•"/>
            </a:pPr>
            <a:r>
              <a:rPr lang="sk-SK" dirty="0" smtClean="0"/>
              <a:t> Najviac </a:t>
            </a:r>
            <a:r>
              <a:rPr lang="sk-SK" dirty="0"/>
              <a:t>platí 24 hodín.</a:t>
            </a:r>
          </a:p>
          <a:p>
            <a:pPr>
              <a:buFont typeface="Arial" pitchFamily="34" charset="0"/>
              <a:buChar char="•"/>
            </a:pPr>
            <a:r>
              <a:rPr lang="sk-SK" dirty="0" smtClean="0"/>
              <a:t> Platnosť </a:t>
            </a:r>
            <a:r>
              <a:rPr lang="sk-SK" dirty="0"/>
              <a:t>príkazu "B" začína od doby, kedy vedúci práce alebo určený dozor prevzal pracovisko sám a dal príkaz na začatie prác.</a:t>
            </a:r>
          </a:p>
          <a:p>
            <a:pPr>
              <a:buFont typeface="Arial" pitchFamily="34" charset="0"/>
              <a:buChar char="•"/>
            </a:pPr>
            <a:r>
              <a:rPr lang="sk-SK" dirty="0" smtClean="0"/>
              <a:t> Platnosť </a:t>
            </a:r>
            <a:r>
              <a:rPr lang="sk-SK" dirty="0"/>
              <a:t>príkazu končí jeho písomným uzavretím</a:t>
            </a:r>
            <a:r>
              <a:rPr lang="sk-SK" dirty="0" smtClean="0"/>
              <a:t>.</a:t>
            </a:r>
            <a:endParaRPr lang="sk-SK" dirty="0"/>
          </a:p>
        </p:txBody>
      </p:sp>
      <p:sp>
        <p:nvSpPr>
          <p:cNvPr id="7" name="BlokTextu 6"/>
          <p:cNvSpPr txBox="1"/>
          <p:nvPr/>
        </p:nvSpPr>
        <p:spPr>
          <a:xfrm>
            <a:off x="251520" y="3933056"/>
            <a:ext cx="8712968" cy="2585323"/>
          </a:xfrm>
          <a:prstGeom prst="rect">
            <a:avLst/>
          </a:prstGeom>
          <a:noFill/>
        </p:spPr>
        <p:txBody>
          <a:bodyPr wrap="square" rtlCol="0">
            <a:spAutoFit/>
          </a:bodyPr>
          <a:lstStyle/>
          <a:p>
            <a:pPr>
              <a:buFont typeface="Arial" pitchFamily="34" charset="0"/>
              <a:buChar char="•"/>
            </a:pPr>
            <a:r>
              <a:rPr lang="sk-SK" dirty="0" smtClean="0"/>
              <a:t> Ak </a:t>
            </a:r>
            <a:r>
              <a:rPr lang="sk-SK" dirty="0"/>
              <a:t>na zariadení pracuje viac pracovných skupín na niekoľkých pracoviskách, pracovník určený prevádzkovateľom je povinný evidovať na jednom mieste všetky vydané príkazy "B". Robí to z dôvodu vydania príkazu na zapnutie </a:t>
            </a:r>
            <a:r>
              <a:rPr lang="sk-SK" dirty="0" err="1"/>
              <a:t>tohoto</a:t>
            </a:r>
            <a:r>
              <a:rPr lang="sk-SK" dirty="0"/>
              <a:t> elektrického zariadenia.</a:t>
            </a:r>
          </a:p>
          <a:p>
            <a:pPr>
              <a:buFont typeface="Arial" pitchFamily="34" charset="0"/>
              <a:buChar char="•"/>
            </a:pPr>
            <a:r>
              <a:rPr lang="sk-SK" dirty="0" smtClean="0"/>
              <a:t> Od </a:t>
            </a:r>
            <a:r>
              <a:rPr lang="sk-SK" dirty="0"/>
              <a:t>príkazu "B" je možné upustiť v tom prípade, ak by z dôvodu oneskorenia bol ohrozený ľudský život, alebo by vznikli veľké škody.</a:t>
            </a:r>
          </a:p>
          <a:p>
            <a:pPr>
              <a:buFont typeface="Arial" pitchFamily="34" charset="0"/>
              <a:buChar char="•"/>
            </a:pPr>
            <a:r>
              <a:rPr lang="sk-SK" dirty="0" smtClean="0"/>
              <a:t> Vedúci </a:t>
            </a:r>
            <a:r>
              <a:rPr lang="sk-SK" dirty="0"/>
              <a:t>práce uzatvára príkaz "B" až po odstránení </a:t>
            </a:r>
            <a:r>
              <a:rPr lang="sk-SK" dirty="0" err="1"/>
              <a:t>skratovacích</a:t>
            </a:r>
            <a:r>
              <a:rPr lang="sk-SK" dirty="0"/>
              <a:t> zariadení - ak boli pri práci použité.</a:t>
            </a:r>
          </a:p>
          <a:p>
            <a:pPr>
              <a:buFont typeface="Arial" pitchFamily="34" charset="0"/>
              <a:buChar char="•"/>
            </a:pPr>
            <a:r>
              <a:rPr lang="sk-SK" dirty="0" smtClean="0"/>
              <a:t> Vedúci </a:t>
            </a:r>
            <a:r>
              <a:rPr lang="sk-SK" dirty="0"/>
              <a:t>práce uzatvára príkaz "B-PPN" po odstránení všetkých ochranných a pracovných pomôcok a po sústredení všetkých pracovníkov na určenom mieste. </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BlokTextu 3"/>
          <p:cNvSpPr txBox="1"/>
          <p:nvPr/>
        </p:nvSpPr>
        <p:spPr>
          <a:xfrm>
            <a:off x="179512" y="44624"/>
            <a:ext cx="8784976" cy="4524315"/>
          </a:xfrm>
          <a:prstGeom prst="rect">
            <a:avLst/>
          </a:prstGeom>
          <a:noFill/>
        </p:spPr>
        <p:txBody>
          <a:bodyPr wrap="square" rtlCol="0">
            <a:spAutoFit/>
          </a:bodyPr>
          <a:lstStyle/>
          <a:p>
            <a:r>
              <a:rPr lang="sk-SK" b="1" dirty="0"/>
              <a:t>2. Zabezpečenie pracoviska</a:t>
            </a:r>
            <a:endParaRPr lang="sk-SK" dirty="0"/>
          </a:p>
          <a:p>
            <a:r>
              <a:rPr lang="sk-SK" dirty="0"/>
              <a:t>Zariadenie, na ktorom alebo v blízkosti ktorého sa má pracovať, sa odpojí od všetkých napájacích okruhov. </a:t>
            </a:r>
            <a:r>
              <a:rPr lang="sk-SK" b="1" dirty="0"/>
              <a:t>V mieste, odkiaľ sa zapína alebo vypína, sa vyvesia bezpečnostné tabuľky (podľa STN 34 3510) a miesto sa uzamkne zámkom. </a:t>
            </a:r>
            <a:r>
              <a:rPr lang="sk-SK" dirty="0"/>
              <a:t>Ak sa pracuje na zariadení </a:t>
            </a:r>
            <a:r>
              <a:rPr lang="sk-SK" dirty="0" err="1"/>
              <a:t>nn</a:t>
            </a:r>
            <a:r>
              <a:rPr lang="sk-SK" dirty="0"/>
              <a:t>, ktoré je chránené tavnými poistkami, musia sa poistkové vložky a hlavice po vybratí bezpečne uschovať.</a:t>
            </a:r>
          </a:p>
          <a:p>
            <a:r>
              <a:rPr lang="sk-SK" dirty="0"/>
              <a:t> </a:t>
            </a:r>
            <a:endParaRPr lang="sk-SK" dirty="0" smtClean="0"/>
          </a:p>
          <a:p>
            <a:r>
              <a:rPr lang="sk-SK" dirty="0" smtClean="0"/>
              <a:t>Treba </a:t>
            </a:r>
            <a:r>
              <a:rPr lang="sk-SK" dirty="0"/>
              <a:t>pamätať na možné spojenie zariadenia, na ktorom sa má pracovať, so zariadením pod napätím cez meraciu a servisnú techniku.</a:t>
            </a:r>
          </a:p>
          <a:p>
            <a:endParaRPr lang="sk-SK" dirty="0" smtClean="0"/>
          </a:p>
          <a:p>
            <a:r>
              <a:rPr lang="sk-SK" b="1" dirty="0" smtClean="0"/>
              <a:t>Pred </a:t>
            </a:r>
            <a:r>
              <a:rPr lang="sk-SK" b="1" dirty="0"/>
              <a:t>začatím prác treba spoľahlivo overiť </a:t>
            </a:r>
            <a:r>
              <a:rPr lang="sk-SK" b="1" dirty="0" err="1"/>
              <a:t>beznapäťový</a:t>
            </a:r>
            <a:r>
              <a:rPr lang="sk-SK" b="1" dirty="0"/>
              <a:t> stav a potom </a:t>
            </a:r>
            <a:r>
              <a:rPr lang="sk-SK" b="1" dirty="0" err="1"/>
              <a:t>skratovacím</a:t>
            </a:r>
            <a:r>
              <a:rPr lang="sk-SK" b="1" dirty="0"/>
              <a:t> zariadením spojiť so zemou všetky vodiče vypnutého zariadenia. </a:t>
            </a:r>
            <a:r>
              <a:rPr lang="sk-SK" dirty="0"/>
              <a:t>Skratovanie sa nemusí robiť na zariadeniach (nie vonkajších vedeniach) </a:t>
            </a:r>
            <a:r>
              <a:rPr lang="sk-SK" dirty="0" err="1"/>
              <a:t>mn</a:t>
            </a:r>
            <a:r>
              <a:rPr lang="sk-SK" dirty="0"/>
              <a:t> a </a:t>
            </a:r>
            <a:r>
              <a:rPr lang="sk-SK" dirty="0" err="1"/>
              <a:t>nn</a:t>
            </a:r>
            <a:r>
              <a:rPr lang="sk-SK" dirty="0"/>
              <a:t>, ak sú vybraté poistkové vložky a na príslušné poistkové spodky sa umiestni bezpečnostná tabuľka "Pozor - na zariadení sa pracuje".</a:t>
            </a:r>
          </a:p>
          <a:p>
            <a:endParaRPr lang="sk-SK" dirty="0"/>
          </a:p>
        </p:txBody>
      </p:sp>
      <p:sp>
        <p:nvSpPr>
          <p:cNvPr id="5" name="BlokTextu 4"/>
          <p:cNvSpPr txBox="1"/>
          <p:nvPr/>
        </p:nvSpPr>
        <p:spPr>
          <a:xfrm>
            <a:off x="179512" y="4293096"/>
            <a:ext cx="8892480" cy="2585323"/>
          </a:xfrm>
          <a:prstGeom prst="rect">
            <a:avLst/>
          </a:prstGeom>
          <a:noFill/>
        </p:spPr>
        <p:txBody>
          <a:bodyPr wrap="square" rtlCol="0">
            <a:spAutoFit/>
          </a:bodyPr>
          <a:lstStyle/>
          <a:p>
            <a:r>
              <a:rPr lang="sk-SK" b="1" dirty="0"/>
              <a:t>Zabezpečenie pracoviska je súhrn opatrení pre zaistenie bezpečnosti pracujúcich:</a:t>
            </a:r>
          </a:p>
          <a:p>
            <a:pPr lvl="0"/>
            <a:r>
              <a:rPr lang="sk-SK" dirty="0" smtClean="0"/>
              <a:t>1. </a:t>
            </a:r>
            <a:r>
              <a:rPr lang="sk-SK" dirty="0" smtClean="0"/>
              <a:t>vypnutie </a:t>
            </a:r>
            <a:r>
              <a:rPr lang="sk-SK" dirty="0"/>
              <a:t>a odpojenie zariadenia </a:t>
            </a:r>
          </a:p>
          <a:p>
            <a:pPr lvl="0"/>
            <a:r>
              <a:rPr lang="sk-SK" dirty="0" smtClean="0"/>
              <a:t>2. </a:t>
            </a:r>
            <a:r>
              <a:rPr lang="sk-SK" dirty="0" smtClean="0"/>
              <a:t>odskúšanie </a:t>
            </a:r>
            <a:r>
              <a:rPr lang="sk-SK" dirty="0"/>
              <a:t>elektrického zariadenia </a:t>
            </a:r>
          </a:p>
          <a:p>
            <a:pPr lvl="0"/>
            <a:r>
              <a:rPr lang="sk-SK" dirty="0" smtClean="0"/>
              <a:t>3. </a:t>
            </a:r>
            <a:r>
              <a:rPr lang="sk-SK" dirty="0" err="1" smtClean="0"/>
              <a:t>zemnenie</a:t>
            </a:r>
            <a:r>
              <a:rPr lang="sk-SK" dirty="0" smtClean="0"/>
              <a:t> </a:t>
            </a:r>
            <a:endParaRPr lang="sk-SK" dirty="0"/>
          </a:p>
          <a:p>
            <a:pPr lvl="0"/>
            <a:r>
              <a:rPr lang="sk-SK" dirty="0" smtClean="0"/>
              <a:t>4. </a:t>
            </a:r>
            <a:r>
              <a:rPr lang="sk-SK" dirty="0" smtClean="0"/>
              <a:t>skratovanie </a:t>
            </a:r>
            <a:endParaRPr lang="sk-SK" dirty="0"/>
          </a:p>
          <a:p>
            <a:pPr lvl="0"/>
            <a:r>
              <a:rPr lang="sk-SK" dirty="0" smtClean="0"/>
              <a:t>5. </a:t>
            </a:r>
            <a:r>
              <a:rPr lang="sk-SK" dirty="0" smtClean="0"/>
              <a:t>označenie </a:t>
            </a:r>
            <a:r>
              <a:rPr lang="sk-SK" dirty="0"/>
              <a:t>a ohradenie pracoviska </a:t>
            </a:r>
          </a:p>
          <a:p>
            <a:pPr lvl="0"/>
            <a:r>
              <a:rPr lang="sk-SK" dirty="0" smtClean="0"/>
              <a:t>6. </a:t>
            </a:r>
            <a:r>
              <a:rPr lang="sk-SK" dirty="0" smtClean="0"/>
              <a:t>uschovanie </a:t>
            </a:r>
            <a:r>
              <a:rPr lang="sk-SK" dirty="0"/>
              <a:t>vložiek a hlavíc tavných poistiek, ktorými bolo zariadenie </a:t>
            </a:r>
            <a:r>
              <a:rPr lang="sk-SK" dirty="0" err="1"/>
              <a:t>nn</a:t>
            </a:r>
            <a:r>
              <a:rPr lang="sk-SK" dirty="0"/>
              <a:t> istené - okrem vonkajších vedení - príkaz "B" </a:t>
            </a:r>
          </a:p>
          <a:p>
            <a:endParaRPr lang="sk-SK"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BlokTextu 3"/>
          <p:cNvSpPr txBox="1"/>
          <p:nvPr/>
        </p:nvSpPr>
        <p:spPr>
          <a:xfrm>
            <a:off x="251520" y="188640"/>
            <a:ext cx="8568952" cy="2585323"/>
          </a:xfrm>
          <a:prstGeom prst="rect">
            <a:avLst/>
          </a:prstGeom>
          <a:noFill/>
        </p:spPr>
        <p:txBody>
          <a:bodyPr wrap="square" rtlCol="0">
            <a:spAutoFit/>
          </a:bodyPr>
          <a:lstStyle/>
          <a:p>
            <a:r>
              <a:rPr lang="sk-SK" b="1" dirty="0"/>
              <a:t>3. Ústne, telefonické a rádiotelefonické dorozumievanie sa</a:t>
            </a:r>
            <a:endParaRPr lang="sk-SK" dirty="0"/>
          </a:p>
          <a:p>
            <a:pPr>
              <a:buFont typeface="Arial" pitchFamily="34" charset="0"/>
              <a:buChar char="•"/>
            </a:pPr>
            <a:r>
              <a:rPr lang="sk-SK" dirty="0" smtClean="0"/>
              <a:t> Ústne </a:t>
            </a:r>
            <a:r>
              <a:rPr lang="sk-SK" dirty="0"/>
              <a:t>príkazy musia byť len pri priamom styku a zopakované.</a:t>
            </a:r>
          </a:p>
          <a:p>
            <a:pPr>
              <a:buFont typeface="Arial" pitchFamily="34" charset="0"/>
              <a:buChar char="•"/>
            </a:pPr>
            <a:r>
              <a:rPr lang="sk-SK" dirty="0" smtClean="0"/>
              <a:t> Telefonujúce </a:t>
            </a:r>
            <a:r>
              <a:rPr lang="sk-SK" dirty="0"/>
              <a:t>osoby sa ohlasujú menom a priezviskom, čo sa </a:t>
            </a:r>
            <a:r>
              <a:rPr lang="sk-SK" dirty="0" err="1"/>
              <a:t>spätnýn</a:t>
            </a:r>
            <a:r>
              <a:rPr lang="sk-SK" dirty="0"/>
              <a:t> zavolaním preverí.</a:t>
            </a:r>
          </a:p>
          <a:p>
            <a:pPr>
              <a:buFont typeface="Arial" pitchFamily="34" charset="0"/>
              <a:buChar char="•"/>
            </a:pPr>
            <a:r>
              <a:rPr lang="sk-SK" dirty="0" smtClean="0"/>
              <a:t> Prebraný </a:t>
            </a:r>
            <a:r>
              <a:rPr lang="sk-SK" dirty="0"/>
              <a:t>príkaz sa zopakuje.</a:t>
            </a:r>
          </a:p>
          <a:p>
            <a:pPr>
              <a:buFont typeface="Arial" pitchFamily="34" charset="0"/>
              <a:buChar char="•"/>
            </a:pPr>
            <a:r>
              <a:rPr lang="sk-SK" dirty="0" smtClean="0"/>
              <a:t> Pri </a:t>
            </a:r>
            <a:r>
              <a:rPr lang="sk-SK" dirty="0"/>
              <a:t>odovzdávaní telefonických alebo </a:t>
            </a:r>
            <a:r>
              <a:rPr lang="sk-SK" dirty="0" err="1"/>
              <a:t>rádiofonických</a:t>
            </a:r>
            <a:r>
              <a:rPr lang="sk-SK" dirty="0"/>
              <a:t> príkazov je treba dôležité prevádzkové údaje vzájomne zapisovať a taktiež prijaté príkazy zopakovať a tým ich znova potvrdiť.</a:t>
            </a:r>
          </a:p>
          <a:p>
            <a:r>
              <a:rPr lang="sk-SK" b="1" dirty="0"/>
              <a:t>Znamenie na diaľku určené na zapínanie elektrického zariadenia nie je dovolené.</a:t>
            </a:r>
            <a:endParaRPr lang="sk-SK" dirty="0"/>
          </a:p>
          <a:p>
            <a:endParaRPr lang="sk-SK" dirty="0"/>
          </a:p>
        </p:txBody>
      </p:sp>
      <p:sp>
        <p:nvSpPr>
          <p:cNvPr id="5" name="BlokTextu 4"/>
          <p:cNvSpPr txBox="1"/>
          <p:nvPr/>
        </p:nvSpPr>
        <p:spPr>
          <a:xfrm>
            <a:off x="251520" y="2636912"/>
            <a:ext cx="8568952" cy="1477328"/>
          </a:xfrm>
          <a:prstGeom prst="rect">
            <a:avLst/>
          </a:prstGeom>
          <a:noFill/>
        </p:spPr>
        <p:txBody>
          <a:bodyPr wrap="square" rtlCol="0">
            <a:spAutoFit/>
          </a:bodyPr>
          <a:lstStyle/>
          <a:p>
            <a:r>
              <a:rPr lang="sk-SK" b="1" dirty="0"/>
              <a:t>4. Povolenie na začatie prác</a:t>
            </a:r>
            <a:endParaRPr lang="sk-SK" dirty="0"/>
          </a:p>
          <a:p>
            <a:r>
              <a:rPr lang="sk-SK" dirty="0"/>
              <a:t>Po zabezpečení pracoviska skontroluje osoba na to určená spolu s vedúcim práce splnenie bezpečnostných opatrení a nasledovne povolí pracovnej skupine vstup. Pracovnú skupinu presvedčí o </a:t>
            </a:r>
            <a:r>
              <a:rPr lang="sk-SK" dirty="0" err="1"/>
              <a:t>beznapäťovom</a:t>
            </a:r>
            <a:r>
              <a:rPr lang="sk-SK" dirty="0"/>
              <a:t> stave osoba zabezpečujúca pracovisko a to </a:t>
            </a:r>
            <a:r>
              <a:rPr lang="sk-SK" b="1" dirty="0"/>
              <a:t>priamym dotykom.</a:t>
            </a:r>
            <a:endParaRPr lang="sk-SK" dirty="0"/>
          </a:p>
          <a:p>
            <a:endParaRPr lang="sk-SK" dirty="0"/>
          </a:p>
        </p:txBody>
      </p:sp>
      <p:sp>
        <p:nvSpPr>
          <p:cNvPr id="6" name="BlokTextu 5"/>
          <p:cNvSpPr txBox="1"/>
          <p:nvPr/>
        </p:nvSpPr>
        <p:spPr>
          <a:xfrm>
            <a:off x="251520" y="4005064"/>
            <a:ext cx="8640960" cy="2308324"/>
          </a:xfrm>
          <a:prstGeom prst="rect">
            <a:avLst/>
          </a:prstGeom>
          <a:noFill/>
        </p:spPr>
        <p:txBody>
          <a:bodyPr wrap="square" rtlCol="0">
            <a:spAutoFit/>
          </a:bodyPr>
          <a:lstStyle/>
          <a:p>
            <a:r>
              <a:rPr lang="sk-SK" b="1" dirty="0"/>
              <a:t>5. Dozor pri práci</a:t>
            </a:r>
            <a:endParaRPr lang="sk-SK" dirty="0"/>
          </a:p>
          <a:p>
            <a:r>
              <a:rPr lang="sk-SK" dirty="0"/>
              <a:t>Od okamihu povolenia vstupu pracovnej skupiny na pracovisko preberá vedúci práce dozor nad bezpečnosťou všetkých zamestnancov ako aj nad správnym postupom prác a správnym používaním ochranných pomôcok. Vedúci smie pracovať len vtedy, ak je celý priestor, kde prebiehajú práce, odpojený od napätia, alebo ak je celá skupina sústredená pri práci na tom istom mieste ako on. Ak nemá vedúci práce normou predpísanú kvalifikáciu, ustanoví prevádzkovateľ elektrického zariadenia dozor.</a:t>
            </a:r>
          </a:p>
          <a:p>
            <a:endParaRPr lang="sk-SK"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BlokTextu 3"/>
          <p:cNvSpPr txBox="1"/>
          <p:nvPr/>
        </p:nvSpPr>
        <p:spPr>
          <a:xfrm>
            <a:off x="179512" y="188640"/>
            <a:ext cx="8784976" cy="2308324"/>
          </a:xfrm>
          <a:prstGeom prst="rect">
            <a:avLst/>
          </a:prstGeom>
          <a:noFill/>
        </p:spPr>
        <p:txBody>
          <a:bodyPr wrap="square" rtlCol="0">
            <a:spAutoFit/>
          </a:bodyPr>
          <a:lstStyle/>
          <a:p>
            <a:r>
              <a:rPr lang="sk-SK" b="1" dirty="0"/>
              <a:t>6. Prerušenie prác</a:t>
            </a:r>
            <a:endParaRPr lang="sk-SK" dirty="0"/>
          </a:p>
          <a:p>
            <a:r>
              <a:rPr lang="sk-SK" dirty="0"/>
              <a:t>Pri prerušení prác opustí celá skupina pracovisko spoločne. </a:t>
            </a:r>
            <a:r>
              <a:rPr lang="sk-SK" b="1" dirty="0"/>
              <a:t>Všetky bezpečnostné opatrenia musia zostať na svojom mieste a pred obnovením prác sa musí osoba poverená dozorom presvedčiť, že nenastali zmeny v zabezpečení pracoviska. </a:t>
            </a:r>
            <a:r>
              <a:rPr lang="sk-SK" dirty="0"/>
              <a:t>Pracovisko sa v žiadnom prípade cez prestávku neuvádza do napäťového stavu. Ak je zapnutie vo výnimočných prípadoch potrebné, upovedomí sa o tom celá pracovná skupina. V prácach možno pokračovať vtedy, ak bude opäť splnený doposiaľ platný príkaz "B" alebo "B-PPN". Pri prerušení práce - napr. pre búrku - musí celá pracovná skupina opustiť pracovisko</a:t>
            </a:r>
            <a:r>
              <a:rPr lang="sk-SK" dirty="0" smtClean="0"/>
              <a:t>.</a:t>
            </a:r>
            <a:endParaRPr lang="sk-SK" dirty="0"/>
          </a:p>
        </p:txBody>
      </p:sp>
      <p:sp>
        <p:nvSpPr>
          <p:cNvPr id="5" name="BlokTextu 4"/>
          <p:cNvSpPr txBox="1"/>
          <p:nvPr/>
        </p:nvSpPr>
        <p:spPr>
          <a:xfrm>
            <a:off x="179512" y="2636912"/>
            <a:ext cx="8712968" cy="3693319"/>
          </a:xfrm>
          <a:prstGeom prst="rect">
            <a:avLst/>
          </a:prstGeom>
          <a:noFill/>
        </p:spPr>
        <p:txBody>
          <a:bodyPr wrap="square" rtlCol="0">
            <a:spAutoFit/>
          </a:bodyPr>
          <a:lstStyle/>
          <a:p>
            <a:r>
              <a:rPr lang="sk-SK" b="1" dirty="0"/>
              <a:t>7. Ukončenie a kontrola vykonanej práce</a:t>
            </a:r>
            <a:endParaRPr lang="sk-SK" dirty="0"/>
          </a:p>
          <a:p>
            <a:r>
              <a:rPr lang="sk-SK" dirty="0"/>
              <a:t>Potrebné skúšky na zariadení na ktorom sa pracovalo sa musia urobiť ešte na zabezpečenom zariadení. Môžu sa odstrániť iba tie zabezpečovacie zariadenia, ktoré skúšku znemožňovali. Potom pracovná skupina uvedie zariadenie do pôvodného (prevádzkového) stavu.</a:t>
            </a:r>
          </a:p>
          <a:p>
            <a:endParaRPr lang="sk-SK" dirty="0" smtClean="0"/>
          </a:p>
          <a:p>
            <a:r>
              <a:rPr lang="sk-SK" dirty="0" smtClean="0"/>
              <a:t>Po </a:t>
            </a:r>
            <a:r>
              <a:rPr lang="sk-SK" dirty="0"/>
              <a:t>kontrole stavu pracoviska vedúcim práce a po opustení pracoviska všetkými pracovníkmi sa odstráni zabezpečenie pracoviska a vypnutá časť sa uvedie pod napätie. O tomto upovedomí vedúci prác pracovníka, ktorý pracovisko zabezpečoval.</a:t>
            </a:r>
          </a:p>
          <a:p>
            <a:endParaRPr lang="sk-SK" dirty="0" smtClean="0"/>
          </a:p>
          <a:p>
            <a:r>
              <a:rPr lang="sk-SK" dirty="0" smtClean="0"/>
              <a:t>Vedúci </a:t>
            </a:r>
            <a:r>
              <a:rPr lang="sk-SK" dirty="0"/>
              <a:t>práce je osoba poverená vedením pracovnej skupiny. Ak pracuje sám, taktiež môže byť sám sebe vedúcim práce.</a:t>
            </a:r>
          </a:p>
          <a:p>
            <a:endParaRPr lang="sk-SK"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BlokTextu 3"/>
          <p:cNvSpPr txBox="1"/>
          <p:nvPr/>
        </p:nvSpPr>
        <p:spPr>
          <a:xfrm>
            <a:off x="251520" y="188640"/>
            <a:ext cx="8640960" cy="1754326"/>
          </a:xfrm>
          <a:prstGeom prst="rect">
            <a:avLst/>
          </a:prstGeom>
          <a:noFill/>
        </p:spPr>
        <p:txBody>
          <a:bodyPr wrap="square" rtlCol="0">
            <a:spAutoFit/>
          </a:bodyPr>
          <a:lstStyle/>
          <a:p>
            <a:r>
              <a:rPr lang="sk-SK" b="1" dirty="0"/>
              <a:t>8. Uzavretie príkazu</a:t>
            </a:r>
            <a:endParaRPr lang="sk-SK" dirty="0"/>
          </a:p>
          <a:p>
            <a:r>
              <a:rPr lang="sk-SK" dirty="0"/>
              <a:t>Po odstránení </a:t>
            </a:r>
            <a:r>
              <a:rPr lang="sk-SK" dirty="0" err="1"/>
              <a:t>skratovacieho</a:t>
            </a:r>
            <a:r>
              <a:rPr lang="sk-SK" dirty="0"/>
              <a:t> zariadenia vedúci prác uzavrie príkaz "B".</a:t>
            </a:r>
          </a:p>
          <a:p>
            <a:r>
              <a:rPr lang="sk-SK" dirty="0"/>
              <a:t>Príkaz "B-PPN" sa uzavrie po odstránení všetkých ochranných a pracovných pomôcok a po zhromaždení všetkých pracovníkov na určenom mieste. Následne oznámi ukončenie prác na dispečing.</a:t>
            </a:r>
          </a:p>
          <a:p>
            <a:endParaRPr lang="sk-SK" dirty="0"/>
          </a:p>
        </p:txBody>
      </p:sp>
      <p:sp>
        <p:nvSpPr>
          <p:cNvPr id="5" name="BlokTextu 4"/>
          <p:cNvSpPr txBox="1"/>
          <p:nvPr/>
        </p:nvSpPr>
        <p:spPr>
          <a:xfrm>
            <a:off x="251520" y="1844824"/>
            <a:ext cx="8496944" cy="3970318"/>
          </a:xfrm>
          <a:prstGeom prst="rect">
            <a:avLst/>
          </a:prstGeom>
          <a:noFill/>
        </p:spPr>
        <p:txBody>
          <a:bodyPr wrap="square" rtlCol="0">
            <a:spAutoFit/>
          </a:bodyPr>
          <a:lstStyle/>
          <a:p>
            <a:r>
              <a:rPr lang="sk-SK" b="1" dirty="0"/>
              <a:t>9. Uvedenie pracoviska do pôvodného stavu</a:t>
            </a:r>
            <a:endParaRPr lang="sk-SK" dirty="0"/>
          </a:p>
          <a:p>
            <a:r>
              <a:rPr lang="sk-SK" dirty="0"/>
              <a:t>Pod pojmom uvedenia pracoviska do pôvodného stavu sa rozumie odstránenie všetkých bezpečnostných opatrení, ktoré boli pred začatím prác vykonané, ako aj zabezpečenie napäťového stavu a odskúšanie správnej činnosti elektrických zariadení.</a:t>
            </a:r>
          </a:p>
          <a:p>
            <a:endParaRPr lang="sk-SK" dirty="0" smtClean="0"/>
          </a:p>
          <a:p>
            <a:r>
              <a:rPr lang="sk-SK" dirty="0" smtClean="0"/>
              <a:t>Ochranné </a:t>
            </a:r>
            <a:r>
              <a:rPr lang="sk-SK" dirty="0"/>
              <a:t>pomôcky sú predmety chrániace pracovníka pred nebezpečnými účinkami elektriny.</a:t>
            </a:r>
          </a:p>
          <a:p>
            <a:endParaRPr lang="sk-SK" dirty="0" smtClean="0"/>
          </a:p>
          <a:p>
            <a:r>
              <a:rPr lang="sk-SK" dirty="0" smtClean="0"/>
              <a:t>Pracovné </a:t>
            </a:r>
            <a:r>
              <a:rPr lang="sk-SK" dirty="0"/>
              <a:t>pomôcky sú predmety potrebné na prácu na elektrickom zariadení alebo v jeho blízkosti.</a:t>
            </a:r>
          </a:p>
          <a:p>
            <a:endParaRPr lang="sk-SK" dirty="0" smtClean="0"/>
          </a:p>
          <a:p>
            <a:r>
              <a:rPr lang="sk-SK" dirty="0" smtClean="0"/>
              <a:t>O </a:t>
            </a:r>
            <a:r>
              <a:rPr lang="sk-SK" dirty="0"/>
              <a:t>dobrom stave ochranných a pracovných pomôcok je nutné sa presvedčiť pred každým použitím.</a:t>
            </a:r>
          </a:p>
          <a:p>
            <a:endParaRPr lang="sk-SK" dirty="0"/>
          </a:p>
        </p:txBody>
      </p:sp>
    </p:spTree>
  </p:cSld>
  <p:clrMapOvr>
    <a:masterClrMapping/>
  </p:clrMapOvr>
</p:sld>
</file>

<file path=ppt/theme/theme1.xml><?xml version="1.0" encoding="utf-8"?>
<a:theme xmlns:a="http://schemas.openxmlformats.org/drawingml/2006/main" name="Motív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Motív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806</TotalTime>
  <Words>1447</Words>
  <Application>Microsoft Office PowerPoint</Application>
  <PresentationFormat>Prezentácia na obrazovke (4:3)</PresentationFormat>
  <Paragraphs>121</Paragraphs>
  <Slides>8</Slides>
  <Notes>0</Notes>
  <HiddenSlides>0</HiddenSlides>
  <MMClips>0</MMClips>
  <ScaleCrop>false</ScaleCrop>
  <HeadingPairs>
    <vt:vector size="4" baseType="variant">
      <vt:variant>
        <vt:lpstr>Motív</vt:lpstr>
      </vt:variant>
      <vt:variant>
        <vt:i4>1</vt:i4>
      </vt:variant>
      <vt:variant>
        <vt:lpstr>Nadpisy snímok</vt:lpstr>
      </vt:variant>
      <vt:variant>
        <vt:i4>8</vt:i4>
      </vt:variant>
    </vt:vector>
  </HeadingPairs>
  <TitlesOfParts>
    <vt:vector size="9" baseType="lpstr">
      <vt:lpstr>Motív Office</vt:lpstr>
      <vt:lpstr>Snímka 1</vt:lpstr>
      <vt:lpstr>Snímka 2</vt:lpstr>
      <vt:lpstr>Snímka 3</vt:lpstr>
      <vt:lpstr>Snímka 4</vt:lpstr>
      <vt:lpstr>Snímka 5</vt:lpstr>
      <vt:lpstr>Snímka 6</vt:lpstr>
      <vt:lpstr>Snímka 7</vt:lpstr>
      <vt:lpstr>Snímka 8</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Snímka 1</dc:title>
  <dc:creator>okay</dc:creator>
  <cp:lastModifiedBy>okay</cp:lastModifiedBy>
  <cp:revision>25</cp:revision>
  <dcterms:created xsi:type="dcterms:W3CDTF">2014-12-06T11:15:56Z</dcterms:created>
  <dcterms:modified xsi:type="dcterms:W3CDTF">2014-12-09T21:46:21Z</dcterms:modified>
</cp:coreProperties>
</file>