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97" r:id="rId2"/>
    <p:sldId id="300" r:id="rId3"/>
    <p:sldId id="298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BBA8-BF10-477B-A4B3-C8FFB266B0A1}" type="datetimeFigureOut">
              <a:rPr lang="sk-SK" smtClean="0"/>
              <a:pPr/>
              <a:t>2.2.2015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819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865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Paralelný register 4 bitový , 4xD-preklápacie obvody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posuvný register  74164 v </a:t>
            </a:r>
            <a:r>
              <a:rPr lang="sk-SK" b="1" dirty="0" err="1" smtClean="0"/>
              <a:t>Multisime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25" y="2996952"/>
            <a:ext cx="8936807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tamimielec.com/files/741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684909" cy="278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posuvný register v </a:t>
            </a:r>
            <a:r>
              <a:rPr lang="sk-SK" b="1" dirty="0" err="1" smtClean="0"/>
              <a:t>Multisime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647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www.tamimielec.com/files/741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24299"/>
            <a:ext cx="2828925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kruhový register pomocou obvodu 74164:</a:t>
            </a:r>
            <a:endParaRPr lang="sk-SK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420888"/>
            <a:ext cx="74580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www.tamimielec.com/files/741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"/>
            <a:ext cx="2468885" cy="256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712968" cy="440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Vytvorte delič frekvencie pomocou obvodu </a:t>
            </a:r>
            <a:r>
              <a:rPr lang="sk-SK" b="1" dirty="0" err="1" smtClean="0"/>
              <a:t>čítač</a:t>
            </a:r>
            <a:r>
              <a:rPr lang="sk-SK" b="1" dirty="0" smtClean="0"/>
              <a:t> 4013, priebeh overte osciloskopom.</a:t>
            </a:r>
            <a:endParaRPr lang="sk-SK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Vytvorte delič frekvencie pomocou </a:t>
            </a:r>
            <a:r>
              <a:rPr lang="sk-SK" b="1" dirty="0" err="1" smtClean="0"/>
              <a:t>klopného</a:t>
            </a:r>
            <a:r>
              <a:rPr lang="sk-SK" b="1" dirty="0" smtClean="0"/>
              <a:t> obvodu D 7474N. Po overení v </a:t>
            </a:r>
            <a:r>
              <a:rPr lang="sk-SK" b="1" dirty="0" err="1" smtClean="0"/>
              <a:t>Multisime</a:t>
            </a:r>
            <a:r>
              <a:rPr lang="sk-SK" b="1" dirty="0" smtClean="0"/>
              <a:t> overte prakticky osciloskopom.  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81224"/>
            <a:ext cx="8887532" cy="333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10527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D- dátový vstup, CLR – nulovanie, CLK – hodiny, Q – výstup, PR - nastavenie 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89759" cy="42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Vytvorte 3 bitový asynchrónny </a:t>
            </a:r>
            <a:r>
              <a:rPr lang="sk-SK" dirty="0" err="1" smtClean="0"/>
              <a:t>čítač</a:t>
            </a:r>
            <a:r>
              <a:rPr lang="sk-SK" dirty="0" smtClean="0"/>
              <a:t> s frekvenciou 50 Hz pomocou </a:t>
            </a:r>
            <a:r>
              <a:rPr lang="sk-SK" dirty="0" err="1" smtClean="0"/>
              <a:t>klopných</a:t>
            </a:r>
            <a:r>
              <a:rPr lang="sk-SK" dirty="0" smtClean="0"/>
              <a:t> obvodov CMOS 4013BT_5V. Priebeh overte osciloskopom. Po overení v </a:t>
            </a:r>
            <a:r>
              <a:rPr lang="sk-SK" dirty="0" err="1" smtClean="0"/>
              <a:t>Multisime</a:t>
            </a:r>
            <a:r>
              <a:rPr lang="sk-SK" dirty="0" smtClean="0"/>
              <a:t> skontrolujte prakticky.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Vytvorte 3 bitový asynchrónny </a:t>
            </a:r>
            <a:r>
              <a:rPr lang="sk-SK" dirty="0" err="1" smtClean="0"/>
              <a:t>čítač</a:t>
            </a:r>
            <a:r>
              <a:rPr lang="sk-SK" dirty="0" smtClean="0"/>
              <a:t> s frekvenciou 10 Hz pomocou </a:t>
            </a:r>
            <a:r>
              <a:rPr lang="sk-SK" dirty="0" err="1" smtClean="0"/>
              <a:t>klopných</a:t>
            </a:r>
            <a:r>
              <a:rPr lang="sk-SK" dirty="0" smtClean="0"/>
              <a:t> obvodov JK 7473N. Priebeh overte osciloskopom. Po overení v </a:t>
            </a:r>
            <a:r>
              <a:rPr lang="sk-SK" dirty="0" err="1" smtClean="0"/>
              <a:t>Multisime</a:t>
            </a:r>
            <a:r>
              <a:rPr lang="sk-SK" dirty="0" smtClean="0"/>
              <a:t> skontrolujte prakticky.</a:t>
            </a:r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7698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9349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3326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 bitový </a:t>
            </a:r>
            <a:r>
              <a:rPr lang="sk-SK" b="1" dirty="0" err="1" smtClean="0"/>
              <a:t>asynchróonny</a:t>
            </a:r>
            <a:r>
              <a:rPr lang="sk-SK" b="1" dirty="0" smtClean="0"/>
              <a:t> dekadický </a:t>
            </a:r>
            <a:r>
              <a:rPr lang="sk-SK" b="1" dirty="0" err="1" smtClean="0"/>
              <a:t>čítač</a:t>
            </a:r>
            <a:r>
              <a:rPr lang="sk-SK" b="1" dirty="0" smtClean="0"/>
              <a:t> 7490</a:t>
            </a:r>
            <a:endParaRPr lang="sk-SK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Zostrojte BCD </a:t>
            </a:r>
            <a:r>
              <a:rPr lang="sk-SK" dirty="0" err="1" smtClean="0"/>
              <a:t>kóder</a:t>
            </a:r>
            <a:r>
              <a:rPr lang="sk-SK" dirty="0" smtClean="0"/>
              <a:t> pomocou 4 tlačidiel a 7 segmentovej LED zobrazovacej jednotky. </a:t>
            </a:r>
          </a:p>
          <a:p>
            <a:r>
              <a:rPr lang="sk-SK" dirty="0" smtClean="0"/>
              <a:t>Overte v </a:t>
            </a:r>
            <a:r>
              <a:rPr lang="sk-SK" dirty="0" err="1" smtClean="0"/>
              <a:t>Multisime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84784"/>
            <a:ext cx="846040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943100"/>
            <a:ext cx="841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06" y="2224088"/>
            <a:ext cx="8912234" cy="32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Zostrojte BCD </a:t>
            </a:r>
            <a:r>
              <a:rPr lang="sk-SK" dirty="0" err="1" smtClean="0"/>
              <a:t>kóder</a:t>
            </a:r>
            <a:r>
              <a:rPr lang="sk-SK" dirty="0" smtClean="0"/>
              <a:t> pomocou 4 tlačidiel a 10 segmentovej LED zobrazovacej jednotky. </a:t>
            </a:r>
          </a:p>
          <a:p>
            <a:r>
              <a:rPr lang="sk-SK" dirty="0" smtClean="0"/>
              <a:t>Overte v </a:t>
            </a:r>
            <a:r>
              <a:rPr lang="sk-SK" dirty="0" err="1" smtClean="0"/>
              <a:t>Multisime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14" y="1052685"/>
            <a:ext cx="9158414" cy="390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7 segmentový displej ako počítadlo impulzov s frekvenciou 100Hz pomocou </a:t>
            </a:r>
            <a:r>
              <a:rPr lang="sk-SK" b="1" dirty="0" err="1" smtClean="0"/>
              <a:t>čítača</a:t>
            </a:r>
            <a:r>
              <a:rPr lang="sk-SK" b="1" dirty="0" smtClean="0"/>
              <a:t> 74LS90N a </a:t>
            </a:r>
            <a:r>
              <a:rPr lang="sk-SK" b="1" dirty="0" err="1" smtClean="0"/>
              <a:t>dekódera</a:t>
            </a:r>
            <a:r>
              <a:rPr lang="sk-SK" b="1" dirty="0" smtClean="0"/>
              <a:t> 74LS47D. 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508692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 tomto zapojení doplňte ďalší 7 segmentový displej miesto LED diódy, ktorý bude zobrazovať ďalšiu dekádu impulzov.</a:t>
            </a:r>
            <a:endParaRPr lang="sk-SK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9144000" cy="52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908721"/>
            <a:ext cx="8604448" cy="53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Zostrojte BCD </a:t>
            </a:r>
            <a:r>
              <a:rPr lang="sk-SK" dirty="0" err="1" smtClean="0"/>
              <a:t>kóder</a:t>
            </a:r>
            <a:r>
              <a:rPr lang="sk-SK" dirty="0" smtClean="0"/>
              <a:t> pomocou 4 tlačidiel a 10 LED. Overte v </a:t>
            </a:r>
            <a:r>
              <a:rPr lang="sk-SK" dirty="0" err="1" smtClean="0"/>
              <a:t>Multisime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712968" cy="440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Vytvorte delič frekvencie pomocou obvodu </a:t>
            </a:r>
            <a:r>
              <a:rPr lang="sk-SK" b="1" dirty="0" err="1" smtClean="0"/>
              <a:t>čítač</a:t>
            </a:r>
            <a:r>
              <a:rPr lang="sk-SK" b="1" dirty="0" smtClean="0"/>
              <a:t> 4013, priebeh overte osciloskopom.</a:t>
            </a:r>
            <a:endParaRPr lang="sk-SK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89759" cy="42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Vytvorte 3 bitový asynchrónny </a:t>
            </a:r>
            <a:r>
              <a:rPr lang="sk-SK" dirty="0" err="1" smtClean="0"/>
              <a:t>čítač</a:t>
            </a:r>
            <a:r>
              <a:rPr lang="sk-SK" dirty="0" smtClean="0"/>
              <a:t> s frekvenciou 50 Hz pomocou </a:t>
            </a:r>
            <a:r>
              <a:rPr lang="sk-SK" dirty="0" err="1" smtClean="0"/>
              <a:t>klopných</a:t>
            </a:r>
            <a:r>
              <a:rPr lang="sk-SK" dirty="0" smtClean="0"/>
              <a:t> obvodov CMOS 4013BT_5V. Priebeh overte osciloskopom. Po overení v </a:t>
            </a:r>
            <a:r>
              <a:rPr lang="sk-SK" dirty="0" err="1" smtClean="0"/>
              <a:t>Multisime</a:t>
            </a:r>
            <a:r>
              <a:rPr lang="sk-SK" dirty="0" smtClean="0"/>
              <a:t> skontrolujte prakticky.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2527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39449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19724"/>
            <a:ext cx="7056784" cy="35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109"/>
            <a:ext cx="6876256" cy="31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 navrhni </a:t>
            </a:r>
            <a:r>
              <a:rPr lang="sk-SK" b="1" dirty="0" err="1" smtClean="0"/>
              <a:t>astabilný</a:t>
            </a:r>
            <a:r>
              <a:rPr lang="sk-SK" b="1" dirty="0" smtClean="0"/>
              <a:t>  preklápací obvod a over funkčnosť</a:t>
            </a:r>
            <a:endParaRPr lang="sk-SK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 programe </a:t>
            </a:r>
            <a:r>
              <a:rPr lang="sk-SK" b="1" dirty="0" err="1" smtClean="0">
                <a:solidFill>
                  <a:srgbClr val="FF0000"/>
                </a:solidFill>
              </a:rPr>
              <a:t>Multisim</a:t>
            </a:r>
            <a:r>
              <a:rPr lang="sk-SK" b="1" dirty="0" smtClean="0">
                <a:solidFill>
                  <a:srgbClr val="FF0000"/>
                </a:solidFill>
              </a:rPr>
              <a:t> určite parametre výstupného impulzu (MKO), over prakticky: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486916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Výsledok overte  výpočtom,  osciloskopom v </a:t>
            </a:r>
            <a:r>
              <a:rPr lang="sk-SK" b="1" dirty="0" err="1" smtClean="0"/>
              <a:t>Multisime</a:t>
            </a:r>
            <a:r>
              <a:rPr lang="sk-SK" b="1" dirty="0" smtClean="0"/>
              <a:t> a pomocou  digitálneho osciloskopu.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57406" cy="32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23528" y="42930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Šírka výstupného impulzu sa vyráta podľa vzťahu: T=1,1*R*C 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5335"/>
            <a:ext cx="9018124" cy="375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06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Bistabilný</a:t>
            </a:r>
            <a:r>
              <a:rPr lang="sk-SK" b="1" dirty="0" smtClean="0"/>
              <a:t> </a:t>
            </a:r>
            <a:r>
              <a:rPr lang="sk-SK" b="1" dirty="0" err="1" smtClean="0"/>
              <a:t>klopný</a:t>
            </a:r>
            <a:r>
              <a:rPr lang="sk-SK" b="1" dirty="0" smtClean="0"/>
              <a:t> obvod over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pic>
        <p:nvPicPr>
          <p:cNvPr id="2052" name="Picture 4" descr="http://pandatron.cz/elektronika2/555_556_bis_s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035" y="0"/>
            <a:ext cx="4178015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37681"/>
            <a:ext cx="8742272" cy="37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telefon.unas.cz/e/klopne%20obvody/r-s%20nand%20nov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76464" cy="2663836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23528" y="2606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Bistabilný</a:t>
            </a:r>
            <a:r>
              <a:rPr lang="sk-SK" b="1" dirty="0" smtClean="0"/>
              <a:t> </a:t>
            </a:r>
            <a:r>
              <a:rPr lang="sk-SK" b="1" dirty="0" err="1" smtClean="0"/>
              <a:t>klopný</a:t>
            </a:r>
            <a:r>
              <a:rPr lang="sk-SK" b="1" dirty="0" smtClean="0"/>
              <a:t> obvod pomocou hradiel NAND, over prakticky:</a:t>
            </a:r>
            <a:endParaRPr lang="sk-SK" b="1" dirty="0"/>
          </a:p>
        </p:txBody>
      </p:sp>
      <p:pic>
        <p:nvPicPr>
          <p:cNvPr id="7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19" y="717464"/>
            <a:ext cx="2612773" cy="2351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krokontrolery-pic.cz/wp-content/uploads/RS-klopny-obvod-N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888432" cy="2474457"/>
          </a:xfrm>
          <a:prstGeom prst="rect">
            <a:avLst/>
          </a:prstGeom>
          <a:noFill/>
        </p:spPr>
      </p:pic>
      <p:pic>
        <p:nvPicPr>
          <p:cNvPr id="1028" name="Picture 4" descr="http://mikrokontrolery-pic.cz/wp-content/uploads/casovy-diagram-RS-klopneho-obvod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615"/>
            <a:ext cx="3987931" cy="3294377"/>
          </a:xfrm>
          <a:prstGeom prst="rect">
            <a:avLst/>
          </a:prstGeom>
          <a:noFill/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107504" y="2924944"/>
          <a:ext cx="8136906" cy="1330700"/>
        </p:xfrm>
        <a:graphic>
          <a:graphicData uri="http://schemas.openxmlformats.org/drawingml/2006/table">
            <a:tbl>
              <a:tblPr/>
              <a:tblGrid>
                <a:gridCol w="648072"/>
                <a:gridCol w="432048"/>
                <a:gridCol w="504056"/>
                <a:gridCol w="576064"/>
                <a:gridCol w="576064"/>
                <a:gridCol w="5400602"/>
              </a:tblGrid>
              <a:tr h="207544">
                <a:tc>
                  <a:txBody>
                    <a:bodyPr/>
                    <a:lstStyle/>
                    <a:p>
                      <a:endParaRPr lang="sk-SK" sz="1400" b="1" dirty="0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0" dirty="0"/>
                        <a:t>S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0" dirty="0"/>
                        <a:t>R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0" dirty="0" err="1"/>
                        <a:t>Q</a:t>
                      </a:r>
                      <a:r>
                        <a:rPr lang="sk-SK" sz="1400" b="0" baseline="-25000" dirty="0" err="1"/>
                        <a:t>n</a:t>
                      </a:r>
                      <a:endParaRPr lang="sk-SK" sz="1400" b="0" dirty="0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0" dirty="0" err="1"/>
                        <a:t>Q</a:t>
                      </a:r>
                      <a:r>
                        <a:rPr lang="sk-SK" sz="1400" b="0" baseline="-25000" dirty="0" err="1"/>
                        <a:t>n</a:t>
                      </a:r>
                      <a:endParaRPr lang="sk-SK" sz="1400" b="0" dirty="0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0" dirty="0"/>
                        <a:t>Popis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544">
                <a:tc>
                  <a:txBody>
                    <a:bodyPr/>
                    <a:lstStyle/>
                    <a:p>
                      <a:r>
                        <a:rPr lang="sk-SK" sz="1400" b="1"/>
                        <a:t>1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/>
                        <a:t>L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/>
                        <a:t>L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/>
                        <a:t>Q</a:t>
                      </a:r>
                      <a:r>
                        <a:rPr lang="sk-SK" sz="1400" b="1" baseline="-25000" dirty="0"/>
                        <a:t>n-1</a:t>
                      </a:r>
                      <a:endParaRPr lang="sk-SK" sz="1400" b="1" dirty="0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/>
                        <a:t>Q</a:t>
                      </a:r>
                      <a:r>
                        <a:rPr lang="sk-SK" sz="1400" b="1" baseline="-25000" dirty="0"/>
                        <a:t>n-1</a:t>
                      </a:r>
                      <a:endParaRPr lang="sk-SK" sz="1400" b="1" dirty="0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 smtClean="0"/>
                        <a:t>Nemení </a:t>
                      </a:r>
                      <a:r>
                        <a:rPr lang="sk-SK" sz="1400" b="1" dirty="0"/>
                        <a:t>stav (</a:t>
                      </a:r>
                      <a:r>
                        <a:rPr lang="sk-SK" sz="1400" b="1" dirty="0" smtClean="0"/>
                        <a:t>pamätá </a:t>
                      </a:r>
                      <a:r>
                        <a:rPr lang="sk-SK" sz="1400" b="1" dirty="0"/>
                        <a:t>si </a:t>
                      </a:r>
                      <a:r>
                        <a:rPr lang="sk-SK" sz="1400" b="1" dirty="0" smtClean="0"/>
                        <a:t>predchádzajúci</a:t>
                      </a:r>
                      <a:r>
                        <a:rPr lang="sk-SK" sz="1400" b="1" baseline="0" dirty="0" smtClean="0"/>
                        <a:t> </a:t>
                      </a:r>
                      <a:r>
                        <a:rPr lang="sk-SK" sz="1400" b="1" dirty="0" smtClean="0"/>
                        <a:t>stav</a:t>
                      </a:r>
                      <a:r>
                        <a:rPr lang="sk-SK" sz="1400" b="1" dirty="0"/>
                        <a:t>)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544">
                <a:tc>
                  <a:txBody>
                    <a:bodyPr/>
                    <a:lstStyle/>
                    <a:p>
                      <a:r>
                        <a:rPr lang="sk-SK" sz="1400" b="1"/>
                        <a:t>2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/>
                        <a:t>L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/>
                        <a:t>H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/>
                        <a:t>L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/>
                        <a:t>H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 err="1"/>
                        <a:t>Klopný</a:t>
                      </a:r>
                      <a:r>
                        <a:rPr lang="sk-SK" sz="1400" b="1" dirty="0"/>
                        <a:t> obvod je </a:t>
                      </a:r>
                      <a:r>
                        <a:rPr lang="sk-SK" sz="1400" b="1" dirty="0" smtClean="0"/>
                        <a:t>vynulovaný</a:t>
                      </a:r>
                      <a:endParaRPr lang="sk-SK" sz="1400" b="1" dirty="0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544">
                <a:tc>
                  <a:txBody>
                    <a:bodyPr/>
                    <a:lstStyle/>
                    <a:p>
                      <a:r>
                        <a:rPr lang="sk-SK" sz="1400" b="1"/>
                        <a:t>3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/>
                        <a:t>H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/>
                        <a:t>L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/>
                        <a:t>H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/>
                        <a:t>L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 err="1"/>
                        <a:t>Klopný</a:t>
                      </a:r>
                      <a:r>
                        <a:rPr lang="sk-SK" sz="1400" b="1" dirty="0"/>
                        <a:t> obvod je </a:t>
                      </a:r>
                      <a:r>
                        <a:rPr lang="sk-SK" sz="1400" b="1" dirty="0" smtClean="0"/>
                        <a:t>nastavený</a:t>
                      </a:r>
                      <a:endParaRPr lang="sk-SK" sz="1400" b="1" dirty="0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544">
                <a:tc>
                  <a:txBody>
                    <a:bodyPr/>
                    <a:lstStyle/>
                    <a:p>
                      <a:r>
                        <a:rPr lang="sk-SK" sz="1400" b="1"/>
                        <a:t>4</a:t>
                      </a: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i="1"/>
                        <a:t>H</a:t>
                      </a:r>
                      <a:endParaRPr lang="sk-SK" sz="1400" b="1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i="1"/>
                        <a:t>H</a:t>
                      </a:r>
                      <a:endParaRPr lang="sk-SK" sz="1400" b="1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i="1"/>
                        <a:t>L</a:t>
                      </a:r>
                      <a:endParaRPr lang="sk-SK" sz="1400" b="1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i="1"/>
                        <a:t>L</a:t>
                      </a:r>
                      <a:endParaRPr lang="sk-SK" sz="1400" b="1"/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i="1" dirty="0">
                          <a:solidFill>
                            <a:srgbClr val="FF0000"/>
                          </a:solidFill>
                        </a:rPr>
                        <a:t>Zakázaný stav</a:t>
                      </a:r>
                      <a:endParaRPr lang="sk-SK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2779" marR="52779" marT="26390" marB="263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179512" y="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RS </a:t>
            </a:r>
            <a:r>
              <a:rPr lang="sk-SK" b="1" dirty="0" err="1" smtClean="0">
                <a:solidFill>
                  <a:srgbClr val="FF0000"/>
                </a:solidFill>
              </a:rPr>
              <a:t>klopný</a:t>
            </a:r>
            <a:r>
              <a:rPr lang="sk-SK" b="1" dirty="0" smtClean="0">
                <a:solidFill>
                  <a:srgbClr val="FF0000"/>
                </a:solidFill>
              </a:rPr>
              <a:t> obvod – sekvenčný obvod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" y="4343400"/>
            <a:ext cx="685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161" y="4725144"/>
            <a:ext cx="236984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392</Words>
  <Application>Microsoft Office PowerPoint</Application>
  <PresentationFormat>Prezentácia na obrazovke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54</cp:revision>
  <dcterms:created xsi:type="dcterms:W3CDTF">2014-09-25T16:29:53Z</dcterms:created>
  <dcterms:modified xsi:type="dcterms:W3CDTF">2015-02-02T12:14:45Z</dcterms:modified>
</cp:coreProperties>
</file>