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78" r:id="rId24"/>
    <p:sldId id="276" r:id="rId25"/>
    <p:sldId id="280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39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556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5788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4616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4975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8062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3350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297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7044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1744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5D3A-9FB0-424B-B92C-78B80C94650B}" type="datetimeFigureOut">
              <a:rPr lang="sk-SK" smtClean="0"/>
              <a:pPr/>
              <a:t>22.4.2015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C51E-5D8F-4E19-82D2-583833FF47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7919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wiki/Bluetoo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66656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Výhody sietí: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Zdieľanie</a:t>
            </a:r>
            <a:r>
              <a:rPr lang="sk-SK" dirty="0"/>
              <a:t> </a:t>
            </a:r>
            <a:r>
              <a:rPr lang="sk-SK" dirty="0" smtClean="0"/>
              <a:t>dát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Ľahký </a:t>
            </a:r>
            <a:r>
              <a:rPr lang="sk-SK" dirty="0"/>
              <a:t>prenos dát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Zdieľanie</a:t>
            </a:r>
            <a:r>
              <a:rPr lang="sk-SK" dirty="0" smtClean="0"/>
              <a:t> </a:t>
            </a:r>
            <a:r>
              <a:rPr lang="sk-SK" dirty="0" err="1"/>
              <a:t>hardwerových</a:t>
            </a:r>
            <a:r>
              <a:rPr lang="sk-SK" dirty="0"/>
              <a:t> prostriedkov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Komunikácia </a:t>
            </a:r>
            <a:r>
              <a:rPr lang="sk-SK" dirty="0"/>
              <a:t>v sieti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Ochrana dát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Počítačové siete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7544" y="253877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Rozdelenie sietí podľa veľkostí: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LAN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MAN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WAN</a:t>
            </a:r>
            <a:endParaRPr lang="sk-SK" dirty="0"/>
          </a:p>
        </p:txBody>
      </p:sp>
      <p:pic>
        <p:nvPicPr>
          <p:cNvPr id="7" name="Obrázok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47" y="3861048"/>
            <a:ext cx="4707194" cy="2736304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5508104" y="3735030"/>
            <a:ext cx="341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Sieťové prvky v PC:</a:t>
            </a:r>
            <a:endParaRPr lang="sk-SK" dirty="0">
              <a:solidFill>
                <a:srgbClr val="FF0000"/>
              </a:solidFill>
            </a:endParaRPr>
          </a:p>
          <a:p>
            <a:pPr lvl="0"/>
            <a:endParaRPr lang="sk-SK" b="1" dirty="0" smtClean="0"/>
          </a:p>
          <a:p>
            <a:pPr lvl="0"/>
            <a:r>
              <a:rPr lang="sk-SK" b="1" dirty="0" smtClean="0"/>
              <a:t>Softwarový </a:t>
            </a:r>
            <a:r>
              <a:rPr lang="sk-SK" b="1" dirty="0"/>
              <a:t>prvok</a:t>
            </a:r>
            <a:r>
              <a:rPr lang="sk-SK" dirty="0"/>
              <a:t> </a:t>
            </a:r>
            <a:endParaRPr lang="sk-SK" dirty="0" smtClean="0"/>
          </a:p>
          <a:p>
            <a:pPr lvl="0"/>
            <a:r>
              <a:rPr lang="sk-SK" b="1" dirty="0" smtClean="0"/>
              <a:t>Hardwarový </a:t>
            </a:r>
            <a:r>
              <a:rPr lang="sk-SK" b="1" dirty="0"/>
              <a:t>prvok</a:t>
            </a:r>
            <a:r>
              <a:rPr lang="sk-SK" dirty="0"/>
              <a:t> </a:t>
            </a:r>
            <a:endParaRPr lang="sk-SK" dirty="0" smtClean="0"/>
          </a:p>
          <a:p>
            <a:pPr lvl="0"/>
            <a:endParaRPr lang="sk-SK" b="1" dirty="0" smtClean="0"/>
          </a:p>
          <a:p>
            <a:pPr lvl="0"/>
            <a:r>
              <a:rPr lang="sk-SK" b="1" dirty="0" smtClean="0">
                <a:solidFill>
                  <a:srgbClr val="FF0000"/>
                </a:solidFill>
              </a:rPr>
              <a:t>Prvky </a:t>
            </a:r>
            <a:r>
              <a:rPr lang="sk-SK" b="1" dirty="0">
                <a:solidFill>
                  <a:srgbClr val="FF0000"/>
                </a:solidFill>
              </a:rPr>
              <a:t>siete mimo PC:</a:t>
            </a:r>
            <a:endParaRPr lang="sk-SK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Kabeláž</a:t>
            </a:r>
            <a:r>
              <a:rPr lang="sk-SK" dirty="0"/>
              <a:t>, spájajúca počítače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Aktívne prv</a:t>
            </a:r>
            <a:r>
              <a:rPr lang="sk-SK" dirty="0"/>
              <a:t>ky – prepájajú sieťové prvky, zosilňujú alebo filtrujú prenášané dáta</a:t>
            </a:r>
          </a:p>
        </p:txBody>
      </p:sp>
    </p:spTree>
    <p:extLst>
      <p:ext uri="{BB962C8B-B14F-4D97-AF65-F5344CB8AC3E}">
        <p14:creationId xmlns="" xmlns:p14="http://schemas.microsoft.com/office/powerpoint/2010/main" val="329149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Komunikácia v sieťach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23528" y="69269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/>
              <a:t>Siete nespojové</a:t>
            </a:r>
            <a:r>
              <a:rPr lang="sk-SK" dirty="0"/>
              <a:t> (</a:t>
            </a:r>
            <a:r>
              <a:rPr lang="sk-SK" dirty="0" err="1"/>
              <a:t>connectionless</a:t>
            </a:r>
            <a:r>
              <a:rPr lang="sk-SK" dirty="0"/>
              <a:t>) – bez nadväzovania spojenia.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Prenesené </a:t>
            </a:r>
            <a:r>
              <a:rPr lang="sk-SK" dirty="0"/>
              <a:t>dáta sa rozdelia na malé balíčky – </a:t>
            </a:r>
            <a:r>
              <a:rPr lang="sk-SK" b="1" dirty="0" err="1"/>
              <a:t>pakety</a:t>
            </a:r>
            <a:r>
              <a:rPr lang="sk-SK" dirty="0"/>
              <a:t>. Tie putujú sieťou až dorazia k cieľu.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O</a:t>
            </a:r>
            <a:r>
              <a:rPr lang="sk-SK" dirty="0"/>
              <a:t> tom kadiaľ budú </a:t>
            </a:r>
            <a:r>
              <a:rPr lang="sk-SK" dirty="0" err="1"/>
              <a:t>pakety</a:t>
            </a:r>
            <a:r>
              <a:rPr lang="sk-SK" dirty="0"/>
              <a:t> putovať , rozhodujú jednotlivé </a:t>
            </a:r>
            <a:r>
              <a:rPr lang="sk-SK" b="1" dirty="0"/>
              <a:t>uzly siete</a:t>
            </a:r>
            <a:r>
              <a:rPr lang="sk-SK" dirty="0"/>
              <a:t>. Uzly si prečítajú </a:t>
            </a:r>
            <a:r>
              <a:rPr lang="sk-SK" b="1" dirty="0"/>
              <a:t>cieľovú adres</a:t>
            </a:r>
            <a:r>
              <a:rPr lang="sk-SK" dirty="0"/>
              <a:t>u, ktorú si </a:t>
            </a:r>
            <a:r>
              <a:rPr lang="sk-SK" dirty="0" err="1"/>
              <a:t>paket</a:t>
            </a:r>
            <a:r>
              <a:rPr lang="sk-SK" dirty="0"/>
              <a:t> nesie so sebou, a rozhodnú kam </a:t>
            </a:r>
            <a:r>
              <a:rPr lang="sk-SK" dirty="0" err="1"/>
              <a:t>paket</a:t>
            </a:r>
            <a:r>
              <a:rPr lang="sk-SK" dirty="0"/>
              <a:t> pošlú.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Každý </a:t>
            </a:r>
            <a:r>
              <a:rPr lang="sk-SK" dirty="0" err="1"/>
              <a:t>paket</a:t>
            </a:r>
            <a:r>
              <a:rPr lang="sk-SK" dirty="0"/>
              <a:t> tak môže putovať </a:t>
            </a:r>
            <a:r>
              <a:rPr lang="sk-SK" b="1" dirty="0"/>
              <a:t>vlastnou cestou</a:t>
            </a:r>
            <a:r>
              <a:rPr lang="sk-SK" dirty="0"/>
              <a:t>, dokonca môžu </a:t>
            </a:r>
            <a:r>
              <a:rPr lang="sk-SK" dirty="0" err="1"/>
              <a:t>pakety</a:t>
            </a:r>
            <a:r>
              <a:rPr lang="sk-SK" dirty="0"/>
              <a:t> doraziť do cieľa v zlom poradí (napr. </a:t>
            </a:r>
            <a:r>
              <a:rPr lang="sk-SK" dirty="0" err="1"/>
              <a:t>paket</a:t>
            </a:r>
            <a:r>
              <a:rPr lang="sk-SK" dirty="0"/>
              <a:t> 3 pred </a:t>
            </a:r>
            <a:r>
              <a:rPr lang="sk-SK" dirty="0" err="1"/>
              <a:t>paketom</a:t>
            </a:r>
            <a:r>
              <a:rPr lang="sk-SK" dirty="0"/>
              <a:t> 1).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V</a:t>
            </a:r>
            <a:r>
              <a:rPr lang="sk-SK" dirty="0"/>
              <a:t> skutočnosti je v sieťach k dispozícii veľa aktívnych prvkov, ktorými sú </a:t>
            </a:r>
            <a:r>
              <a:rPr lang="sk-SK" dirty="0" err="1"/>
              <a:t>pakety</a:t>
            </a:r>
            <a:r>
              <a:rPr lang="sk-SK" dirty="0"/>
              <a:t> filtrované a usmerňované – prepájané.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Tento </a:t>
            </a:r>
            <a:r>
              <a:rPr lang="sk-SK" dirty="0"/>
              <a:t>spôsob je v sieťach </a:t>
            </a:r>
            <a:r>
              <a:rPr lang="sk-SK" b="1" dirty="0"/>
              <a:t>LAN </a:t>
            </a:r>
            <a:r>
              <a:rPr lang="sk-SK" dirty="0"/>
              <a:t>typický a označujeme ho ako prepájanie </a:t>
            </a:r>
            <a:r>
              <a:rPr lang="sk-SK" dirty="0" err="1"/>
              <a:t>paketov</a:t>
            </a:r>
            <a:r>
              <a:rPr lang="sk-SK" dirty="0"/>
              <a:t> (</a:t>
            </a:r>
            <a:r>
              <a:rPr lang="sk-SK" dirty="0" err="1"/>
              <a:t>packet</a:t>
            </a:r>
            <a:r>
              <a:rPr lang="sk-SK" dirty="0"/>
              <a:t> </a:t>
            </a:r>
            <a:r>
              <a:rPr lang="sk-SK" dirty="0" err="1"/>
              <a:t>switching</a:t>
            </a:r>
            <a:r>
              <a:rPr lang="sk-SK" dirty="0"/>
              <a:t>).</a:t>
            </a:r>
          </a:p>
        </p:txBody>
      </p:sp>
      <p:pic>
        <p:nvPicPr>
          <p:cNvPr id="8" name="Obrázok 7"/>
          <p:cNvPicPr/>
          <p:nvPr/>
        </p:nvPicPr>
        <p:blipFill rotWithShape="1">
          <a:blip r:embed="rId2" cstate="print"/>
          <a:srcRect t="54632" r="3637" b="5801"/>
          <a:stretch/>
        </p:blipFill>
        <p:spPr bwMode="auto">
          <a:xfrm>
            <a:off x="4499992" y="4221088"/>
            <a:ext cx="4068452" cy="2454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72758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Paket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3528" y="8367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Paket</a:t>
            </a:r>
            <a:r>
              <a:rPr lang="sk-SK" dirty="0" smtClean="0"/>
              <a:t> </a:t>
            </a:r>
            <a:r>
              <a:rPr lang="sk-SK" dirty="0"/>
              <a:t>je množina dát prispôsobená k prenosu.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Súbor </a:t>
            </a:r>
            <a:r>
              <a:rPr lang="sk-SK" dirty="0"/>
              <a:t>kopírovaný z jedného PC do druhého je najskôr </a:t>
            </a:r>
            <a:r>
              <a:rPr lang="sk-SK" b="1" dirty="0"/>
              <a:t>rozložený</a:t>
            </a:r>
            <a:r>
              <a:rPr lang="sk-SK" dirty="0"/>
              <a:t> na </a:t>
            </a:r>
            <a:r>
              <a:rPr lang="sk-SK" dirty="0" err="1"/>
              <a:t>pakety</a:t>
            </a:r>
            <a:r>
              <a:rPr lang="sk-SK" dirty="0"/>
              <a:t>, prenesený a potom </a:t>
            </a:r>
            <a:r>
              <a:rPr lang="sk-SK" b="1" dirty="0"/>
              <a:t>spätne zložený</a:t>
            </a:r>
            <a:r>
              <a:rPr lang="sk-SK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Začína úvodnou </a:t>
            </a:r>
            <a:r>
              <a:rPr lang="sk-SK" b="1" dirty="0"/>
              <a:t>synchronizačnou skupinou </a:t>
            </a:r>
            <a:r>
              <a:rPr lang="sk-SK" dirty="0" smtClean="0"/>
              <a:t>bajtov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Nasleduje </a:t>
            </a:r>
            <a:r>
              <a:rPr lang="sk-SK" b="1" dirty="0"/>
              <a:t>cieľová adresa </a:t>
            </a:r>
            <a:r>
              <a:rPr lang="sk-SK" dirty="0"/>
              <a:t>kam </a:t>
            </a:r>
            <a:r>
              <a:rPr lang="sk-SK" dirty="0" err="1"/>
              <a:t>paket</a:t>
            </a:r>
            <a:r>
              <a:rPr lang="sk-SK" dirty="0"/>
              <a:t> </a:t>
            </a:r>
            <a:r>
              <a:rPr lang="sk-SK" dirty="0" smtClean="0"/>
              <a:t>ide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Zdrojová </a:t>
            </a:r>
            <a:r>
              <a:rPr lang="sk-SK" b="1" dirty="0"/>
              <a:t>adresa </a:t>
            </a:r>
            <a:r>
              <a:rPr lang="sk-SK" dirty="0"/>
              <a:t>odkiaľ bol </a:t>
            </a:r>
            <a:r>
              <a:rPr lang="sk-SK" dirty="0" err="1"/>
              <a:t>paket</a:t>
            </a:r>
            <a:r>
              <a:rPr lang="sk-SK" dirty="0"/>
              <a:t> </a:t>
            </a:r>
            <a:r>
              <a:rPr lang="sk-SK" dirty="0" smtClean="0"/>
              <a:t>odoslaný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Dátové </a:t>
            </a:r>
            <a:r>
              <a:rPr lang="sk-SK" b="1" dirty="0"/>
              <a:t>pole </a:t>
            </a:r>
            <a:r>
              <a:rPr lang="sk-SK" dirty="0"/>
              <a:t>– najdlhšia časť a najdôležitejšia časť, sú tam uložené prenášané dáta</a:t>
            </a:r>
            <a:r>
              <a:rPr lang="sk-SK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Je </a:t>
            </a:r>
            <a:r>
              <a:rPr lang="sk-SK" dirty="0"/>
              <a:t>uvedené krátkym poľom popisujúcim </a:t>
            </a:r>
            <a:r>
              <a:rPr lang="sk-SK" b="1" dirty="0"/>
              <a:t>typ prenášaných </a:t>
            </a:r>
            <a:r>
              <a:rPr lang="sk-SK" b="1" dirty="0" smtClean="0"/>
              <a:t>dát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Je </a:t>
            </a:r>
            <a:r>
              <a:rPr lang="sk-SK" dirty="0"/>
              <a:t>ukončený poľom </a:t>
            </a:r>
            <a:r>
              <a:rPr lang="sk-SK" b="1" dirty="0"/>
              <a:t>kontrolného súčtu </a:t>
            </a:r>
            <a:r>
              <a:rPr lang="sk-SK" b="1" dirty="0" err="1"/>
              <a:t>CRC</a:t>
            </a:r>
            <a:r>
              <a:rPr lang="sk-SK" b="1" dirty="0"/>
              <a:t> </a:t>
            </a:r>
            <a:r>
              <a:rPr lang="sk-SK" dirty="0"/>
              <a:t>– to umožňuje skontrolovať správnosť prenesených dát</a:t>
            </a:r>
          </a:p>
        </p:txBody>
      </p:sp>
    </p:spTree>
    <p:extLst>
      <p:ext uri="{BB962C8B-B14F-4D97-AF65-F5344CB8AC3E}">
        <p14:creationId xmlns="" xmlns:p14="http://schemas.microsoft.com/office/powerpoint/2010/main" val="7533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3501008"/>
            <a:ext cx="6048672" cy="316835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Topológie</a:t>
            </a:r>
            <a:r>
              <a:rPr lang="sk-SK" b="1" dirty="0" smtClean="0">
                <a:solidFill>
                  <a:srgbClr val="FF0000"/>
                </a:solidFill>
              </a:rPr>
              <a:t> sietí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23528" y="75134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Zbernicová</a:t>
            </a:r>
            <a:r>
              <a:rPr lang="sk-SK" b="1" dirty="0"/>
              <a:t> </a:t>
            </a:r>
            <a:r>
              <a:rPr lang="sk-SK" b="1" dirty="0" err="1"/>
              <a:t>topológia</a:t>
            </a:r>
            <a:r>
              <a:rPr lang="sk-SK" b="1" dirty="0"/>
              <a:t> (</a:t>
            </a:r>
            <a:r>
              <a:rPr lang="sk-SK" b="1" dirty="0" err="1"/>
              <a:t>bus</a:t>
            </a:r>
            <a:r>
              <a:rPr lang="sk-SK" b="1" dirty="0"/>
              <a:t> </a:t>
            </a:r>
            <a:r>
              <a:rPr lang="sk-SK" b="1" dirty="0" err="1"/>
              <a:t>topology</a:t>
            </a:r>
            <a:r>
              <a:rPr lang="sk-SK" b="1" dirty="0"/>
              <a:t>)</a:t>
            </a:r>
            <a:endParaRPr lang="sk-SK" dirty="0"/>
          </a:p>
          <a:p>
            <a:r>
              <a:rPr lang="sk-SK" dirty="0"/>
              <a:t>Ku spojeniu stanice je použité priebežné vedenie, od stanice ku stanici. Stanice sa k vedeniu pripájajú pomocou </a:t>
            </a:r>
            <a:r>
              <a:rPr lang="sk-SK" dirty="0" err="1"/>
              <a:t>odbočovacích</a:t>
            </a:r>
            <a:r>
              <a:rPr lang="sk-SK" dirty="0"/>
              <a:t> prvkov (napr. T konektorov). Používa sa predovšetkým v sieťach s koaxiálnym káblom. Dnes ich nájdeme zriedka.</a:t>
            </a:r>
          </a:p>
          <a:p>
            <a:endParaRPr lang="sk-SK" b="1" dirty="0" smtClean="0"/>
          </a:p>
          <a:p>
            <a:r>
              <a:rPr lang="sk-SK" b="1" dirty="0" smtClean="0"/>
              <a:t>Nevýhody: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Veľký počet spojov v kábli – problémy a poruchy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Principiálna nespoľahlivosť </a:t>
            </a:r>
            <a:r>
              <a:rPr lang="sk-SK" dirty="0" err="1" smtClean="0"/>
              <a:t>topológie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Prerušenie zbernice predstavuje haváriu celej siete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Ťažká lokalizácia poruchy</a:t>
            </a:r>
          </a:p>
          <a:p>
            <a:endParaRPr lang="sk-SK" b="1" dirty="0" smtClean="0"/>
          </a:p>
          <a:p>
            <a:endParaRPr lang="sk-SK" b="1" dirty="0"/>
          </a:p>
          <a:p>
            <a:r>
              <a:rPr lang="sk-SK" b="1" dirty="0" smtClean="0"/>
              <a:t>Výhody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Kábel vedie od stanice ku stanici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Malá spotreba káblov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Nízka cena kabeláže</a:t>
            </a:r>
          </a:p>
          <a:p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09072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/>
          <p:nvPr/>
        </p:nvPicPr>
        <p:blipFill rotWithShape="1">
          <a:blip r:embed="rId2" cstate="print"/>
          <a:srcRect b="49915"/>
          <a:stretch/>
        </p:blipFill>
        <p:spPr bwMode="auto">
          <a:xfrm>
            <a:off x="3491880" y="2636912"/>
            <a:ext cx="5326391" cy="3902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Topológie</a:t>
            </a:r>
            <a:r>
              <a:rPr lang="sk-SK" b="1" dirty="0" smtClean="0">
                <a:solidFill>
                  <a:srgbClr val="FF0000"/>
                </a:solidFill>
              </a:rPr>
              <a:t> sietí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3528" y="69269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Hviezdicová </a:t>
            </a:r>
            <a:r>
              <a:rPr lang="sk-SK" b="1" dirty="0" err="1"/>
              <a:t>topológia</a:t>
            </a:r>
            <a:r>
              <a:rPr lang="sk-SK" b="1" dirty="0"/>
              <a:t> (</a:t>
            </a:r>
            <a:r>
              <a:rPr lang="sk-SK" b="1" dirty="0" err="1"/>
              <a:t>star</a:t>
            </a:r>
            <a:r>
              <a:rPr lang="sk-SK" b="1" dirty="0"/>
              <a:t> </a:t>
            </a:r>
            <a:r>
              <a:rPr lang="sk-SK" b="1" dirty="0" err="1"/>
              <a:t>topology</a:t>
            </a:r>
            <a:r>
              <a:rPr lang="sk-SK" b="1" dirty="0"/>
              <a:t>)</a:t>
            </a:r>
            <a:endParaRPr lang="sk-SK" dirty="0"/>
          </a:p>
          <a:p>
            <a:r>
              <a:rPr lang="sk-SK" dirty="0"/>
              <a:t>Každá stanica je pripojená vlastným káblom, najčastejšie krútenou dvojlinkou. Káble od staníc sú sústredené do </a:t>
            </a:r>
            <a:r>
              <a:rPr lang="sk-SK" dirty="0" err="1"/>
              <a:t>switchov</a:t>
            </a:r>
            <a:r>
              <a:rPr lang="sk-SK" dirty="0"/>
              <a:t> (rozbočovačov, koncentrátora, hubu), ktoré tvoria akýsi </a:t>
            </a:r>
            <a:r>
              <a:rPr lang="sk-SK" b="1" dirty="0"/>
              <a:t>stred siete</a:t>
            </a:r>
            <a:r>
              <a:rPr lang="sk-SK" dirty="0"/>
              <a:t>. K hviezdicovému prepojeniu sa používajú krútené dvojlinky. </a:t>
            </a:r>
          </a:p>
          <a:p>
            <a:r>
              <a:rPr lang="sk-SK" dirty="0"/>
              <a:t>Hviezda je dnes </a:t>
            </a:r>
            <a:r>
              <a:rPr lang="sk-SK" b="1" dirty="0" err="1"/>
              <a:t>najčastejše</a:t>
            </a:r>
            <a:r>
              <a:rPr lang="sk-SK" b="1" dirty="0"/>
              <a:t> </a:t>
            </a:r>
            <a:r>
              <a:rPr lang="sk-SK" dirty="0"/>
              <a:t>používanou </a:t>
            </a:r>
            <a:r>
              <a:rPr lang="sk-SK" dirty="0" err="1"/>
              <a:t>topológiou</a:t>
            </a:r>
            <a:r>
              <a:rPr lang="sk-SK" dirty="0"/>
              <a:t>.</a:t>
            </a:r>
          </a:p>
          <a:p>
            <a:endParaRPr lang="sk-SK" b="1" dirty="0" smtClean="0"/>
          </a:p>
          <a:p>
            <a:r>
              <a:rPr lang="sk-SK" b="1" dirty="0" smtClean="0"/>
              <a:t>Výhody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Nízka náchylnosť ku chybe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Porucha jedného kábla vyradí len 1 stanicu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Jednoduchá lokalizácia poruchy</a:t>
            </a:r>
          </a:p>
        </p:txBody>
      </p:sp>
    </p:spTree>
    <p:extLst>
      <p:ext uri="{BB962C8B-B14F-4D97-AF65-F5344CB8AC3E}">
        <p14:creationId xmlns="" xmlns:p14="http://schemas.microsoft.com/office/powerpoint/2010/main" val="362204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Topológie</a:t>
            </a:r>
            <a:r>
              <a:rPr lang="sk-SK" b="1" dirty="0" smtClean="0">
                <a:solidFill>
                  <a:srgbClr val="FF0000"/>
                </a:solidFill>
              </a:rPr>
              <a:t> sietí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8770" y="83671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Kruhová </a:t>
            </a:r>
            <a:r>
              <a:rPr lang="sk-SK" b="1" dirty="0" err="1"/>
              <a:t>topológia</a:t>
            </a:r>
            <a:r>
              <a:rPr lang="sk-SK" b="1" dirty="0"/>
              <a:t> (ring </a:t>
            </a:r>
            <a:r>
              <a:rPr lang="sk-SK" b="1" dirty="0" err="1"/>
              <a:t>topology</a:t>
            </a:r>
            <a:r>
              <a:rPr lang="sk-SK" b="1" dirty="0"/>
              <a:t>)</a:t>
            </a:r>
            <a:endParaRPr lang="sk-SK" dirty="0"/>
          </a:p>
          <a:p>
            <a:r>
              <a:rPr lang="sk-SK" dirty="0"/>
              <a:t>Spojovacie vedenie staníc vytvára súvislý kruh, čo dovoľuje použiť metódu postupného predávania správ (</a:t>
            </a:r>
            <a:r>
              <a:rPr lang="sk-SK" dirty="0" err="1"/>
              <a:t>token</a:t>
            </a:r>
            <a:r>
              <a:rPr lang="sk-SK" dirty="0"/>
              <a:t>).</a:t>
            </a:r>
          </a:p>
          <a:p>
            <a:endParaRPr lang="sk-SK" b="1" dirty="0" smtClean="0"/>
          </a:p>
          <a:p>
            <a:r>
              <a:rPr lang="sk-SK" b="1" dirty="0" smtClean="0"/>
              <a:t>Nevýhody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Prerušenie vodiča znamená poruchu celej siete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Riešenie = zdvojovanie kábla (napr. pri sieti IBM </a:t>
            </a:r>
            <a:r>
              <a:rPr lang="sk-SK" dirty="0" err="1"/>
              <a:t>Token</a:t>
            </a:r>
            <a:r>
              <a:rPr lang="sk-SK" dirty="0"/>
              <a:t> Ring)</a:t>
            </a:r>
          </a:p>
        </p:txBody>
      </p:sp>
      <p:pic>
        <p:nvPicPr>
          <p:cNvPr id="6" name="Obrázok 5"/>
          <p:cNvPicPr/>
          <p:nvPr/>
        </p:nvPicPr>
        <p:blipFill rotWithShape="1">
          <a:blip r:embed="rId2" cstate="print"/>
          <a:srcRect l="8001" t="52088"/>
          <a:stretch/>
        </p:blipFill>
        <p:spPr bwMode="auto">
          <a:xfrm>
            <a:off x="285768" y="2996952"/>
            <a:ext cx="4934303" cy="3434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5523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Topológie</a:t>
            </a:r>
            <a:r>
              <a:rPr lang="sk-SK" b="1" dirty="0" smtClean="0">
                <a:solidFill>
                  <a:srgbClr val="FF0000"/>
                </a:solidFill>
              </a:rPr>
              <a:t> sietí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files.melisko.webnode.sk/200000369-7e1ad7f14d/image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1"/>
            <a:ext cx="4947384" cy="3464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11266" y="469901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STROMOVÁ </a:t>
            </a:r>
            <a:r>
              <a:rPr lang="sk-SK" b="1" dirty="0"/>
              <a:t>(ROZŠÍRENÁ HVIEZDA)</a:t>
            </a:r>
            <a:r>
              <a:rPr lang="sk-SK" dirty="0"/>
              <a:t> – je to spojenie viacerých hviezdicových štruktúr, na prepojenie sa používa krútená dvojlinka alebo optický kábel, sieť </a:t>
            </a:r>
            <a:r>
              <a:rPr lang="sk-SK" b="1" dirty="0"/>
              <a:t>dobre odolná voči poruchám</a:t>
            </a:r>
            <a:r>
              <a:rPr lang="sk-SK" dirty="0"/>
              <a:t>, sú </a:t>
            </a:r>
            <a:r>
              <a:rPr lang="sk-SK" b="1" dirty="0"/>
              <a:t>rýchle spoľahlivé </a:t>
            </a:r>
            <a:r>
              <a:rPr lang="sk-SK" dirty="0"/>
              <a:t>a dajú sa veľmi dobre rozširovať.</a:t>
            </a:r>
          </a:p>
          <a:p>
            <a:r>
              <a:rPr lang="sk-SK" b="1" dirty="0" smtClean="0"/>
              <a:t>HIERARCHICKÁ </a:t>
            </a:r>
            <a:r>
              <a:rPr lang="sk-SK" b="1" dirty="0" err="1"/>
              <a:t>TOPOLÓGIA</a:t>
            </a:r>
            <a:r>
              <a:rPr lang="sk-SK" dirty="0"/>
              <a:t> – zariadenia prepojené tak, že tvoria hierarchickú štruktúru.</a:t>
            </a:r>
          </a:p>
          <a:p>
            <a:r>
              <a:rPr lang="sk-SK" b="1" dirty="0" smtClean="0"/>
              <a:t>ZMIEŠANÁ </a:t>
            </a:r>
            <a:r>
              <a:rPr lang="sk-SK" b="1" dirty="0" err="1"/>
              <a:t>TOPOLÓGIA</a:t>
            </a:r>
            <a:r>
              <a:rPr lang="sk-SK" b="1" dirty="0"/>
              <a:t> (</a:t>
            </a:r>
            <a:r>
              <a:rPr lang="sk-SK" b="1" dirty="0" err="1"/>
              <a:t>MESCH</a:t>
            </a:r>
            <a:r>
              <a:rPr lang="sk-SK" b="1" dirty="0"/>
              <a:t>)</a:t>
            </a:r>
            <a:r>
              <a:rPr lang="sk-SK" dirty="0"/>
              <a:t> – zariadenia sú prepojené každý s každým. Výhodou je </a:t>
            </a:r>
            <a:r>
              <a:rPr lang="sk-SK" b="1" dirty="0"/>
              <a:t>vysoká </a:t>
            </a:r>
            <a:r>
              <a:rPr lang="sk-SK" b="1" dirty="0" smtClean="0"/>
              <a:t>spoľahlivosť </a:t>
            </a:r>
            <a:r>
              <a:rPr lang="sk-SK" dirty="0"/>
              <a:t>siete daná existenciou viacerých možných prenosových ciest v sieti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00455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Prístupové metódy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38095" y="69269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Prístupové metódy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popisujú pravidlá, ktorými sa riadi prístup sieťových staníc ku káblu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 jednom okamihu môže vysielať dáta v sieti len jedna stanica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pri súčasnom vysielaní viac staníc dôjde k vzájomnému rušeniu, čo znemožní prenos </a:t>
            </a:r>
            <a:r>
              <a:rPr lang="sk-SK" dirty="0" smtClean="0"/>
              <a:t>dát spolu </a:t>
            </a:r>
            <a:r>
              <a:rPr lang="sk-SK" dirty="0"/>
              <a:t>s </a:t>
            </a:r>
            <a:r>
              <a:rPr lang="sk-SK" dirty="0" err="1"/>
              <a:t>topológiou</a:t>
            </a:r>
            <a:r>
              <a:rPr lang="sk-SK" dirty="0"/>
              <a:t> je podstatným znakom sieťového štandardu</a:t>
            </a:r>
          </a:p>
        </p:txBody>
      </p:sp>
      <p:sp>
        <p:nvSpPr>
          <p:cNvPr id="4" name="Obdĺžnik 3"/>
          <p:cNvSpPr/>
          <p:nvPr/>
        </p:nvSpPr>
        <p:spPr>
          <a:xfrm>
            <a:off x="323528" y="2204864"/>
            <a:ext cx="8368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b="1" dirty="0" err="1"/>
              <a:t>CSMA-CD</a:t>
            </a:r>
            <a:r>
              <a:rPr lang="sk-SK" b="1" dirty="0"/>
              <a:t> – metóda náhodného prístupu</a:t>
            </a:r>
            <a:endParaRPr lang="sk-SK" dirty="0"/>
          </a:p>
          <a:p>
            <a:r>
              <a:rPr lang="sk-SK" dirty="0"/>
              <a:t>Rozhodovanie o tom, ktorá zo staníc bude vysielať – stanica, ktorá chce vysielať skontroluje či ju nevysiela iný počítač, ak to tak je počká kým bude na spojovacom kábli </a:t>
            </a:r>
            <a:r>
              <a:rPr lang="sk-SK" dirty="0" err="1"/>
              <a:t>kľud</a:t>
            </a:r>
            <a:r>
              <a:rPr lang="sk-SK" dirty="0"/>
              <a:t>. Keď zistí že je na kábli voľno, začne vysielať. Môže sa však stať, že v rovnakom okamihu začne s vysielaním aj iná stanica (bol </a:t>
            </a:r>
            <a:r>
              <a:rPr lang="sk-SK" dirty="0" err="1"/>
              <a:t>kľud</a:t>
            </a:r>
            <a:r>
              <a:rPr lang="sk-SK" dirty="0"/>
              <a:t>, tak prečo nie). Preto vysielajúca stanica kontroluje, či signály šíriace sa vedením , odpovedajú tomu, čo sama vysiela. Pokiaľ to tak nie je (po kábli posiela dáta aj iný počítač), stanica sa odmlčí a po náhodne stanovenej dobe sa pokúsi o nové vysielanie.</a:t>
            </a:r>
          </a:p>
        </p:txBody>
      </p:sp>
      <p:sp>
        <p:nvSpPr>
          <p:cNvPr id="7" name="Obdĺžnik 6"/>
          <p:cNvSpPr/>
          <p:nvPr/>
        </p:nvSpPr>
        <p:spPr>
          <a:xfrm>
            <a:off x="359799" y="4583162"/>
            <a:ext cx="8332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/>
              <a:t>Výhoda</a:t>
            </a:r>
            <a:r>
              <a:rPr lang="sk-SK" dirty="0"/>
              <a:t> – jednoduchosť, rýchlosť, nízka cena komponentov</a:t>
            </a:r>
          </a:p>
          <a:p>
            <a:r>
              <a:rPr lang="sk-SK" u="sng" dirty="0"/>
              <a:t>Nevýhoda</a:t>
            </a:r>
            <a:r>
              <a:rPr lang="sk-SK" dirty="0"/>
              <a:t> – s počtom staníc rastie aj pravdepodobnosť kolízie, zahltenie siete, prideľovanie vysielacieho času je náhodné, doručenie správy môže trvať dlho, nehodí sa pre riadenie prevádzky v reálnom čase.</a:t>
            </a:r>
          </a:p>
          <a:p>
            <a:r>
              <a:rPr lang="sk-SK" dirty="0"/>
              <a:t>Použitie v sieťach </a:t>
            </a:r>
            <a:r>
              <a:rPr lang="sk-SK" dirty="0" err="1"/>
              <a:t>ethernet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436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Prístupové metódy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95536" y="69269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Token</a:t>
            </a:r>
            <a:r>
              <a:rPr lang="sk-SK" b="1" dirty="0"/>
              <a:t> ring</a:t>
            </a:r>
            <a:endParaRPr lang="sk-SK" dirty="0"/>
          </a:p>
          <a:p>
            <a:r>
              <a:rPr lang="sk-SK" dirty="0"/>
              <a:t>Sieťou koluje špeciálny </a:t>
            </a:r>
            <a:r>
              <a:rPr lang="sk-SK" dirty="0" err="1"/>
              <a:t>paket</a:t>
            </a:r>
            <a:r>
              <a:rPr lang="sk-SK" dirty="0"/>
              <a:t> – </a:t>
            </a:r>
            <a:r>
              <a:rPr lang="sk-SK" dirty="0" err="1"/>
              <a:t>token</a:t>
            </a:r>
            <a:r>
              <a:rPr lang="sk-SK" dirty="0"/>
              <a:t>. Vysielať môže iba stanica, ktorá momentálne </a:t>
            </a:r>
            <a:r>
              <a:rPr lang="sk-SK" dirty="0" err="1"/>
              <a:t>token</a:t>
            </a:r>
            <a:r>
              <a:rPr lang="sk-SK" dirty="0"/>
              <a:t> vlastní. Právo vysielať má teda v jednom okamihu len jedna stanica. </a:t>
            </a:r>
            <a:r>
              <a:rPr lang="sk-SK" dirty="0" err="1"/>
              <a:t>Token</a:t>
            </a:r>
            <a:r>
              <a:rPr lang="sk-SK" dirty="0"/>
              <a:t> si stanice postupne predávajú. Je tak zaistené spravodlivé rozdelenie vysielacieho času medzi stanice. Používa sa v sieťach s kruhovou </a:t>
            </a:r>
            <a:r>
              <a:rPr lang="sk-SK" dirty="0" err="1"/>
              <a:t>topológiou</a:t>
            </a:r>
            <a:r>
              <a:rPr lang="sk-SK" dirty="0"/>
              <a:t>, kde </a:t>
            </a:r>
            <a:r>
              <a:rPr lang="sk-SK" dirty="0" err="1"/>
              <a:t>paket</a:t>
            </a:r>
            <a:r>
              <a:rPr lang="sk-SK" dirty="0"/>
              <a:t> </a:t>
            </a:r>
            <a:r>
              <a:rPr lang="sk-SK" dirty="0" err="1"/>
              <a:t>token</a:t>
            </a:r>
            <a:r>
              <a:rPr lang="sk-SK" dirty="0"/>
              <a:t> môže putovať od jednej stanice k druhej  (po kruhu, v ktorom sú stanice zapojené). </a:t>
            </a:r>
          </a:p>
          <a:p>
            <a:r>
              <a:rPr lang="sk-SK" u="sng" dirty="0"/>
              <a:t>Výhoda</a:t>
            </a:r>
            <a:r>
              <a:rPr lang="sk-SK" dirty="0"/>
              <a:t> – odolnosť proti </a:t>
            </a:r>
            <a:r>
              <a:rPr lang="sk-SK" dirty="0" err="1"/>
              <a:t>prehlteniu</a:t>
            </a:r>
            <a:r>
              <a:rPr lang="sk-SK" dirty="0"/>
              <a:t> i pri vysokom zaťažení </a:t>
            </a:r>
            <a:r>
              <a:rPr lang="sk-SK" dirty="0" err="1"/>
              <a:t>sieťe</a:t>
            </a:r>
            <a:r>
              <a:rPr lang="sk-SK" dirty="0"/>
              <a:t> (stanice sa navzájom nerušia), vysielanie je pravidelné </a:t>
            </a:r>
            <a:r>
              <a:rPr lang="sk-SK" dirty="0" err="1"/>
              <a:t>pridelované</a:t>
            </a:r>
            <a:r>
              <a:rPr lang="sk-SK" dirty="0"/>
              <a:t> všetkým staniciam.</a:t>
            </a:r>
          </a:p>
          <a:p>
            <a:r>
              <a:rPr lang="sk-SK" u="sng" dirty="0"/>
              <a:t>Nevýhoda</a:t>
            </a:r>
            <a:r>
              <a:rPr lang="sk-SK" dirty="0"/>
              <a:t> – zložitosť, nižšia rýchlosť (časť činnosti siete je venovaná obehu </a:t>
            </a:r>
            <a:r>
              <a:rPr lang="sk-SK" dirty="0" err="1"/>
              <a:t>paketu</a:t>
            </a:r>
            <a:r>
              <a:rPr lang="sk-SK" dirty="0"/>
              <a:t> s </a:t>
            </a:r>
            <a:r>
              <a:rPr lang="sk-SK" dirty="0" err="1"/>
              <a:t>tokenom</a:t>
            </a:r>
            <a:r>
              <a:rPr lang="sk-SK" dirty="0"/>
              <a:t>) </a:t>
            </a:r>
          </a:p>
        </p:txBody>
      </p:sp>
      <p:sp>
        <p:nvSpPr>
          <p:cNvPr id="6" name="Obdĺžnik 5"/>
          <p:cNvSpPr/>
          <p:nvPr/>
        </p:nvSpPr>
        <p:spPr>
          <a:xfrm>
            <a:off x="423244" y="3861048"/>
            <a:ext cx="8325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Token</a:t>
            </a:r>
            <a:r>
              <a:rPr lang="sk-SK" b="1" dirty="0"/>
              <a:t> </a:t>
            </a:r>
            <a:r>
              <a:rPr lang="sk-SK" b="1" dirty="0" err="1"/>
              <a:t>bus</a:t>
            </a:r>
            <a:endParaRPr lang="sk-SK" dirty="0"/>
          </a:p>
          <a:p>
            <a:r>
              <a:rPr lang="sk-SK" dirty="0"/>
              <a:t>Kópia </a:t>
            </a:r>
            <a:r>
              <a:rPr lang="sk-SK" dirty="0" err="1"/>
              <a:t>Token</a:t>
            </a:r>
            <a:r>
              <a:rPr lang="sk-SK" dirty="0"/>
              <a:t> ring, len pre ich činnosť nie je nutná kruhová </a:t>
            </a:r>
            <a:r>
              <a:rPr lang="sk-SK" dirty="0" err="1"/>
              <a:t>topológia</a:t>
            </a:r>
            <a:r>
              <a:rPr lang="sk-SK" dirty="0"/>
              <a:t>. Každá stanica v sieti získa logickú adresu (v sieti sa tak vytvorí logický druh). </a:t>
            </a:r>
            <a:r>
              <a:rPr lang="sk-SK" dirty="0" err="1"/>
              <a:t>Token</a:t>
            </a:r>
            <a:r>
              <a:rPr lang="sk-SK" dirty="0"/>
              <a:t> cyklicky putuje od adresy k adrese. Vlastnosti odpovedajú metóde </a:t>
            </a:r>
            <a:r>
              <a:rPr lang="sk-SK" dirty="0" err="1"/>
              <a:t>Token</a:t>
            </a:r>
            <a:r>
              <a:rPr lang="sk-SK" dirty="0"/>
              <a:t> ring, v </a:t>
            </a:r>
            <a:r>
              <a:rPr lang="sk-SK" dirty="0" err="1"/>
              <a:t>token</a:t>
            </a:r>
            <a:r>
              <a:rPr lang="sk-SK" dirty="0"/>
              <a:t> </a:t>
            </a:r>
            <a:r>
              <a:rPr lang="sk-SK" dirty="0" err="1"/>
              <a:t>buse</a:t>
            </a:r>
            <a:r>
              <a:rPr lang="sk-SK" dirty="0"/>
              <a:t> ešte pribúda nutnosť logickej adresy staníc.</a:t>
            </a:r>
          </a:p>
        </p:txBody>
      </p:sp>
    </p:spTree>
    <p:extLst>
      <p:ext uri="{BB962C8B-B14F-4D97-AF65-F5344CB8AC3E}">
        <p14:creationId xmlns="" xmlns:p14="http://schemas.microsoft.com/office/powerpoint/2010/main" val="398511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Aktívne prvky sietí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536" y="797511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b="1" dirty="0"/>
              <a:t>Zosilňovač, </a:t>
            </a:r>
            <a:r>
              <a:rPr lang="sk-SK" b="1" dirty="0" err="1"/>
              <a:t>opakovač</a:t>
            </a:r>
            <a:r>
              <a:rPr lang="sk-SK" b="1" dirty="0"/>
              <a:t> (</a:t>
            </a:r>
            <a:r>
              <a:rPr lang="sk-SK" b="1" dirty="0" err="1"/>
              <a:t>repeater</a:t>
            </a:r>
            <a:r>
              <a:rPr lang="sk-SK" dirty="0"/>
              <a:t>) – len zosilňuje ním prechádzajúci signál. </a:t>
            </a:r>
            <a:r>
              <a:rPr lang="sk-SK" dirty="0" err="1"/>
              <a:t>Krabička</a:t>
            </a:r>
            <a:r>
              <a:rPr lang="sk-SK" dirty="0"/>
              <a:t> s rovnakými dvoma konektormi. Používa sa tam, kde je kábel tak dlhý, že by na jeho konci nebol už dostatočne silný signál. Najčastejšie pri koaxiálnych sieťach</a:t>
            </a:r>
            <a:r>
              <a:rPr lang="sk-SK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b="1" dirty="0"/>
              <a:t>Prevodník  (</a:t>
            </a:r>
            <a:r>
              <a:rPr lang="sk-SK" b="1" dirty="0" err="1"/>
              <a:t>transceiver</a:t>
            </a:r>
            <a:r>
              <a:rPr lang="sk-SK" b="1" dirty="0"/>
              <a:t>, </a:t>
            </a:r>
            <a:r>
              <a:rPr lang="sk-SK" b="1" dirty="0" err="1"/>
              <a:t>media</a:t>
            </a:r>
            <a:r>
              <a:rPr lang="sk-SK" b="1" dirty="0"/>
              <a:t> </a:t>
            </a:r>
            <a:r>
              <a:rPr lang="sk-SK" b="1" dirty="0" err="1"/>
              <a:t>convertor</a:t>
            </a:r>
            <a:r>
              <a:rPr lang="sk-SK" b="1" dirty="0"/>
              <a:t>)</a:t>
            </a:r>
            <a:r>
              <a:rPr lang="sk-SK" dirty="0"/>
              <a:t> – podoba zosilňovača, zosilňuje signál a prevádza jeden typ kábla na iný (napr. krútenú dvojlinku na optický kábel).</a:t>
            </a:r>
          </a:p>
          <a:p>
            <a:pPr marL="342900" indent="-342900">
              <a:buFont typeface="+mj-lt"/>
              <a:buAutoNum type="arabicPeriod"/>
            </a:pP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b="1" dirty="0"/>
              <a:t>Hub</a:t>
            </a:r>
            <a:r>
              <a:rPr lang="sk-SK" dirty="0"/>
              <a:t> (po slovensky rozbočovač), </a:t>
            </a:r>
            <a:r>
              <a:rPr lang="sk-SK" b="1" dirty="0" err="1"/>
              <a:t>switch</a:t>
            </a:r>
            <a:r>
              <a:rPr lang="sk-SK" dirty="0"/>
              <a:t> (prepínač) a </a:t>
            </a:r>
            <a:r>
              <a:rPr lang="sk-SK" b="1" dirty="0" err="1"/>
              <a:t>router</a:t>
            </a:r>
            <a:r>
              <a:rPr lang="sk-SK" dirty="0"/>
              <a:t> (smerovač) sú všetko aktívne prvky počítačovej siete. Každý z nich má však trochu inú funkciu.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b="1" dirty="0"/>
              <a:t>Hub</a:t>
            </a:r>
            <a:r>
              <a:rPr lang="sk-SK" dirty="0"/>
              <a:t> – bol nevyhnutným prvkom v sieťach s hviezdicovou </a:t>
            </a:r>
            <a:r>
              <a:rPr lang="sk-SK" dirty="0" err="1"/>
              <a:t>topológiou</a:t>
            </a:r>
            <a:r>
              <a:rPr lang="sk-SK" dirty="0"/>
              <a:t> (dnes ju nahradili </a:t>
            </a:r>
            <a:r>
              <a:rPr lang="sk-SK" dirty="0" err="1"/>
              <a:t>switche</a:t>
            </a:r>
            <a:r>
              <a:rPr lang="sk-SK" dirty="0"/>
              <a:t>). Jeho základnou funkciou je </a:t>
            </a:r>
            <a:r>
              <a:rPr lang="sk-SK" dirty="0" err="1"/>
              <a:t>rozbočovanie</a:t>
            </a:r>
            <a:r>
              <a:rPr lang="sk-SK" dirty="0"/>
              <a:t> signálu, siete neboli vetvené. Dnes sa s nimi takmer nestretneme.</a:t>
            </a:r>
          </a:p>
          <a:p>
            <a:pPr marL="342900" indent="-342900">
              <a:buFont typeface="+mj-lt"/>
              <a:buAutoNum type="arabicPeriod"/>
            </a:pP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b="1" dirty="0"/>
              <a:t>Prepínač </a:t>
            </a:r>
            <a:r>
              <a:rPr lang="sk-SK" b="1" dirty="0" err="1"/>
              <a:t>switch</a:t>
            </a:r>
            <a:r>
              <a:rPr lang="sk-SK" dirty="0"/>
              <a:t> – </a:t>
            </a:r>
            <a:r>
              <a:rPr lang="sk-SK" dirty="0" smtClean="0"/>
              <a:t>vytvorí </a:t>
            </a:r>
            <a:r>
              <a:rPr lang="sk-SK" dirty="0"/>
              <a:t> </a:t>
            </a:r>
            <a:r>
              <a:rPr lang="sk-SK" dirty="0" smtClean="0"/>
              <a:t>medzi </a:t>
            </a:r>
            <a:r>
              <a:rPr lang="sk-SK" dirty="0"/>
              <a:t>oboma stanicami spojenie, oddelené od staníc ostatných. Komunikujúce stanice nie sú zahlcované cudzími </a:t>
            </a:r>
            <a:r>
              <a:rPr lang="sk-SK" dirty="0" err="1"/>
              <a:t>paketami</a:t>
            </a:r>
            <a:r>
              <a:rPr lang="sk-SK" dirty="0"/>
              <a:t>, nedochádza k spomaľovaniu siete a výmena dát medzi koncovými stanicami prebieha maximálnou rýchlosťou. </a:t>
            </a:r>
          </a:p>
        </p:txBody>
      </p:sp>
    </p:spTree>
    <p:extLst>
      <p:ext uri="{BB962C8B-B14F-4D97-AF65-F5344CB8AC3E}">
        <p14:creationId xmlns="" xmlns:p14="http://schemas.microsoft.com/office/powerpoint/2010/main" val="122718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Aktívne prvky sietí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/>
          <p:nvPr/>
        </p:nvPicPr>
        <p:blipFill rotWithShape="1">
          <a:blip r:embed="rId2" cstate="print"/>
          <a:srcRect t="2595"/>
          <a:stretch/>
        </p:blipFill>
        <p:spPr bwMode="auto">
          <a:xfrm>
            <a:off x="323528" y="980728"/>
            <a:ext cx="806489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23528" y="38610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Most (</a:t>
            </a:r>
            <a:r>
              <a:rPr lang="sk-SK" b="1" dirty="0" err="1"/>
              <a:t>bridge</a:t>
            </a:r>
            <a:r>
              <a:rPr lang="sk-SK" b="1" dirty="0"/>
              <a:t>) </a:t>
            </a:r>
            <a:r>
              <a:rPr lang="sk-SK" dirty="0"/>
              <a:t>– má podobné vlastnosti ako </a:t>
            </a:r>
            <a:r>
              <a:rPr lang="sk-SK" dirty="0" err="1"/>
              <a:t>switch</a:t>
            </a:r>
            <a:r>
              <a:rPr lang="sk-SK" dirty="0"/>
              <a:t>, je tiež schopný oddeliť určité časti siete. </a:t>
            </a:r>
            <a:r>
              <a:rPr lang="sk-SK" dirty="0" err="1"/>
              <a:t>Oddeluje</a:t>
            </a:r>
            <a:r>
              <a:rPr lang="sk-SK" dirty="0"/>
              <a:t> sieťové segmenty. Plní dve funkcie:</a:t>
            </a:r>
          </a:p>
        </p:txBody>
      </p:sp>
      <p:sp>
        <p:nvSpPr>
          <p:cNvPr id="6" name="Obdĺžnik 5"/>
          <p:cNvSpPr/>
          <p:nvPr/>
        </p:nvSpPr>
        <p:spPr>
          <a:xfrm>
            <a:off x="323528" y="472166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Filtrácia </a:t>
            </a:r>
            <a:r>
              <a:rPr lang="sk-SK" b="1" dirty="0" err="1"/>
              <a:t>paketov</a:t>
            </a:r>
            <a:r>
              <a:rPr lang="sk-SK" dirty="0"/>
              <a:t> – most si prečíta cieľovú adresu </a:t>
            </a:r>
            <a:r>
              <a:rPr lang="sk-SK" dirty="0" err="1"/>
              <a:t>paketu</a:t>
            </a:r>
            <a:r>
              <a:rPr lang="sk-SK" dirty="0"/>
              <a:t>, </a:t>
            </a:r>
            <a:r>
              <a:rPr lang="sk-SK" dirty="0" err="1"/>
              <a:t>paket</a:t>
            </a:r>
            <a:r>
              <a:rPr lang="sk-SK" dirty="0"/>
              <a:t> prepustí len do tej časti siete, v ktorom je obsadený cieľ </a:t>
            </a:r>
            <a:r>
              <a:rPr lang="sk-SK" dirty="0" err="1"/>
              <a:t>paketu</a:t>
            </a:r>
            <a:r>
              <a:rPr lang="sk-SK" dirty="0"/>
              <a:t>. Filtrovaním sa znižuje zaťaženie siete, </a:t>
            </a:r>
            <a:r>
              <a:rPr lang="sk-SK" dirty="0" err="1"/>
              <a:t>pakety</a:t>
            </a:r>
            <a:r>
              <a:rPr lang="sk-SK" dirty="0"/>
              <a:t> neputujú do sieťového segmentu kam nepatria.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Dokážu prepojiť dve siete rôznych štandardov</a:t>
            </a:r>
            <a:r>
              <a:rPr lang="sk-SK" dirty="0"/>
              <a:t>. Pracujú totiž v linkovej vrstve ISO/OSI, takže fyzické odlišnosti siete ich neovplyvňujú.</a:t>
            </a:r>
          </a:p>
        </p:txBody>
      </p:sp>
    </p:spTree>
    <p:extLst>
      <p:ext uri="{BB962C8B-B14F-4D97-AF65-F5344CB8AC3E}">
        <p14:creationId xmlns="" xmlns:p14="http://schemas.microsoft.com/office/powerpoint/2010/main" val="499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Hardwarové prvky sietí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28894" y="993502"/>
            <a:ext cx="831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Metalické</a:t>
            </a:r>
            <a:r>
              <a:rPr lang="sk-SK" dirty="0"/>
              <a:t> káble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Optické </a:t>
            </a:r>
            <a:r>
              <a:rPr lang="sk-SK" dirty="0"/>
              <a:t>káble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Vzduch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428894" y="574197"/>
            <a:ext cx="395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Prenosové médiá, ktorými sa šíri signál:</a:t>
            </a:r>
          </a:p>
        </p:txBody>
      </p:sp>
      <p:sp>
        <p:nvSpPr>
          <p:cNvPr id="9" name="Obdĺžnik 8"/>
          <p:cNvSpPr/>
          <p:nvPr/>
        </p:nvSpPr>
        <p:spPr>
          <a:xfrm>
            <a:off x="437812" y="2348880"/>
            <a:ext cx="81666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Káble</a:t>
            </a:r>
            <a:endParaRPr lang="sk-SK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Krútené dvojlinky </a:t>
            </a:r>
            <a:endParaRPr lang="sk-SK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Optické káble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Koaxiálne káble</a:t>
            </a:r>
          </a:p>
          <a:p>
            <a:pPr lvl="0"/>
            <a:endParaRPr lang="sk-SK" dirty="0"/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Parametre </a:t>
            </a:r>
            <a:r>
              <a:rPr lang="sk-SK" b="1" dirty="0">
                <a:solidFill>
                  <a:srgbClr val="FF0000"/>
                </a:solidFill>
              </a:rPr>
              <a:t>káblov</a:t>
            </a:r>
            <a:endParaRPr lang="sk-SK" dirty="0">
              <a:solidFill>
                <a:srgbClr val="FF0000"/>
              </a:solidFill>
            </a:endParaRPr>
          </a:p>
          <a:p>
            <a:pPr lvl="0"/>
            <a:r>
              <a:rPr lang="sk-SK" dirty="0"/>
              <a:t>Rýchlosť s akou môžu prenášať dáta – vyjadruje sa v MB/s (</a:t>
            </a:r>
            <a:r>
              <a:rPr lang="sk-SK" dirty="0" err="1"/>
              <a:t>megabity</a:t>
            </a:r>
            <a:r>
              <a:rPr lang="sk-SK" dirty="0"/>
              <a:t> za sekundu)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Najčastejšie v sieti LAN – </a:t>
            </a:r>
            <a:r>
              <a:rPr lang="sk-SK" dirty="0" err="1" smtClean="0"/>
              <a:t>100MB</a:t>
            </a:r>
            <a:r>
              <a:rPr lang="sk-SK" dirty="0" smtClean="0"/>
              <a:t>/s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Rozširujú </a:t>
            </a:r>
            <a:r>
              <a:rPr lang="sk-SK" dirty="0"/>
              <a:t>sa </a:t>
            </a:r>
            <a:r>
              <a:rPr lang="sk-SK" dirty="0" err="1"/>
              <a:t>1000MB</a:t>
            </a:r>
            <a:r>
              <a:rPr lang="sk-SK" dirty="0"/>
              <a:t>/s (</a:t>
            </a:r>
            <a:r>
              <a:rPr lang="sk-SK" dirty="0" err="1" smtClean="0"/>
              <a:t>1GB</a:t>
            </a:r>
            <a:r>
              <a:rPr lang="sk-SK" dirty="0" smtClean="0"/>
              <a:t>/s)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10MB</a:t>
            </a:r>
            <a:r>
              <a:rPr lang="sk-SK" dirty="0" smtClean="0"/>
              <a:t>/s </a:t>
            </a:r>
            <a:r>
              <a:rPr lang="sk-SK" dirty="0"/>
              <a:t>– už </a:t>
            </a:r>
            <a:r>
              <a:rPr lang="sk-SK" dirty="0" smtClean="0"/>
              <a:t>minulosť</a:t>
            </a:r>
            <a:endParaRPr lang="sk-SK" dirty="0"/>
          </a:p>
        </p:txBody>
      </p:sp>
      <p:pic>
        <p:nvPicPr>
          <p:cNvPr id="10" name="Obrázok 9" descr="Stavíme malou domácí síť - jak si usnadnit hraní a sdílení dat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18456"/>
            <a:ext cx="2857500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5169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8864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Pasívne 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prvky </a:t>
            </a:r>
            <a:r>
              <a:rPr lang="sk-SK" b="1" dirty="0" smtClean="0">
                <a:solidFill>
                  <a:srgbClr val="FF0000"/>
                </a:solidFill>
              </a:rPr>
              <a:t>sietí</a:t>
            </a:r>
          </a:p>
          <a:p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káble </a:t>
            </a:r>
            <a:r>
              <a:rPr lang="sk-SK" dirty="0" smtClean="0"/>
              <a:t>(medené, optické)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konektory </a:t>
            </a:r>
            <a:r>
              <a:rPr lang="sk-SK" dirty="0" smtClean="0"/>
              <a:t>(BNC – I, T; RJ 45)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zakončovacie</a:t>
            </a:r>
            <a:r>
              <a:rPr lang="sk-SK" dirty="0" smtClean="0"/>
              <a:t> </a:t>
            </a:r>
            <a:r>
              <a:rPr lang="sk-SK" dirty="0" smtClean="0"/>
              <a:t>odpory</a:t>
            </a:r>
          </a:p>
          <a:p>
            <a:r>
              <a:rPr lang="sk-SK" dirty="0" smtClean="0"/>
              <a:t> </a:t>
            </a:r>
          </a:p>
          <a:p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Diagnostika v sieti:</a:t>
            </a:r>
          </a:p>
          <a:p>
            <a:endParaRPr lang="sk-SK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Príkaz </a:t>
            </a:r>
            <a:r>
              <a:rPr lang="sk-SK" b="1" dirty="0" err="1" smtClean="0"/>
              <a:t>ipconfig</a:t>
            </a:r>
            <a:r>
              <a:rPr lang="sk-SK" dirty="0" smtClean="0"/>
              <a:t> ? (zisti IP adresu sieťovej karty v PC,  MAC adresu,  </a:t>
            </a:r>
            <a:r>
              <a:rPr lang="sk-SK" dirty="0" err="1" smtClean="0"/>
              <a:t>východziu</a:t>
            </a:r>
            <a:r>
              <a:rPr lang="sk-SK" dirty="0" smtClean="0"/>
              <a:t> bránu)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Príkaz </a:t>
            </a:r>
            <a:r>
              <a:rPr lang="sk-SK" b="1" dirty="0" err="1" smtClean="0"/>
              <a:t>ping</a:t>
            </a:r>
            <a:r>
              <a:rPr lang="sk-SK" b="1" dirty="0" smtClean="0"/>
              <a:t> </a:t>
            </a:r>
            <a:r>
              <a:rPr lang="sk-SK" dirty="0" smtClean="0"/>
              <a:t>? (test komunikácie s iným počítačom)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Zisti názov </a:t>
            </a:r>
            <a:r>
              <a:rPr lang="sk-SK" dirty="0" err="1" smtClean="0"/>
              <a:t>DNS</a:t>
            </a:r>
            <a:r>
              <a:rPr lang="sk-SK" dirty="0" smtClean="0"/>
              <a:t> servera s IP: 217.67.30.173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Ako zistíš IP adresu webového servera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Ako zistíš voľné IP adresy  v sieti ? (program - </a:t>
            </a:r>
            <a:r>
              <a:rPr lang="sk-SK" b="1" dirty="0" err="1" smtClean="0"/>
              <a:t>ipscan</a:t>
            </a:r>
            <a:r>
              <a:rPr lang="sk-S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323528" y="278092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Firewall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Firewall</a:t>
            </a:r>
            <a:r>
              <a:rPr lang="sk-SK" dirty="0"/>
              <a:t> chráni lokálnu sieť pred narušiteľmi tým, že obmedzuje prístup na počítač alebo sieť.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Rôzne </a:t>
            </a:r>
            <a:r>
              <a:rPr lang="sk-SK" dirty="0" err="1"/>
              <a:t>firewally</a:t>
            </a:r>
            <a:r>
              <a:rPr lang="sk-SK" dirty="0"/>
              <a:t> poskytujú rôzne typy a úrovne ochrany vrátane blokovania portov používaných internetovými aplikáciami pre pripojenie k iným počítačom, Väčšina prístupových bodov obsahuje </a:t>
            </a:r>
            <a:r>
              <a:rPr lang="sk-SK" dirty="0" err="1"/>
              <a:t>firewall</a:t>
            </a:r>
            <a:r>
              <a:rPr lang="sk-SK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Väčšinu </a:t>
            </a:r>
            <a:r>
              <a:rPr lang="sk-SK" dirty="0" err="1"/>
              <a:t>firewallu</a:t>
            </a:r>
            <a:r>
              <a:rPr lang="sk-SK" dirty="0"/>
              <a:t> môžete nakonfigurovať tak, aby umožňovali prístup k špecifickým častiam vašej siete alebo aby zamietli všetok prístup zvonku.</a:t>
            </a:r>
          </a:p>
        </p:txBody>
      </p:sp>
    </p:spTree>
    <p:extLst>
      <p:ext uri="{BB962C8B-B14F-4D97-AF65-F5344CB8AC3E}">
        <p14:creationId xmlns="" xmlns:p14="http://schemas.microsoft.com/office/powerpoint/2010/main" val="376652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 I.:</a:t>
            </a:r>
          </a:p>
          <a:p>
            <a:endParaRPr lang="sk-SK" b="1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Popíš postup inštrukcií pre zadanie IP adresy sieťového adaptéra 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K čomu slúži príkaz </a:t>
            </a:r>
            <a:r>
              <a:rPr lang="sk-SK" dirty="0" err="1"/>
              <a:t>ipconfig</a:t>
            </a:r>
            <a:r>
              <a:rPr lang="sk-SK" dirty="0"/>
              <a:t>/</a:t>
            </a:r>
            <a:r>
              <a:rPr lang="sk-SK" dirty="0" err="1"/>
              <a:t>all</a:t>
            </a:r>
            <a:r>
              <a:rPr lang="sk-SK" dirty="0"/>
              <a:t> 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Zisti názov </a:t>
            </a:r>
            <a:r>
              <a:rPr lang="sk-SK" dirty="0" err="1"/>
              <a:t>DNS</a:t>
            </a:r>
            <a:r>
              <a:rPr lang="sk-SK" dirty="0"/>
              <a:t>  servera pre IP:  217.67.30.173 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Napíš IP adresu pre </a:t>
            </a:r>
            <a:r>
              <a:rPr lang="sk-SK" dirty="0" err="1"/>
              <a:t>DNS</a:t>
            </a:r>
            <a:r>
              <a:rPr lang="sk-SK" dirty="0"/>
              <a:t> server  Spojenej školy Martin 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Zisti aké je nastavenie </a:t>
            </a:r>
            <a:r>
              <a:rPr lang="sk-SK" dirty="0" err="1"/>
              <a:t>východzej</a:t>
            </a:r>
            <a:r>
              <a:rPr lang="sk-SK" dirty="0"/>
              <a:t> brány na vašom počítači, ktorý je pripojený na internet 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Zisti MAC adresu Vašej sieťovej karty 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/>
              <a:t>Zisti presný názov Vašej sieťovej karty </a:t>
            </a:r>
            <a:r>
              <a:rPr lang="sk-SK" dirty="0" smtClean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dirty="0" smtClean="0"/>
              <a:t>Zisti voľné IP adresy v aktuálnej sieti vášho počítača.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88242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5" y="897061"/>
            <a:ext cx="8496074" cy="56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18864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Vytvorenie novej siete:</a:t>
            </a:r>
            <a:endParaRPr lang="sk-SK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 II.:</a:t>
            </a:r>
          </a:p>
          <a:p>
            <a:pPr lvl="0"/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/>
              <a:t>Vytvorte </a:t>
            </a:r>
            <a:r>
              <a:rPr lang="sk-SK" dirty="0" smtClean="0"/>
              <a:t>novú </a:t>
            </a:r>
            <a:r>
              <a:rPr lang="sk-SK" dirty="0"/>
              <a:t>sieť v učebni č. 48 pomocou </a:t>
            </a:r>
            <a:r>
              <a:rPr lang="sk-SK" dirty="0" err="1"/>
              <a:t>wifi</a:t>
            </a:r>
            <a:r>
              <a:rPr lang="sk-SK" dirty="0"/>
              <a:t> </a:t>
            </a:r>
            <a:r>
              <a:rPr lang="sk-SK" dirty="0" err="1" smtClean="0"/>
              <a:t>routra</a:t>
            </a:r>
            <a:r>
              <a:rPr lang="sk-SK" dirty="0" smtClean="0"/>
              <a:t> zapojeného ako </a:t>
            </a:r>
            <a:r>
              <a:rPr lang="sk-SK" dirty="0" err="1" smtClean="0"/>
              <a:t>router</a:t>
            </a:r>
            <a:r>
              <a:rPr lang="sk-SK" dirty="0" smtClean="0"/>
              <a:t>.</a:t>
            </a:r>
            <a:endParaRPr lang="sk-SK" dirty="0"/>
          </a:p>
          <a:p>
            <a:pPr marL="342900" indent="-342900">
              <a:buAutoNum type="arabicPeriod"/>
            </a:pPr>
            <a:r>
              <a:rPr lang="sk-SK" dirty="0"/>
              <a:t>Nastavte nasledovné parametre: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Pripojenie WAN (údaje od poskytovateľa internetových služieb):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 err="1"/>
              <a:t>IP:172.16.2.5</a:t>
            </a:r>
            <a:endParaRPr lang="sk-SK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/>
              <a:t>Maska: 255.255.255.0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 err="1"/>
              <a:t>Gatwey</a:t>
            </a:r>
            <a:r>
              <a:rPr lang="sk-SK" dirty="0"/>
              <a:t>: 172.16.2.1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 err="1"/>
              <a:t>DNS</a:t>
            </a:r>
            <a:r>
              <a:rPr lang="sk-SK" dirty="0"/>
              <a:t>: 172.16.2.1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Pripojenie LAN: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/>
              <a:t>IP: 192.168.48.1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/>
              <a:t>Maska: 255.255.255.0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/>
              <a:t>Rozsah IP: 192.168.48.100 – </a:t>
            </a:r>
            <a:r>
              <a:rPr lang="sk-SK" dirty="0" smtClean="0"/>
              <a:t>192.168.48.200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Parameter </a:t>
            </a:r>
            <a:r>
              <a:rPr lang="sk-SK" dirty="0" err="1" smtClean="0"/>
              <a:t>wireless</a:t>
            </a:r>
            <a:r>
              <a:rPr lang="sk-SK" dirty="0" smtClean="0"/>
              <a:t> nastavte na </a:t>
            </a:r>
            <a:r>
              <a:rPr lang="sk-SK" dirty="0" err="1" smtClean="0"/>
              <a:t>disable</a:t>
            </a:r>
            <a:r>
              <a:rPr lang="sk-SK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V konfigurácii </a:t>
            </a:r>
            <a:r>
              <a:rPr lang="sk-SK" dirty="0" err="1" smtClean="0"/>
              <a:t>routera</a:t>
            </a:r>
            <a:r>
              <a:rPr lang="sk-SK" dirty="0" smtClean="0"/>
              <a:t> nastavte filter pre MAC adresu zvoleného PC . Pripojte tento PC a otestujte či sa môže pripojiť k sieti.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V konfigurácii </a:t>
            </a:r>
            <a:r>
              <a:rPr lang="sk-SK" dirty="0" err="1" smtClean="0"/>
              <a:t>routera</a:t>
            </a:r>
            <a:r>
              <a:rPr lang="sk-SK" dirty="0" smtClean="0"/>
              <a:t> nastavte filter pre IP adresu zvoleného PC. Pripojte tento PC a otestujte či sa môže pripojiť k sieti.</a:t>
            </a:r>
            <a:endParaRPr lang="sk-SK" dirty="0"/>
          </a:p>
          <a:p>
            <a:pPr marL="342900" indent="-342900">
              <a:buAutoNum type="arabicPeriod" startAt="3"/>
            </a:pPr>
            <a:r>
              <a:rPr lang="sk-SK" dirty="0" smtClean="0"/>
              <a:t>K </a:t>
            </a:r>
            <a:r>
              <a:rPr lang="sk-SK" dirty="0" err="1" smtClean="0"/>
              <a:t>routeru</a:t>
            </a:r>
            <a:r>
              <a:rPr lang="sk-SK" dirty="0" smtClean="0"/>
              <a:t> pripojte PC  pomocou kábla, ktorého IP adresu nastavte z rozsahu definovaných IP adries z LAN nastavení </a:t>
            </a:r>
            <a:r>
              <a:rPr lang="sk-SK" dirty="0" err="1" smtClean="0"/>
              <a:t>routera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44596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-27384"/>
            <a:ext cx="882047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Výhody </a:t>
            </a:r>
            <a:r>
              <a:rPr lang="sk-SK" b="1" dirty="0" err="1" smtClean="0">
                <a:solidFill>
                  <a:srgbClr val="FF0000"/>
                </a:solidFill>
              </a:rPr>
              <a:t>WiFi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Wi-Fi</a:t>
            </a:r>
            <a:r>
              <a:rPr lang="sk-SK" dirty="0" smtClean="0"/>
              <a:t> </a:t>
            </a:r>
            <a:r>
              <a:rPr lang="sk-SK" b="1" dirty="0" smtClean="0"/>
              <a:t>využíva nelicencované rádiové pásmo</a:t>
            </a:r>
            <a:r>
              <a:rPr lang="sk-SK" dirty="0" smtClean="0"/>
              <a:t> a individuálny používateľ nepotrebuje súhlas miestnych úradov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Umožňuje </a:t>
            </a:r>
            <a:r>
              <a:rPr lang="sk-SK" dirty="0" smtClean="0"/>
              <a:t>vybudovať </a:t>
            </a:r>
            <a:r>
              <a:rPr lang="sk-SK" b="1" dirty="0" smtClean="0"/>
              <a:t>sieť bez </a:t>
            </a:r>
            <a:r>
              <a:rPr lang="sk-SK" b="1" dirty="0" smtClean="0"/>
              <a:t>káblov</a:t>
            </a:r>
            <a:r>
              <a:rPr lang="sk-SK" dirty="0" smtClean="0"/>
              <a:t>, a </a:t>
            </a:r>
            <a:r>
              <a:rPr lang="sk-SK" dirty="0" smtClean="0"/>
              <a:t>tak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znižuje </a:t>
            </a:r>
            <a:r>
              <a:rPr lang="sk-SK" b="1" dirty="0" smtClean="0"/>
              <a:t>náklady </a:t>
            </a:r>
            <a:r>
              <a:rPr lang="sk-SK" dirty="0" smtClean="0"/>
              <a:t>na vybudovanie či rozširovanie siete.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Bezdrôtové </a:t>
            </a:r>
            <a:r>
              <a:rPr lang="sk-SK" dirty="0" smtClean="0"/>
              <a:t>siete sú výhodné v priestoroch, kde sa nemôžu použiť káble – napr. vo vonkajších priestoroch alebo v historických budovách.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Wi-Fi</a:t>
            </a:r>
            <a:r>
              <a:rPr lang="sk-SK" dirty="0" smtClean="0"/>
              <a:t> </a:t>
            </a:r>
            <a:r>
              <a:rPr lang="sk-SK" dirty="0" smtClean="0"/>
              <a:t>produkty sú na trhu </a:t>
            </a:r>
            <a:r>
              <a:rPr lang="sk-SK" b="1" dirty="0" smtClean="0"/>
              <a:t>široko dostupné</a:t>
            </a:r>
            <a:r>
              <a:rPr lang="sk-SK" dirty="0" smtClean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Konkurencia </a:t>
            </a:r>
            <a:r>
              <a:rPr lang="sk-SK" dirty="0" smtClean="0"/>
              <a:t>medzi výrobcami významne znížila ceny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komunikácia zabezpečená pred zachytením neželanou </a:t>
            </a:r>
            <a:r>
              <a:rPr lang="sk-SK" dirty="0" smtClean="0"/>
              <a:t>osobou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Nevýhody </a:t>
            </a:r>
            <a:r>
              <a:rPr lang="sk-SK" b="1" dirty="0" err="1" smtClean="0">
                <a:solidFill>
                  <a:srgbClr val="FF0000"/>
                </a:solidFill>
              </a:rPr>
              <a:t>WiFi</a:t>
            </a:r>
            <a:r>
              <a:rPr lang="sk-SK" b="1" dirty="0" smtClean="0">
                <a:solidFill>
                  <a:srgbClr val="FF0000"/>
                </a:solidFill>
              </a:rPr>
              <a:t> sietí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/>
              <a:t>Wi-Fi</a:t>
            </a:r>
            <a:r>
              <a:rPr lang="sk-SK" dirty="0" smtClean="0"/>
              <a:t> siete majú obmedzený dosah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Použitie </a:t>
            </a:r>
            <a:r>
              <a:rPr lang="sk-SK" dirty="0" err="1" smtClean="0"/>
              <a:t>Wi-Fi</a:t>
            </a:r>
            <a:r>
              <a:rPr lang="sk-SK" dirty="0" smtClean="0"/>
              <a:t> pásma 2,4 GHz vo väčšine krajín nevyžaduje licenciu za predpokladu, že zostanete pod limitom 100 </a:t>
            </a:r>
            <a:r>
              <a:rPr lang="sk-SK" dirty="0" err="1" smtClean="0"/>
              <a:t>mW</a:t>
            </a:r>
            <a:r>
              <a:rPr lang="sk-SK" dirty="0" smtClean="0"/>
              <a:t> a akceptujete rušenie z iných zdrojov vrátane rušenia, ktoré zapríčiní znefunkčnenie vašich zariadení.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nelicencované pásmo 2,4 GHz, ktoré je preplnené inými zariadeniami, napr. </a:t>
            </a:r>
            <a:r>
              <a:rPr lang="sk-SK" dirty="0" err="1" smtClean="0">
                <a:hlinkClick r:id="rId2" tooltip="Bluetooth"/>
              </a:rPr>
              <a:t>Bluetooth</a:t>
            </a:r>
            <a:r>
              <a:rPr lang="sk-SK" dirty="0" smtClean="0"/>
              <a:t>, mikrovlnné rúry, bezdrôtové telefóny alebo zariadenia na bezdrôtový prenos video signálu. To môže spôsobiť zníženie výkonu. 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Vysoká spotreba v porovnaní s niektorými inými štandardmi znižuje životnosť batérií a spôsobuje prehrievanie zariadení</a:t>
            </a:r>
            <a:r>
              <a:rPr lang="sk-SK" dirty="0" smtClean="0"/>
              <a:t>.</a:t>
            </a:r>
            <a:r>
              <a:rPr lang="sk-SK" dirty="0" smtClean="0"/>
              <a:t> 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Prístupové body sa dajú využiť na ukradnutie osobných informácií vysielaných </a:t>
            </a:r>
            <a:r>
              <a:rPr lang="sk-SK" dirty="0" err="1" smtClean="0"/>
              <a:t>Wi-Fi</a:t>
            </a:r>
            <a:r>
              <a:rPr lang="sk-SK" dirty="0" smtClean="0"/>
              <a:t> klientmi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odchýlky od štandardov môžu spôsobiť obmedzenie </a:t>
            </a:r>
            <a:r>
              <a:rPr lang="sk-SK" dirty="0" err="1" smtClean="0"/>
              <a:t>pripojiteľnosti</a:t>
            </a:r>
            <a:r>
              <a:rPr lang="sk-SK" dirty="0" smtClean="0"/>
              <a:t> alebo nižšiu prenosovú rýchlosť.</a:t>
            </a:r>
          </a:p>
          <a:p>
            <a:pPr>
              <a:buFont typeface="Arial" pitchFamily="34" charset="0"/>
              <a:buChar char="•"/>
            </a:pPr>
            <a:endParaRPr lang="sk-SK" b="1" dirty="0" smtClean="0"/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Krútená dvojlinka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09658" y="83671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Najrozšírenejší </a:t>
            </a:r>
            <a:r>
              <a:rPr lang="sk-SK" dirty="0" err="1"/>
              <a:t>metalický</a:t>
            </a:r>
            <a:r>
              <a:rPr lang="sk-SK" dirty="0"/>
              <a:t> vodič v sieti </a:t>
            </a:r>
            <a:r>
              <a:rPr lang="sk-SK" dirty="0" smtClean="0"/>
              <a:t>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8 </a:t>
            </a:r>
            <a:r>
              <a:rPr lang="sk-SK" dirty="0"/>
              <a:t>vodičov = 4 </a:t>
            </a:r>
            <a:r>
              <a:rPr lang="sk-SK" dirty="0" smtClean="0"/>
              <a:t>páry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Ochrana </a:t>
            </a:r>
            <a:r>
              <a:rPr lang="sk-SK" dirty="0"/>
              <a:t>proti vzájomnému rušeniu = krútením </a:t>
            </a:r>
            <a:r>
              <a:rPr lang="sk-SK" dirty="0" smtClean="0"/>
              <a:t>vodičov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Najčastejšie </a:t>
            </a:r>
            <a:r>
              <a:rPr lang="sk-SK" dirty="0"/>
              <a:t>– kategória 5 (</a:t>
            </a:r>
            <a:r>
              <a:rPr lang="sk-SK" dirty="0" err="1"/>
              <a:t>100MB</a:t>
            </a:r>
            <a:r>
              <a:rPr lang="sk-SK" dirty="0"/>
              <a:t>/s) alebo 5e (</a:t>
            </a:r>
            <a:r>
              <a:rPr lang="sk-SK" dirty="0" err="1" smtClean="0"/>
              <a:t>1GB</a:t>
            </a:r>
            <a:r>
              <a:rPr lang="sk-SK" dirty="0" smtClean="0"/>
              <a:t>/s)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Dnes </a:t>
            </a:r>
            <a:r>
              <a:rPr lang="sk-SK" dirty="0"/>
              <a:t>aj kategória 6 a 7 (</a:t>
            </a:r>
            <a:r>
              <a:rPr lang="sk-SK" dirty="0" err="1" smtClean="0"/>
              <a:t>10GB</a:t>
            </a:r>
            <a:r>
              <a:rPr lang="sk-SK" dirty="0" smtClean="0"/>
              <a:t>/s)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Prenosové </a:t>
            </a:r>
            <a:r>
              <a:rPr lang="sk-SK" dirty="0"/>
              <a:t>pásmo – udáva aký veľký rozsah signálu je kábel schopný preniesť – čím širšie, tým </a:t>
            </a:r>
            <a:r>
              <a:rPr lang="sk-SK" dirty="0" smtClean="0"/>
              <a:t>lepšie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 </a:t>
            </a:r>
            <a:r>
              <a:rPr lang="sk-SK" dirty="0"/>
              <a:t>krútenú dvojlinku je typická hviezdicová </a:t>
            </a:r>
            <a:r>
              <a:rPr lang="sk-SK" dirty="0" err="1"/>
              <a:t>topológia</a:t>
            </a:r>
            <a:endParaRPr lang="sk-SK" sz="2400" dirty="0"/>
          </a:p>
          <a:p>
            <a:pPr lvl="0"/>
            <a:endParaRPr lang="sk-SK" dirty="0" smtClean="0"/>
          </a:p>
          <a:p>
            <a:pPr lvl="0"/>
            <a:r>
              <a:rPr lang="sk-SK" b="1" dirty="0" smtClean="0"/>
              <a:t>Použitie</a:t>
            </a:r>
            <a:r>
              <a:rPr lang="sk-SK" dirty="0" smtClean="0"/>
              <a:t> </a:t>
            </a:r>
            <a:r>
              <a:rPr lang="sk-SK" dirty="0"/>
              <a:t>– tienené prevedenie a netienené prevedenie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netienená</a:t>
            </a:r>
            <a:r>
              <a:rPr lang="sk-SK" dirty="0"/>
              <a:t> – </a:t>
            </a:r>
            <a:r>
              <a:rPr lang="sk-SK" dirty="0" err="1"/>
              <a:t>UTP</a:t>
            </a:r>
            <a:r>
              <a:rPr lang="sk-SK" dirty="0"/>
              <a:t> – jednotlivé páry sú vložené do vnútornej plastickej  izolácie, najpoužívanejšia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tienená</a:t>
            </a:r>
            <a:r>
              <a:rPr lang="sk-SK" dirty="0"/>
              <a:t> – </a:t>
            </a:r>
            <a:r>
              <a:rPr lang="sk-SK" dirty="0" err="1"/>
              <a:t>STP</a:t>
            </a:r>
            <a:r>
              <a:rPr lang="sk-SK" dirty="0"/>
              <a:t> – obsahuje kovové opletenie – tienenie – ochrana proti vnútornému rušeniu, tieniť sa môže každý pár, alebo iba plášť kábla (</a:t>
            </a:r>
            <a:r>
              <a:rPr lang="sk-SK" dirty="0" err="1"/>
              <a:t>ScTP</a:t>
            </a:r>
            <a:r>
              <a:rPr lang="sk-SK" dirty="0"/>
              <a:t>), drahšie ako </a:t>
            </a:r>
            <a:r>
              <a:rPr lang="sk-SK" dirty="0" err="1"/>
              <a:t>UTP</a:t>
            </a:r>
            <a:r>
              <a:rPr lang="sk-SK" dirty="0"/>
              <a:t>, používajú sa iba tam, kde dochádza k vnútornému rušeniu</a:t>
            </a:r>
            <a:endParaRPr lang="sk-SK" sz="2400" dirty="0"/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Káble </a:t>
            </a:r>
            <a:r>
              <a:rPr lang="sk-SK" dirty="0"/>
              <a:t>sa pripájajú pomocou </a:t>
            </a:r>
            <a:r>
              <a:rPr lang="sk-SK" b="1" dirty="0"/>
              <a:t>konektora </a:t>
            </a:r>
            <a:r>
              <a:rPr lang="sk-SK" b="1" dirty="0" err="1"/>
              <a:t>RJ</a:t>
            </a:r>
            <a:r>
              <a:rPr lang="sk-SK" b="1" dirty="0"/>
              <a:t> 45 </a:t>
            </a:r>
            <a:r>
              <a:rPr lang="sk-SK" dirty="0"/>
              <a:t>– k PC aj k </a:t>
            </a:r>
            <a:r>
              <a:rPr lang="sk-SK" dirty="0" err="1"/>
              <a:t>switchu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278413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Krútená dvojlinka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95536" y="65727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Praktické </a:t>
            </a:r>
            <a:r>
              <a:rPr lang="sk-SK" b="1" dirty="0" smtClean="0"/>
              <a:t>prevedenie</a:t>
            </a:r>
            <a:endParaRPr lang="sk-SK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Kábel pre prevedenie počítač – zásuvka – </a:t>
            </a:r>
            <a:r>
              <a:rPr lang="sk-SK" b="1" dirty="0" err="1"/>
              <a:t>PATCH</a:t>
            </a:r>
            <a:r>
              <a:rPr lang="sk-SK" dirty="0"/>
              <a:t> kábel: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Pomalšia</a:t>
            </a:r>
            <a:r>
              <a:rPr lang="sk-SK" dirty="0"/>
              <a:t> </a:t>
            </a:r>
            <a:r>
              <a:rPr lang="sk-SK" dirty="0" err="1"/>
              <a:t>varianta</a:t>
            </a:r>
            <a:r>
              <a:rPr lang="sk-SK" dirty="0"/>
              <a:t> (</a:t>
            </a:r>
            <a:r>
              <a:rPr lang="sk-SK" dirty="0" err="1"/>
              <a:t>100MB</a:t>
            </a:r>
            <a:r>
              <a:rPr lang="sk-SK" dirty="0"/>
              <a:t>/s) - 4 páry vodičov (8 vodičov), pre rýchlosť </a:t>
            </a:r>
            <a:r>
              <a:rPr lang="sk-SK" dirty="0" err="1"/>
              <a:t>100MB</a:t>
            </a:r>
            <a:r>
              <a:rPr lang="sk-SK" dirty="0"/>
              <a:t>/s sa využívajú iba 2 páry, ostatné 2 páry sú nevyužité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Rýchlejšia</a:t>
            </a:r>
            <a:r>
              <a:rPr lang="sk-SK" dirty="0"/>
              <a:t> </a:t>
            </a:r>
            <a:r>
              <a:rPr lang="sk-SK" dirty="0" err="1"/>
              <a:t>varianta</a:t>
            </a:r>
            <a:r>
              <a:rPr lang="sk-SK" dirty="0"/>
              <a:t> (</a:t>
            </a:r>
            <a:r>
              <a:rPr lang="sk-SK" dirty="0" err="1"/>
              <a:t>1000MB</a:t>
            </a:r>
            <a:r>
              <a:rPr lang="sk-SK" dirty="0"/>
              <a:t>/s) – treba použiť všetky 4 </a:t>
            </a:r>
            <a:r>
              <a:rPr lang="sk-SK" dirty="0" smtClean="0"/>
              <a:t>páry</a:t>
            </a:r>
          </a:p>
        </p:txBody>
      </p:sp>
      <p:sp>
        <p:nvSpPr>
          <p:cNvPr id="3" name="Obdĺžnik 2"/>
          <p:cNvSpPr/>
          <p:nvPr/>
        </p:nvSpPr>
        <p:spPr>
          <a:xfrm>
            <a:off x="5872367" y="2276872"/>
            <a:ext cx="3120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Priame zapojenie (prepojovacie káble počítač – zásuvka, zásuvka – </a:t>
            </a:r>
            <a:r>
              <a:rPr lang="sk-SK" b="1" dirty="0" err="1"/>
              <a:t>switch</a:t>
            </a:r>
            <a:r>
              <a:rPr lang="sk-SK" b="1" dirty="0"/>
              <a:t>, počítač - </a:t>
            </a:r>
            <a:r>
              <a:rPr lang="sk-SK" b="1" dirty="0" err="1"/>
              <a:t>switch</a:t>
            </a:r>
            <a:r>
              <a:rPr lang="sk-SK" b="1" dirty="0"/>
              <a:t>)</a:t>
            </a:r>
            <a:endParaRPr lang="sk-SK" dirty="0"/>
          </a:p>
        </p:txBody>
      </p:sp>
      <p:pic>
        <p:nvPicPr>
          <p:cNvPr id="7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53021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22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Krútená dvojlinka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536" y="7647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Kábel pre prevedenie PC – PC, krížové zapojenie – </a:t>
            </a:r>
            <a:r>
              <a:rPr lang="sk-SK" b="1" dirty="0" err="1" smtClean="0"/>
              <a:t>CROSS</a:t>
            </a:r>
            <a:r>
              <a:rPr lang="sk-SK" dirty="0" smtClean="0"/>
              <a:t> kábel</a:t>
            </a:r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592590" y="1196752"/>
            <a:ext cx="7939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/>
              <a:t>Zapojenie kríženého kábla (počítač - počítač), nie je potrebný </a:t>
            </a:r>
            <a:r>
              <a:rPr lang="sk-SK" b="1" dirty="0" err="1"/>
              <a:t>switch</a:t>
            </a:r>
            <a:r>
              <a:rPr lang="sk-SK" b="1" dirty="0"/>
              <a:t>, niekedy aj na prepojovanie </a:t>
            </a:r>
            <a:r>
              <a:rPr lang="sk-SK" b="1" dirty="0" err="1"/>
              <a:t>switchov</a:t>
            </a:r>
            <a:endParaRPr lang="sk-SK" dirty="0"/>
          </a:p>
        </p:txBody>
      </p:sp>
      <p:pic>
        <p:nvPicPr>
          <p:cNvPr id="8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204864"/>
            <a:ext cx="6221491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35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Optický kábel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096344" cy="2808312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3635896" y="188640"/>
            <a:ext cx="5220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Druhy optických káblov</a:t>
            </a:r>
            <a:endParaRPr lang="sk-SK" sz="2400" dirty="0">
              <a:solidFill>
                <a:srgbClr val="FF0000"/>
              </a:solidFill>
            </a:endParaRPr>
          </a:p>
          <a:p>
            <a:pPr lvl="0"/>
            <a:endParaRPr lang="sk-SK" b="1" dirty="0" smtClean="0"/>
          </a:p>
          <a:p>
            <a:pPr lvl="0"/>
            <a:r>
              <a:rPr lang="sk-SK" b="1" dirty="0" err="1" smtClean="0"/>
              <a:t>Mnohovidové</a:t>
            </a:r>
            <a:r>
              <a:rPr lang="sk-SK" b="1" dirty="0" smtClean="0"/>
              <a:t> </a:t>
            </a:r>
            <a:r>
              <a:rPr lang="sk-SK" b="1" dirty="0"/>
              <a:t>– </a:t>
            </a:r>
            <a:r>
              <a:rPr lang="sk-SK" dirty="0"/>
              <a:t>žiarenie sa odráža od plášťa vlákna. Pôvodné svetelné lúče sú rozložené na viac svetelných častí – tzv. vidov. Na koniec kábla príde niekoľko vidov. Príjemca urobí súčet vidov a dostane pôvodnú informáciu. Vidy dorazia k cieľu s časovým odstupom, tzn. že prenášaný údaj je skreslený. 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 nevýhody - </a:t>
            </a:r>
            <a:r>
              <a:rPr lang="sk-SK" dirty="0"/>
              <a:t>Kábel má horšie optické vlastnosti (premenlivý index lomu),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 výhody -</a:t>
            </a:r>
            <a:r>
              <a:rPr lang="sk-SK" dirty="0"/>
              <a:t>  je však lacnejší a lepšie sa s ním pracuje. Používa sa pri sieťach LAN.</a:t>
            </a:r>
            <a:endParaRPr lang="sk-SK" sz="2400" dirty="0"/>
          </a:p>
          <a:p>
            <a:pPr lvl="0"/>
            <a:endParaRPr lang="sk-SK" b="1" dirty="0" smtClean="0"/>
          </a:p>
          <a:p>
            <a:pPr lvl="0"/>
            <a:r>
              <a:rPr lang="sk-SK" b="1" dirty="0" err="1" smtClean="0"/>
              <a:t>Jednovidové</a:t>
            </a:r>
            <a:r>
              <a:rPr lang="sk-SK" b="1" dirty="0" smtClean="0"/>
              <a:t> </a:t>
            </a:r>
            <a:r>
              <a:rPr lang="sk-SK" dirty="0"/>
              <a:t>– index lomu medzi jadrom a plášťom optického vlákna je veľmi malý. Káblom prechádza iba 1 lúč (1 vid) bez lomu a ohybov.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 výhody </a:t>
            </a:r>
            <a:r>
              <a:rPr lang="sk-SK" dirty="0"/>
              <a:t>– lepšie optické vlastnosti, väčšia prenosová kapacita, prenesie signál na dlhšiu vzdialenosť než </a:t>
            </a:r>
            <a:r>
              <a:rPr lang="sk-SK" dirty="0" err="1"/>
              <a:t>mnohovidové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 nevýhoda </a:t>
            </a:r>
            <a:r>
              <a:rPr lang="sk-SK" dirty="0"/>
              <a:t>– sú drahšie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184193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Optický kábel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67544" y="612845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Koncovky</a:t>
            </a:r>
            <a:r>
              <a:rPr lang="sk-SK" dirty="0"/>
              <a:t> – sú normované, slúžia pre ukončenie kábla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Guľatý konektor </a:t>
            </a:r>
            <a:r>
              <a:rPr lang="sk-SK" dirty="0" err="1"/>
              <a:t>ST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Hranatý konektor </a:t>
            </a:r>
            <a:r>
              <a:rPr lang="sk-SK" dirty="0" err="1"/>
              <a:t>SC</a:t>
            </a:r>
            <a:endParaRPr lang="sk-SK" dirty="0"/>
          </a:p>
          <a:p>
            <a:pPr lvl="0"/>
            <a:r>
              <a:rPr lang="sk-SK" dirty="0"/>
              <a:t>Pri manipulácii s káblom, musia mať konektory nasadenú </a:t>
            </a:r>
            <a:r>
              <a:rPr lang="sk-SK" dirty="0" err="1"/>
              <a:t>záslepku</a:t>
            </a:r>
            <a:endParaRPr lang="sk-SK" dirty="0"/>
          </a:p>
          <a:p>
            <a:endParaRPr lang="sk-SK" b="1" dirty="0" smtClean="0"/>
          </a:p>
          <a:p>
            <a:r>
              <a:rPr lang="sk-SK" b="1" dirty="0" smtClean="0"/>
              <a:t>Príslušenstvo </a:t>
            </a:r>
            <a:r>
              <a:rPr lang="sk-SK" b="1" dirty="0"/>
              <a:t>optických káblov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Optickým káblom prenáša dáta svetelný lúč, ale zo sieťovej karty vystupujú dáta vo forme elektrických impulzov, preto je treba na konci kábla </a:t>
            </a:r>
            <a:r>
              <a:rPr lang="sk-SK" b="1" dirty="0"/>
              <a:t>prevodník </a:t>
            </a:r>
            <a:r>
              <a:rPr lang="sk-SK" dirty="0"/>
              <a:t>(</a:t>
            </a:r>
            <a:r>
              <a:rPr lang="sk-SK" dirty="0" err="1"/>
              <a:t>transceiver</a:t>
            </a:r>
            <a:r>
              <a:rPr lang="sk-SK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 prevod </a:t>
            </a:r>
            <a:r>
              <a:rPr lang="sk-SK" dirty="0"/>
              <a:t>elektrických impulzov na svetelné impulzy a naopak), býva často zabudovaný vo </a:t>
            </a:r>
            <a:r>
              <a:rPr lang="sk-SK" dirty="0" err="1"/>
              <a:t>switchoch</a:t>
            </a:r>
            <a:r>
              <a:rPr lang="sk-SK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Switch</a:t>
            </a:r>
            <a:r>
              <a:rPr lang="sk-SK" dirty="0"/>
              <a:t> má niekoľko portov pre krútenú dvojlinku a aspoň 1 port pre optický kábel. Tým dôjde k prepojeniu oboch káblových sústav.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Konektor</a:t>
            </a:r>
            <a:r>
              <a:rPr lang="sk-SK" dirty="0"/>
              <a:t> – dovoľuje napojiť kábel na krútenú dvojlinku. Jeho elektronika zároveň prevedie svetelné žiarenie na elektrické impulzy</a:t>
            </a:r>
          </a:p>
        </p:txBody>
      </p:sp>
    </p:spTree>
    <p:extLst>
      <p:ext uri="{BB962C8B-B14F-4D97-AF65-F5344CB8AC3E}">
        <p14:creationId xmlns="" xmlns:p14="http://schemas.microsoft.com/office/powerpoint/2010/main" val="31031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Optický kábel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95536" y="620688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Výhody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Presnosť dát na veľké vzdialenosti (rádovo kilometre)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Vysoká kapacita prenášaných dát a rýchlosť </a:t>
            </a:r>
            <a:r>
              <a:rPr lang="sk-SK" dirty="0" err="1" smtClean="0"/>
              <a:t>1000MB</a:t>
            </a:r>
            <a:r>
              <a:rPr lang="sk-SK" dirty="0" smtClean="0"/>
              <a:t>/s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Absolútna odolnosť proti všetkým elektromagnetickým rušeniam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Vysoká bezpečnosť prenášaných dát</a:t>
            </a:r>
          </a:p>
          <a:p>
            <a:endParaRPr lang="sk-SK" b="1" dirty="0" smtClean="0"/>
          </a:p>
          <a:p>
            <a:r>
              <a:rPr lang="sk-SK" b="1" dirty="0" smtClean="0"/>
              <a:t>Nevýhody </a:t>
            </a:r>
            <a:r>
              <a:rPr lang="sk-SK" b="1" dirty="0"/>
              <a:t>optických káblov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Cena kábla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Cena prvkov kabeláže – </a:t>
            </a:r>
            <a:r>
              <a:rPr lang="sk-SK" dirty="0" err="1"/>
              <a:t>konektorovanie</a:t>
            </a:r>
            <a:endParaRPr lang="sk-SK" dirty="0"/>
          </a:p>
          <a:p>
            <a:endParaRPr lang="sk-SK" b="1" dirty="0" smtClean="0"/>
          </a:p>
          <a:p>
            <a:r>
              <a:rPr lang="sk-SK" b="1" dirty="0" smtClean="0"/>
              <a:t>Použitie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Vedenia, ktoré spájajú jednotlivé siete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Prepájanie sieťových segmentov medzi budovami (odolnosť proti rušeniam)</a:t>
            </a:r>
          </a:p>
        </p:txBody>
      </p:sp>
      <p:pic>
        <p:nvPicPr>
          <p:cNvPr id="6" name="Obrázok 5"/>
          <p:cNvPicPr/>
          <p:nvPr/>
        </p:nvPicPr>
        <p:blipFill rotWithShape="1">
          <a:blip r:embed="rId2" cstate="print"/>
          <a:srcRect t="4386"/>
          <a:stretch/>
        </p:blipFill>
        <p:spPr bwMode="auto">
          <a:xfrm>
            <a:off x="400294" y="4314007"/>
            <a:ext cx="4315722" cy="2402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16622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Komunikácia v sieťach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6206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Siete </a:t>
            </a:r>
            <a:r>
              <a:rPr lang="sk-SK" b="1" dirty="0"/>
              <a:t>spojové</a:t>
            </a:r>
            <a:r>
              <a:rPr lang="sk-SK" dirty="0"/>
              <a:t> (</a:t>
            </a:r>
            <a:r>
              <a:rPr lang="sk-SK" dirty="0" err="1"/>
              <a:t>witch</a:t>
            </a:r>
            <a:r>
              <a:rPr lang="sk-SK" dirty="0"/>
              <a:t> </a:t>
            </a:r>
            <a:r>
              <a:rPr lang="sk-SK" dirty="0" err="1"/>
              <a:t>connection</a:t>
            </a:r>
            <a:r>
              <a:rPr lang="sk-SK" dirty="0"/>
              <a:t>) – siete s nadväzovaním spojenia. Pred uskutočnením výmeny dát je nutné medzi obidvoma koncovými stanicami nadviazať spojenie. Koncové uzly v sieti sa musia najprv dohodnúť s aktívnymi prvkami a následne vytvoriť kanál, prostredníctvom neho budú prenesené dáta</a:t>
            </a:r>
          </a:p>
        </p:txBody>
      </p:sp>
      <p:pic>
        <p:nvPicPr>
          <p:cNvPr id="7" name="Obrázok 6"/>
          <p:cNvPicPr/>
          <p:nvPr/>
        </p:nvPicPr>
        <p:blipFill rotWithShape="1">
          <a:blip r:embed="rId2" cstate="print"/>
          <a:srcRect r="3637" b="58799"/>
          <a:stretch/>
        </p:blipFill>
        <p:spPr bwMode="auto">
          <a:xfrm>
            <a:off x="322459" y="3284984"/>
            <a:ext cx="5004048" cy="3359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23528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Najprv sa vytvorí spojenie </a:t>
            </a:r>
            <a:r>
              <a:rPr lang="sk-SK" b="1" dirty="0" smtClean="0"/>
              <a:t>:</a:t>
            </a:r>
          </a:p>
          <a:p>
            <a:pPr lvl="0"/>
            <a:r>
              <a:rPr lang="sk-SK" dirty="0" smtClean="0"/>
              <a:t>      Stanica </a:t>
            </a:r>
            <a:r>
              <a:rPr lang="sk-SK" dirty="0"/>
              <a:t>1 – uzol A – uzol D – uzol E – Stanica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Potom sa uskutoční </a:t>
            </a:r>
            <a:r>
              <a:rPr lang="sk-SK" b="1" dirty="0"/>
              <a:t>prenos dát</a:t>
            </a:r>
            <a:r>
              <a:rPr lang="sk-SK" dirty="0"/>
              <a:t>, ktoré sa prenášajú v rovnakom prúde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Používa sa pri </a:t>
            </a:r>
            <a:r>
              <a:rPr lang="sk-SK" b="1" dirty="0"/>
              <a:t>telefónnych sieťach</a:t>
            </a:r>
            <a:r>
              <a:rPr lang="sk-SK" dirty="0"/>
              <a:t>, v sieťach LAN sa používa zriedkavo.</a:t>
            </a:r>
          </a:p>
        </p:txBody>
      </p:sp>
    </p:spTree>
    <p:extLst>
      <p:ext uri="{BB962C8B-B14F-4D97-AF65-F5344CB8AC3E}">
        <p14:creationId xmlns="" xmlns:p14="http://schemas.microsoft.com/office/powerpoint/2010/main" val="37965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894</Words>
  <Application>Microsoft Office PowerPoint</Application>
  <PresentationFormat>Prezentácia na obrazovke (4:3)</PresentationFormat>
  <Paragraphs>243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44</cp:revision>
  <dcterms:created xsi:type="dcterms:W3CDTF">2013-11-06T16:01:41Z</dcterms:created>
  <dcterms:modified xsi:type="dcterms:W3CDTF">2015-04-22T17:03:42Z</dcterms:modified>
</cp:coreProperties>
</file>