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325" r:id="rId2"/>
    <p:sldId id="326" r:id="rId3"/>
    <p:sldId id="327" r:id="rId4"/>
    <p:sldId id="328" r:id="rId5"/>
    <p:sldId id="329" r:id="rId6"/>
    <p:sldId id="296" r:id="rId7"/>
    <p:sldId id="297" r:id="rId8"/>
    <p:sldId id="299" r:id="rId9"/>
    <p:sldId id="300" r:id="rId10"/>
    <p:sldId id="301" r:id="rId11"/>
    <p:sldId id="302" r:id="rId12"/>
    <p:sldId id="324" r:id="rId13"/>
    <p:sldId id="318" r:id="rId14"/>
    <p:sldId id="319" r:id="rId15"/>
    <p:sldId id="320" r:id="rId16"/>
    <p:sldId id="321" r:id="rId17"/>
    <p:sldId id="322" r:id="rId18"/>
    <p:sldId id="323" r:id="rId19"/>
  </p:sldIdLst>
  <p:sldSz cx="9906000" cy="6858000" type="A4"/>
  <p:notesSz cx="6881813" cy="96615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242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276502E2-5798-4BEC-88EB-F0E835108B58}" type="datetimeFigureOut">
              <a:rPr lang="sk-SK" smtClean="0"/>
              <a:pPr/>
              <a:t>27.11.2016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3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3"/>
            <a:ext cx="2982119" cy="483077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D44A910A-9042-4E0C-AAD1-F046F0A163A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3913" y="723900"/>
            <a:ext cx="5233987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589224"/>
            <a:ext cx="5505450" cy="434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Kliknite sem a upravte štýly predlohy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Tretia úroveň</a:t>
            </a:r>
          </a:p>
          <a:p>
            <a:pPr lvl="3"/>
            <a:r>
              <a:rPr lang="cs-CZ" noProof="0" smtClean="0"/>
              <a:t>Štvrtá úroveň</a:t>
            </a:r>
          </a:p>
          <a:p>
            <a:pPr lvl="4"/>
            <a:r>
              <a:rPr lang="cs-CZ" noProof="0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6773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176773"/>
            <a:ext cx="2982119" cy="48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31" tIns="47265" rIns="94531" bIns="4726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356A1D0-64CF-4FB2-BA35-860CFDA631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2514-9504-4AFE-BF2B-1AD2D497AE7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6434-AD72-403E-8C7D-A9682BB4435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55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8" y="274655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05655-FBCC-456A-8FCC-F13FB20497E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AB41-E405-4BA7-80EC-E581B9C0EEF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B37E7-0C4E-489D-ADFD-52B38C92AF54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5AA5-575A-4C7D-945E-B07DD5092CB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7D10-BDB5-4319-A875-1E9D256DE8A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4D819-39C4-4DE0-B81A-19A042C09B1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9E70-9457-49CB-9E26-67AE0F0B179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40D82-50C5-4730-865A-493F8064E0B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47B-46CB-437A-98EA-9DF27CE7F23C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6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/>
              <a:t>Táto publikácia bola podporená zo zdrojov EÚ z ESF.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E0D16-D713-4F0E-B94A-69B6ED8D439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2140" y="123649"/>
            <a:ext cx="92095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Opakovanie:</a:t>
            </a:r>
            <a:endParaRPr lang="sk-SK" dirty="0" smtClean="0">
              <a:latin typeface="Calibri Light" pitchFamily="34" charset="0"/>
            </a:endParaRP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Rozdelenie rozvádzačov podľa napätia  a podľa konštrukcie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Aké zariadenia sa montujú do rozvádzačov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Požiadavky na štítky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Požiadavky na farebné značenie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Požiadavky na farebné značenie vodičov v rozvádzači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Aké zariadenia sa montujú do domových rozvádzačov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Umiestnenie rozvádzačov 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Čo je elektrické zariadenie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Požiadavky na elektrické zariadenie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Čo je elektrický oblúk.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Vysvetli princíp zariadení: transformátor, istič, poistka, </a:t>
            </a:r>
            <a:r>
              <a:rPr lang="sk-SK" dirty="0" err="1" smtClean="0">
                <a:latin typeface="Calibri Light" pitchFamily="34" charset="0"/>
              </a:rPr>
              <a:t>stykač</a:t>
            </a:r>
            <a:r>
              <a:rPr lang="sk-SK" dirty="0" smtClean="0">
                <a:latin typeface="Calibri Light" pitchFamily="34" charset="0"/>
              </a:rPr>
              <a:t>, relé</a:t>
            </a:r>
          </a:p>
          <a:p>
            <a:pPr marL="342900" indent="-342900">
              <a:buAutoNum type="arabicPeriod"/>
            </a:pPr>
            <a:r>
              <a:rPr lang="sk-SK" dirty="0" smtClean="0">
                <a:latin typeface="Calibri Light" pitchFamily="34" charset="0"/>
              </a:rPr>
              <a:t>Popíš nasledovné zapojenia, výhody a nevýhody:</a:t>
            </a:r>
          </a:p>
          <a:p>
            <a:pPr marL="342900" indent="-342900">
              <a:buAutoNum type="arabicPeriod"/>
            </a:pPr>
            <a:endParaRPr lang="sk-SK" dirty="0"/>
          </a:p>
        </p:txBody>
      </p:sp>
      <p:pic>
        <p:nvPicPr>
          <p:cNvPr id="3" name="Picture 9" descr="Varianta 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</a:blip>
          <a:srcRect b="16291"/>
          <a:stretch>
            <a:fillRect/>
          </a:stretch>
        </p:blipFill>
        <p:spPr bwMode="auto">
          <a:xfrm>
            <a:off x="154748" y="3714752"/>
            <a:ext cx="2500330" cy="857256"/>
          </a:xfrm>
          <a:prstGeom prst="rect">
            <a:avLst/>
          </a:prstGeom>
          <a:noFill/>
        </p:spPr>
      </p:pic>
      <p:pic>
        <p:nvPicPr>
          <p:cNvPr id="4" name="Picture 3" descr="Varianta 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</a:blip>
          <a:srcRect r="8442" b="25000"/>
          <a:stretch>
            <a:fillRect/>
          </a:stretch>
        </p:blipFill>
        <p:spPr bwMode="auto">
          <a:xfrm>
            <a:off x="2786047" y="3714752"/>
            <a:ext cx="2089562" cy="857256"/>
          </a:xfrm>
          <a:prstGeom prst="rect">
            <a:avLst/>
          </a:prstGeom>
          <a:noFill/>
        </p:spPr>
      </p:pic>
      <p:pic>
        <p:nvPicPr>
          <p:cNvPr id="5" name="Picture 4" descr="Varianta 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5D5D5"/>
              </a:clrFrom>
              <a:clrTo>
                <a:srgbClr val="D5D5D5">
                  <a:alpha val="0"/>
                </a:srgbClr>
              </a:clrTo>
            </a:clrChange>
          </a:blip>
          <a:srcRect r="3333" b="28153"/>
          <a:stretch>
            <a:fillRect/>
          </a:stretch>
        </p:blipFill>
        <p:spPr bwMode="auto">
          <a:xfrm>
            <a:off x="5030392" y="3714752"/>
            <a:ext cx="2244343" cy="857256"/>
          </a:xfrm>
          <a:prstGeom prst="rect">
            <a:avLst/>
          </a:prstGeom>
          <a:noFill/>
        </p:spPr>
      </p:pic>
      <p:pic>
        <p:nvPicPr>
          <p:cNvPr id="6" name="Picture 7" descr="Varianta 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 l="4557" r="4294" b="20690"/>
          <a:stretch>
            <a:fillRect/>
          </a:stretch>
        </p:blipFill>
        <p:spPr bwMode="auto">
          <a:xfrm>
            <a:off x="7506909" y="3571876"/>
            <a:ext cx="2012170" cy="1067998"/>
          </a:xfrm>
          <a:prstGeom prst="rect">
            <a:avLst/>
          </a:prstGeom>
          <a:noFill/>
        </p:spPr>
      </p:pic>
      <p:pic>
        <p:nvPicPr>
          <p:cNvPr id="7" name="Picture 11" descr="Varianta 2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 b="24988"/>
          <a:stretch>
            <a:fillRect/>
          </a:stretch>
        </p:blipFill>
        <p:spPr bwMode="auto">
          <a:xfrm>
            <a:off x="5649522" y="4756146"/>
            <a:ext cx="2168937" cy="673119"/>
          </a:xfrm>
          <a:prstGeom prst="rect">
            <a:avLst/>
          </a:prstGeom>
          <a:noFill/>
        </p:spPr>
      </p:pic>
      <p:pic>
        <p:nvPicPr>
          <p:cNvPr id="8" name="Picture 12" descr="Varianta 2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</a:blip>
          <a:srcRect b="35714"/>
          <a:stretch>
            <a:fillRect/>
          </a:stretch>
        </p:blipFill>
        <p:spPr bwMode="auto">
          <a:xfrm>
            <a:off x="2863438" y="4643446"/>
            <a:ext cx="2708691" cy="670336"/>
          </a:xfrm>
          <a:prstGeom prst="rect">
            <a:avLst/>
          </a:prstGeom>
          <a:noFill/>
        </p:spPr>
      </p:pic>
      <p:pic>
        <p:nvPicPr>
          <p:cNvPr id="9" name="Picture 13" descr="Varianta 2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b="33333"/>
          <a:stretch>
            <a:fillRect/>
          </a:stretch>
        </p:blipFill>
        <p:spPr bwMode="auto">
          <a:xfrm>
            <a:off x="232139" y="4714885"/>
            <a:ext cx="2458452" cy="571503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86921" y="5500703"/>
            <a:ext cx="905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alibri Light" pitchFamily="34" charset="0"/>
              </a:rPr>
              <a:t>13. Popíš prúdovú zaťažiteľnosť a prierezy vodičov</a:t>
            </a:r>
          </a:p>
          <a:p>
            <a:r>
              <a:rPr lang="sk-SK" dirty="0" smtClean="0">
                <a:latin typeface="Calibri Light" pitchFamily="34" charset="0"/>
              </a:rPr>
              <a:t>14.  Použitie a rozdelenie inštalačných </a:t>
            </a:r>
            <a:r>
              <a:rPr lang="sk-SK" dirty="0" err="1" smtClean="0">
                <a:latin typeface="Calibri Light" pitchFamily="34" charset="0"/>
              </a:rPr>
              <a:t>krabíc</a:t>
            </a:r>
            <a:endParaRPr lang="sk-SK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1906" t="3830" r="1808" b="12356"/>
          <a:stretch>
            <a:fillRect/>
          </a:stretch>
        </p:blipFill>
        <p:spPr bwMode="auto">
          <a:xfrm>
            <a:off x="166654" y="1142989"/>
            <a:ext cx="5604240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6096008" y="1214425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latin typeface="Calibri Light" pitchFamily="34" charset="0"/>
              </a:rPr>
              <a:t>Vypínacie tlačidlá sa zapojujú do série.</a:t>
            </a:r>
          </a:p>
          <a:p>
            <a:r>
              <a:rPr lang="sk-SK" b="1" dirty="0" smtClean="0">
                <a:solidFill>
                  <a:srgbClr val="FF0000"/>
                </a:solidFill>
                <a:latin typeface="Calibri Light" pitchFamily="34" charset="0"/>
              </a:rPr>
              <a:t>Zapínacie tlačidlá sa zapojujú paralelne.</a:t>
            </a:r>
            <a:endParaRPr lang="sk-SK" b="1" dirty="0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024571" y="1142984"/>
            <a:ext cx="3714776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66653" y="181259"/>
            <a:ext cx="973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Pravidlá pre zapojenie </a:t>
            </a:r>
            <a:r>
              <a:rPr lang="sk-SK" sz="2400" b="1" dirty="0" err="1" smtClean="0">
                <a:latin typeface="Calibri Light" pitchFamily="34" charset="0"/>
              </a:rPr>
              <a:t>stykačov</a:t>
            </a:r>
            <a:endParaRPr lang="sk-SK" sz="2400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1544" t="6840" r="1952" b="10868"/>
          <a:stretch>
            <a:fillRect/>
          </a:stretch>
        </p:blipFill>
        <p:spPr bwMode="auto">
          <a:xfrm>
            <a:off x="523844" y="1000108"/>
            <a:ext cx="6215106" cy="52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452406" y="357172"/>
            <a:ext cx="907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Riadiaci obvod s postupným spínaním</a:t>
            </a:r>
            <a:endParaRPr lang="sk-SK" sz="2400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5131"/>
          <a:stretch>
            <a:fillRect/>
          </a:stretch>
        </p:blipFill>
        <p:spPr bwMode="auto">
          <a:xfrm>
            <a:off x="238093" y="1142986"/>
            <a:ext cx="9391657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lokTextu 3"/>
          <p:cNvSpPr txBox="1"/>
          <p:nvPr/>
        </p:nvSpPr>
        <p:spPr>
          <a:xfrm>
            <a:off x="380968" y="285730"/>
            <a:ext cx="914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Reverzácia trojfázového motora</a:t>
            </a:r>
            <a:endParaRPr lang="sk-SK" sz="2400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757" t="3253" r="4863" b="7297"/>
          <a:stretch>
            <a:fillRect/>
          </a:stretch>
        </p:blipFill>
        <p:spPr bwMode="auto">
          <a:xfrm>
            <a:off x="225103" y="857232"/>
            <a:ext cx="44421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4469" t="6383" r="3952" b="12616"/>
          <a:stretch>
            <a:fillRect/>
          </a:stretch>
        </p:blipFill>
        <p:spPr bwMode="auto">
          <a:xfrm>
            <a:off x="4860395" y="857232"/>
            <a:ext cx="46037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66656" y="214292"/>
            <a:ext cx="921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Postupné a blokované spínanie</a:t>
            </a:r>
            <a:endParaRPr lang="sk-SK" sz="2400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99" y="620688"/>
            <a:ext cx="8793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66656" y="142856"/>
            <a:ext cx="904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Rozšírenie spínaných miest</a:t>
            </a:r>
            <a:endParaRPr lang="sk-SK" sz="2400" b="1" dirty="0">
              <a:latin typeface="Calibri Light" pitchFamily="34" charset="0"/>
            </a:endParaRPr>
          </a:p>
        </p:txBody>
      </p:sp>
      <p:pic>
        <p:nvPicPr>
          <p:cNvPr id="4" name="Picture 14" descr="https://upload.wikimedia.org/wikipedia/commons/thumb/e/eb/Kontakt.svg/220px-Kontak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7" y="4857760"/>
            <a:ext cx="385495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9125" r="51025" b="41843"/>
          <a:stretch>
            <a:fillRect/>
          </a:stretch>
        </p:blipFill>
        <p:spPr bwMode="auto">
          <a:xfrm>
            <a:off x="3" y="980728"/>
            <a:ext cx="4961213" cy="322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3" y="1052736"/>
            <a:ext cx="469322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50491" y="332660"/>
            <a:ext cx="436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Zapojenie </a:t>
            </a:r>
            <a:r>
              <a:rPr lang="sk-SK" sz="2400" b="1" dirty="0" err="1" smtClean="0">
                <a:latin typeface="Calibri Light" pitchFamily="34" charset="0"/>
              </a:rPr>
              <a:t>stykača</a:t>
            </a:r>
            <a:endParaRPr lang="sk-SK" sz="2400" b="1" dirty="0">
              <a:latin typeface="Calibri Light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524504" y="332660"/>
            <a:ext cx="438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Zapojenie </a:t>
            </a:r>
            <a:r>
              <a:rPr lang="sk-SK" sz="2400" b="1" dirty="0" err="1" smtClean="0">
                <a:latin typeface="Calibri Light" pitchFamily="34" charset="0"/>
              </a:rPr>
              <a:t>samodržného</a:t>
            </a:r>
            <a:r>
              <a:rPr lang="sk-SK" sz="2400" b="1" dirty="0" smtClean="0">
                <a:latin typeface="Calibri Light" pitchFamily="34" charset="0"/>
              </a:rPr>
              <a:t> kontaktu</a:t>
            </a:r>
            <a:endParaRPr lang="sk-SK" sz="2400" b="1" dirty="0">
              <a:latin typeface="Calibri Light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84517" y="2924944"/>
            <a:ext cx="546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A1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84515" y="3501009"/>
            <a:ext cx="46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A2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123132" y="3861048"/>
            <a:ext cx="546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A1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201139" y="4509122"/>
            <a:ext cx="468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A2</a:t>
            </a:r>
            <a:endParaRPr lang="sk-SK" dirty="0"/>
          </a:p>
        </p:txBody>
      </p:sp>
      <p:pic>
        <p:nvPicPr>
          <p:cNvPr id="12" name="Picture 14" descr="https://upload.wikimedia.org/wikipedia/commons/thumb/e/eb/Kontakt.svg/220px-Kontak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58" y="4857760"/>
            <a:ext cx="369433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3" y="1162176"/>
            <a:ext cx="9429817" cy="562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09530" y="357170"/>
            <a:ext cx="928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Zapojenie s blokovacími </a:t>
            </a:r>
            <a:r>
              <a:rPr lang="sk-SK" sz="2400" b="1" dirty="0" err="1" smtClean="0">
                <a:latin typeface="Calibri Light" pitchFamily="34" charset="0"/>
              </a:rPr>
              <a:t>kontaktami</a:t>
            </a:r>
            <a:r>
              <a:rPr lang="sk-SK" sz="2400" b="1" dirty="0" smtClean="0">
                <a:latin typeface="Calibri Light" pitchFamily="34" charset="0"/>
              </a:rPr>
              <a:t>, vzájomné blokovanie </a:t>
            </a:r>
            <a:r>
              <a:rPr lang="sk-SK" sz="2400" b="1" dirty="0" err="1" smtClean="0">
                <a:latin typeface="Calibri Light" pitchFamily="34" charset="0"/>
              </a:rPr>
              <a:t>stykačov</a:t>
            </a:r>
            <a:endParaRPr lang="sk-SK" sz="2400" b="1" dirty="0">
              <a:latin typeface="Calibri Light" pitchFamily="34" charset="0"/>
            </a:endParaRPr>
          </a:p>
        </p:txBody>
      </p:sp>
      <p:pic>
        <p:nvPicPr>
          <p:cNvPr id="4" name="Picture 14" descr="https://upload.wikimedia.org/wikipedia/commons/thumb/e/eb/Kontakt.svg/220px-Kontak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248" y="4857764"/>
            <a:ext cx="3753290" cy="1669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94471" y="179350"/>
            <a:ext cx="850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Zapojte na montážnom paneli</a:t>
            </a:r>
            <a:endParaRPr lang="sk-SK" sz="2400" b="1" dirty="0">
              <a:latin typeface="Calibri Ligh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2" y="836714"/>
            <a:ext cx="9715987" cy="56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10" y="116632"/>
            <a:ext cx="9575029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881694" y="6093298"/>
            <a:ext cx="402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Zapojte na montážnom paneli</a:t>
            </a:r>
            <a:endParaRPr lang="sk-SK" sz="2400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56" y="44637"/>
            <a:ext cx="6396711" cy="287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929" y="3032030"/>
            <a:ext cx="3276827" cy="38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5" y="2852949"/>
            <a:ext cx="4243263" cy="367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6903219" y="260648"/>
            <a:ext cx="2730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Transformátor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7527288" y="2987660"/>
            <a:ext cx="195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Istič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88" y="88030"/>
            <a:ext cx="4914546" cy="35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 b="14084"/>
          <a:stretch>
            <a:fillRect/>
          </a:stretch>
        </p:blipFill>
        <p:spPr bwMode="auto">
          <a:xfrm>
            <a:off x="896555" y="3717032"/>
            <a:ext cx="7812711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72481" y="260648"/>
            <a:ext cx="2418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Poistky</a:t>
            </a:r>
            <a:endParaRPr lang="sk-SK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77777" t="10372" b="48261"/>
          <a:stretch>
            <a:fillRect/>
          </a:stretch>
        </p:blipFill>
        <p:spPr bwMode="auto">
          <a:xfrm>
            <a:off x="7839323" y="548680"/>
            <a:ext cx="1794199" cy="33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6434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72480" y="260648"/>
            <a:ext cx="5070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Relé</a:t>
            </a:r>
            <a:endParaRPr lang="sk-SK" b="1" dirty="0"/>
          </a:p>
        </p:txBody>
      </p:sp>
      <p:pic>
        <p:nvPicPr>
          <p:cNvPr id="6" name="Picture 6" descr="https://is.mendelu.cz/eknihovna/opory/download.pl?objekt=9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956" y="4437123"/>
            <a:ext cx="3961484" cy="2156547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03" y="3724357"/>
            <a:ext cx="3198355" cy="287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5733092" y="548680"/>
            <a:ext cx="195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Spínací kontakt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733089" y="2132856"/>
            <a:ext cx="2262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Rozpínací kontakt</a:t>
            </a:r>
            <a:endParaRPr lang="sk-SK" b="1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110" y="1124744"/>
            <a:ext cx="110410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5121" y="2564915"/>
            <a:ext cx="10525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21" y="1285860"/>
            <a:ext cx="9142220" cy="528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232139" y="416462"/>
            <a:ext cx="897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alibri Light" pitchFamily="34" charset="0"/>
              </a:rPr>
              <a:t>Prierezy vodičov a istenie</a:t>
            </a:r>
            <a:endParaRPr lang="sk-SK" sz="2800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9680" r="1034" b="6522"/>
          <a:stretch>
            <a:fillRect/>
          </a:stretch>
        </p:blipFill>
        <p:spPr bwMode="auto">
          <a:xfrm>
            <a:off x="4953003" y="692696"/>
            <a:ext cx="4714908" cy="43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3167" t="33437" r="2532" b="52185"/>
          <a:stretch>
            <a:fillRect/>
          </a:stretch>
        </p:blipFill>
        <p:spPr bwMode="auto">
          <a:xfrm>
            <a:off x="238092" y="5775378"/>
            <a:ext cx="9501254" cy="73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38092" y="71417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latin typeface="Calibri Light" pitchFamily="34" charset="0"/>
              </a:rPr>
              <a:t>Stykače</a:t>
            </a:r>
            <a:endParaRPr lang="sk-SK" sz="2400" b="1" dirty="0" smtClean="0">
              <a:latin typeface="Calibri Light" pitchFamily="34" charset="0"/>
            </a:endParaRPr>
          </a:p>
          <a:p>
            <a:endParaRPr lang="sk-SK" sz="2400" b="1" dirty="0" smtClean="0">
              <a:latin typeface="Calibri Light" pitchFamily="34" charset="0"/>
            </a:endParaRPr>
          </a:p>
          <a:p>
            <a:r>
              <a:rPr lang="sk-SK" dirty="0" smtClean="0">
                <a:latin typeface="Calibri Light" pitchFamily="34" charset="0"/>
              </a:rPr>
              <a:t>Elektrické zariadenia , ktoré slúžia na spínanie veľkých prúdov (motory, generátory, výkonové zariadenia)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38092" y="1357301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Princíp činnosti:</a:t>
            </a:r>
          </a:p>
          <a:p>
            <a:r>
              <a:rPr lang="sk-SK" dirty="0" smtClean="0">
                <a:latin typeface="Calibri Light" pitchFamily="34" charset="0"/>
              </a:rPr>
              <a:t>Privedením napätia na svorky cievky, vzniká magnetické pole, ktoré spôsobí pritiahnutie kotvy, ktorá </a:t>
            </a:r>
            <a:r>
              <a:rPr lang="sk-SK" dirty="0" err="1" smtClean="0">
                <a:latin typeface="Calibri Light" pitchFamily="34" charset="0"/>
              </a:rPr>
              <a:t>zspôsobí</a:t>
            </a:r>
            <a:r>
              <a:rPr lang="sk-SK" dirty="0" smtClean="0">
                <a:latin typeface="Calibri Light" pitchFamily="34" charset="0"/>
              </a:rPr>
              <a:t> zopnutie silových kontaktov.</a:t>
            </a:r>
            <a:endParaRPr lang="sk-SK" dirty="0">
              <a:latin typeface="Calibri Light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38092" y="2428874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Druhy kontaktov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hlavné</a:t>
            </a:r>
            <a:r>
              <a:rPr lang="sk-SK" dirty="0" smtClean="0">
                <a:latin typeface="Calibri Light" pitchFamily="34" charset="0"/>
              </a:rPr>
              <a:t> (spínacie) – výkonové, veľké prúdy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pomocné  </a:t>
            </a:r>
            <a:r>
              <a:rPr lang="sk-SK" dirty="0" smtClean="0">
                <a:latin typeface="Calibri Light" pitchFamily="34" charset="0"/>
              </a:rPr>
              <a:t>(spínacie, rozpínacie) – zabezpečujú funkciu </a:t>
            </a:r>
            <a:r>
              <a:rPr lang="sk-SK" dirty="0" err="1" smtClean="0">
                <a:latin typeface="Calibri Light" pitchFamily="34" charset="0"/>
              </a:rPr>
              <a:t>stykača</a:t>
            </a:r>
            <a:r>
              <a:rPr lang="sk-SK" dirty="0" smtClean="0">
                <a:latin typeface="Calibri Light" pitchFamily="34" charset="0"/>
              </a:rPr>
              <a:t>, malé prúdy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b="1" dirty="0" smtClean="0">
                <a:latin typeface="Calibri Light" pitchFamily="34" charset="0"/>
              </a:rPr>
              <a:t>kontakty cievky  </a:t>
            </a:r>
            <a:r>
              <a:rPr lang="sk-SK" dirty="0" smtClean="0">
                <a:latin typeface="Calibri Light" pitchFamily="34" charset="0"/>
              </a:rPr>
              <a:t>- malé prúdy</a:t>
            </a:r>
            <a:endParaRPr lang="sk-SK" dirty="0">
              <a:latin typeface="Calibri Light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09530" y="378619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Rozdelenie </a:t>
            </a:r>
            <a:r>
              <a:rPr lang="sk-SK" b="1" dirty="0" err="1" smtClean="0">
                <a:latin typeface="Calibri Light" pitchFamily="34" charset="0"/>
              </a:rPr>
              <a:t>stykačov</a:t>
            </a:r>
            <a:endParaRPr lang="sk-SK" b="1" dirty="0" smtClean="0">
              <a:latin typeface="Calibri Ligh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dirty="0" smtClean="0">
                <a:latin typeface="Calibri Light" pitchFamily="34" charset="0"/>
              </a:rPr>
              <a:t>na striedavý prúd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latin typeface="Calibri Light" pitchFamily="34" charset="0"/>
              </a:rPr>
              <a:t> </a:t>
            </a:r>
            <a:r>
              <a:rPr lang="sk-SK" dirty="0" smtClean="0">
                <a:latin typeface="Calibri Light" pitchFamily="34" charset="0"/>
              </a:rPr>
              <a:t>na jednosmerný prúd</a:t>
            </a:r>
            <a:endParaRPr lang="sk-SK" dirty="0">
              <a:latin typeface="Calibri Light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09530" y="4643452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Údržba </a:t>
            </a:r>
            <a:r>
              <a:rPr lang="sk-SK" b="1" dirty="0" err="1" smtClean="0">
                <a:latin typeface="Calibri Light" pitchFamily="34" charset="0"/>
              </a:rPr>
              <a:t>stykačov</a:t>
            </a:r>
            <a:endParaRPr lang="sk-SK" b="1" dirty="0" smtClean="0">
              <a:latin typeface="Calibri Light" pitchFamily="34" charset="0"/>
            </a:endParaRPr>
          </a:p>
          <a:p>
            <a:r>
              <a:rPr lang="sk-SK" dirty="0" smtClean="0">
                <a:latin typeface="Calibri Light" pitchFamily="34" charset="0"/>
              </a:rPr>
              <a:t>Pri zopnutí 500x 1 hodina, prevádzka 8 hod. – údržba raz za 1 rok</a:t>
            </a:r>
            <a:endParaRPr lang="sk-SK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67" t="6965" r="1661"/>
          <a:stretch>
            <a:fillRect/>
          </a:stretch>
        </p:blipFill>
        <p:spPr bwMode="auto">
          <a:xfrm>
            <a:off x="238092" y="642918"/>
            <a:ext cx="3786214" cy="60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900" y="44629"/>
            <a:ext cx="5864002" cy="605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38092" y="109821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Rozdelenie </a:t>
            </a:r>
            <a:r>
              <a:rPr lang="sk-SK" sz="2400" b="1" dirty="0" err="1" smtClean="0">
                <a:latin typeface="Calibri Light" pitchFamily="34" charset="0"/>
              </a:rPr>
              <a:t>stykačov</a:t>
            </a:r>
            <a:endParaRPr lang="sk-SK" sz="2400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351" t="6473" b="4867"/>
          <a:stretch>
            <a:fillRect/>
          </a:stretch>
        </p:blipFill>
        <p:spPr bwMode="auto">
          <a:xfrm>
            <a:off x="380971" y="857232"/>
            <a:ext cx="46628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4833" t="5341" r="3363" b="3365"/>
          <a:stretch>
            <a:fillRect/>
          </a:stretch>
        </p:blipFill>
        <p:spPr bwMode="auto">
          <a:xfrm>
            <a:off x="380968" y="3714752"/>
            <a:ext cx="4643470" cy="26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80968" y="109821"/>
            <a:ext cx="907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Calibri Light" pitchFamily="34" charset="0"/>
              </a:rPr>
              <a:t>Príklady zapojenia </a:t>
            </a:r>
            <a:r>
              <a:rPr lang="sk-SK" sz="2400" b="1" dirty="0" err="1" smtClean="0">
                <a:latin typeface="Calibri Light" pitchFamily="34" charset="0"/>
              </a:rPr>
              <a:t>stykačov</a:t>
            </a:r>
            <a:endParaRPr lang="sk-SK" sz="2400" b="1" dirty="0">
              <a:latin typeface="Calibri Light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381631" y="785794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1. Spínanie žiarovky z viacerých miest</a:t>
            </a:r>
            <a:endParaRPr lang="sk-SK" b="1" dirty="0">
              <a:latin typeface="Calibri Light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524507" y="371475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2. Spínanie žiarovky  z viacerých miest pomocou zvončekového transformátora</a:t>
            </a:r>
            <a:endParaRPr lang="sk-SK" b="1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6505"/>
          <a:stretch>
            <a:fillRect/>
          </a:stretch>
        </p:blipFill>
        <p:spPr bwMode="auto">
          <a:xfrm>
            <a:off x="3701051" y="404664"/>
            <a:ext cx="5538233" cy="54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309533" y="285728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Calibri Light" pitchFamily="34" charset="0"/>
              </a:rPr>
              <a:t>3. Zapojenie riadiacich obvodov</a:t>
            </a:r>
            <a:endParaRPr lang="sk-SK" b="1" dirty="0">
              <a:latin typeface="Calibri Light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23843" y="2744830"/>
            <a:ext cx="2928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smtClean="0">
                <a:latin typeface="Calibri Light" pitchFamily="34" charset="0"/>
              </a:rPr>
              <a:t>Istiaci prvok</a:t>
            </a:r>
          </a:p>
          <a:p>
            <a:endParaRPr lang="sk-SK" sz="1800" b="1" dirty="0" smtClean="0">
              <a:latin typeface="Calibri Light" pitchFamily="34" charset="0"/>
            </a:endParaRPr>
          </a:p>
          <a:p>
            <a:endParaRPr lang="sk-SK" sz="1800" b="1" dirty="0" smtClean="0">
              <a:latin typeface="Calibri Light" pitchFamily="34" charset="0"/>
            </a:endParaRPr>
          </a:p>
          <a:p>
            <a:r>
              <a:rPr lang="sk-SK" sz="1800" b="1" dirty="0" smtClean="0">
                <a:latin typeface="Calibri Light" pitchFamily="34" charset="0"/>
              </a:rPr>
              <a:t>Stop tlačidlo</a:t>
            </a:r>
          </a:p>
          <a:p>
            <a:endParaRPr lang="sk-SK" sz="1800" b="1" dirty="0" smtClean="0">
              <a:latin typeface="Calibri Light" pitchFamily="34" charset="0"/>
            </a:endParaRPr>
          </a:p>
          <a:p>
            <a:endParaRPr lang="sk-SK" sz="1800" b="1" dirty="0" smtClean="0">
              <a:latin typeface="Calibri Light" pitchFamily="34" charset="0"/>
            </a:endParaRPr>
          </a:p>
          <a:p>
            <a:endParaRPr lang="sk-SK" sz="1800" b="1" dirty="0" smtClean="0">
              <a:latin typeface="Calibri Light" pitchFamily="34" charset="0"/>
            </a:endParaRPr>
          </a:p>
          <a:p>
            <a:r>
              <a:rPr lang="sk-SK" sz="1800" b="1" dirty="0" smtClean="0">
                <a:latin typeface="Calibri Light" pitchFamily="34" charset="0"/>
              </a:rPr>
              <a:t>Štart tlačidlo</a:t>
            </a:r>
          </a:p>
          <a:p>
            <a:endParaRPr lang="sk-SK" sz="1800" b="1" dirty="0" smtClean="0">
              <a:latin typeface="Calibri Light" pitchFamily="34" charset="0"/>
            </a:endParaRPr>
          </a:p>
          <a:p>
            <a:endParaRPr lang="sk-SK" sz="1800" b="1" dirty="0" smtClean="0">
              <a:latin typeface="Calibri Light" pitchFamily="34" charset="0"/>
            </a:endParaRPr>
          </a:p>
          <a:p>
            <a:r>
              <a:rPr lang="sk-SK" sz="1800" b="1" dirty="0" err="1" smtClean="0">
                <a:latin typeface="Calibri Light" pitchFamily="34" charset="0"/>
              </a:rPr>
              <a:t>Samodržný</a:t>
            </a:r>
            <a:r>
              <a:rPr lang="sk-SK" sz="1800" b="1" dirty="0" smtClean="0">
                <a:latin typeface="Calibri Light" pitchFamily="34" charset="0"/>
              </a:rPr>
              <a:t> kontakt</a:t>
            </a:r>
          </a:p>
          <a:p>
            <a:endParaRPr lang="sk-SK" sz="1800" b="1" dirty="0" smtClean="0">
              <a:latin typeface="Calibri Light" pitchFamily="34" charset="0"/>
            </a:endParaRPr>
          </a:p>
          <a:p>
            <a:endParaRPr lang="sk-SK" sz="1800" b="1" dirty="0" smtClean="0">
              <a:latin typeface="Calibri Light" pitchFamily="34" charset="0"/>
            </a:endParaRPr>
          </a:p>
          <a:p>
            <a:r>
              <a:rPr lang="sk-SK" sz="1800" b="1" dirty="0" smtClean="0">
                <a:latin typeface="Calibri Light" pitchFamily="34" charset="0"/>
              </a:rPr>
              <a:t>Cievka </a:t>
            </a:r>
            <a:r>
              <a:rPr lang="sk-SK" sz="1800" b="1" dirty="0" err="1" smtClean="0">
                <a:latin typeface="Calibri Light" pitchFamily="34" charset="0"/>
              </a:rPr>
              <a:t>stykača</a:t>
            </a:r>
            <a:endParaRPr lang="sk-SK" sz="1800" b="1" dirty="0">
              <a:latin typeface="Calibri Light" pitchFamily="34" charset="0"/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 flipV="1">
            <a:off x="1952604" y="2786058"/>
            <a:ext cx="221457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V="1">
            <a:off x="1952604" y="3357562"/>
            <a:ext cx="2214578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2024041" y="4357694"/>
            <a:ext cx="2000265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2524108" y="4286256"/>
            <a:ext cx="2571768" cy="135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2095480" y="5214950"/>
            <a:ext cx="2214578" cy="1285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295</Words>
  <Application>Microsoft Office PowerPoint</Application>
  <PresentationFormat>A4 (210 x 297 mm)</PresentationFormat>
  <Paragraphs>71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Company>SOU SENICA ESF2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PC2</dc:creator>
  <cp:lastModifiedBy>Juraj</cp:lastModifiedBy>
  <cp:revision>136</cp:revision>
  <dcterms:created xsi:type="dcterms:W3CDTF">2006-11-06T17:25:02Z</dcterms:created>
  <dcterms:modified xsi:type="dcterms:W3CDTF">2016-11-27T18:28:18Z</dcterms:modified>
</cp:coreProperties>
</file>