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34"/>
  </p:handoutMasterIdLst>
  <p:sldIdLst>
    <p:sldId id="313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06" r:id="rId14"/>
    <p:sldId id="326" r:id="rId15"/>
    <p:sldId id="303" r:id="rId16"/>
    <p:sldId id="304" r:id="rId17"/>
    <p:sldId id="314" r:id="rId18"/>
    <p:sldId id="328" r:id="rId19"/>
    <p:sldId id="329" r:id="rId20"/>
    <p:sldId id="335" r:id="rId21"/>
    <p:sldId id="332" r:id="rId22"/>
    <p:sldId id="330" r:id="rId23"/>
    <p:sldId id="331" r:id="rId24"/>
    <p:sldId id="333" r:id="rId25"/>
    <p:sldId id="334" r:id="rId26"/>
    <p:sldId id="336" r:id="rId27"/>
    <p:sldId id="337" r:id="rId28"/>
    <p:sldId id="338" r:id="rId29"/>
    <p:sldId id="339" r:id="rId30"/>
    <p:sldId id="340" r:id="rId31"/>
    <p:sldId id="341" r:id="rId32"/>
    <p:sldId id="342" r:id="rId33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D4BE9359-D8E9-414A-B4A6-E74EB5F0CBC4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E981E43-FB3A-402D-861E-4A941E14AB3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3B60-3615-44F6-A67F-C3CAB257E8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advTm="211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23.2.2015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elektronikacz.borec.cz/Data/BLIKA&#268;E%20NA%20KOLO%20S%20LM3909_soubory/image003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33265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 učiva :</a:t>
            </a:r>
          </a:p>
          <a:p>
            <a:r>
              <a:rPr lang="sk-SK" dirty="0" smtClean="0"/>
              <a:t>1.   Základné elektrické veličiny a ich jednotky</a:t>
            </a:r>
          </a:p>
          <a:p>
            <a:pPr marL="342900" indent="-342900"/>
            <a:r>
              <a:rPr lang="sk-SK" dirty="0" smtClean="0"/>
              <a:t>2.   Ohmov zákon</a:t>
            </a:r>
          </a:p>
          <a:p>
            <a:pPr marL="342900" indent="-342900"/>
            <a:r>
              <a:rPr lang="sk-SK" dirty="0" smtClean="0"/>
              <a:t>3.   Transformátor</a:t>
            </a:r>
          </a:p>
          <a:p>
            <a:pPr marL="342900" indent="-342900">
              <a:buAutoNum type="arabicPeriod" startAt="4"/>
            </a:pPr>
            <a:r>
              <a:rPr lang="sk-SK" dirty="0" err="1" smtClean="0"/>
              <a:t>Rezistor</a:t>
            </a:r>
            <a:endParaRPr lang="sk-SK" dirty="0" smtClean="0"/>
          </a:p>
          <a:p>
            <a:pPr marL="342900" indent="-342900">
              <a:buAutoNum type="arabicPeriod" startAt="4"/>
            </a:pPr>
            <a:r>
              <a:rPr lang="sk-SK" dirty="0" smtClean="0"/>
              <a:t>Sériové a paralelné zapojenie </a:t>
            </a:r>
            <a:r>
              <a:rPr lang="sk-SK" dirty="0" err="1" smtClean="0"/>
              <a:t>rezistorov</a:t>
            </a:r>
            <a:endParaRPr lang="sk-SK" dirty="0" smtClean="0"/>
          </a:p>
          <a:p>
            <a:pPr marL="342900" indent="-342900">
              <a:buAutoNum type="arabicPeriod" startAt="4"/>
            </a:pPr>
            <a:r>
              <a:rPr lang="sk-SK" dirty="0" smtClean="0"/>
              <a:t>Kondenzátor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Výkon el. zariadenia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Meranie odporu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Meranie prúdu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Meranie napätia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Premena  jednotiek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Montáž zásuviek </a:t>
            </a:r>
          </a:p>
          <a:p>
            <a:pPr marL="342900" indent="-342900">
              <a:buAutoNum type="arabicPeriod" startAt="4"/>
            </a:pPr>
            <a:r>
              <a:rPr lang="sk-SK" dirty="0" smtClean="0"/>
              <a:t>Montáž sieťového kábla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35113"/>
          </a:xfrm>
        </p:spPr>
        <p:txBody>
          <a:bodyPr/>
          <a:lstStyle/>
          <a:p>
            <a:pPr eaLnBrk="1" hangingPunct="1"/>
            <a:r>
              <a:rPr lang="sk-SK" sz="2400" smtClean="0"/>
              <a:t>7.krok:</a:t>
            </a:r>
            <a:r>
              <a:rPr lang="sk-SK" sz="3200" smtClean="0"/>
              <a:t> </a:t>
            </a:r>
            <a:r>
              <a:rPr lang="sk-SK" sz="2400" smtClean="0"/>
              <a:t>farebne vyznačíme siedmy uzol –</a:t>
            </a:r>
            <a:br>
              <a:rPr lang="sk-SK" sz="2400" smtClean="0"/>
            </a:br>
            <a:r>
              <a:rPr lang="sk-SK" sz="2400" smtClean="0"/>
              <a:t> uložíme plôšku XC2 na raster a nakreslíme spojenia plošiek.</a:t>
            </a:r>
          </a:p>
        </p:txBody>
      </p:sp>
      <p:pic>
        <p:nvPicPr>
          <p:cNvPr id="11267" name="Picture 5" descr="7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81438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 5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4A7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smtClean="0"/>
              <a:t>8.krok:</a:t>
            </a:r>
            <a:r>
              <a:rPr lang="sk-SK" sz="3200" smtClean="0"/>
              <a:t> </a:t>
            </a:r>
            <a:r>
              <a:rPr lang="sk-SK" sz="2400" smtClean="0"/>
              <a:t>označíme rozmery plošného spoja a zrkadlovo ho prevrátime, nakreslíme spojovací obrazec.</a:t>
            </a:r>
          </a:p>
        </p:txBody>
      </p:sp>
      <p:pic>
        <p:nvPicPr>
          <p:cNvPr id="12291" name="Picture 9" descr="plosakzdrojtopabott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916113"/>
            <a:ext cx="8064500" cy="2960687"/>
          </a:xfr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5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smtClean="0"/>
              <a:t>Návrh BOTTOM nám slúži na prekopírovanie stredov plošiek na platňu plošného spoja a nakreslenie krycou farbou.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9.krok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sk-SK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 výrobu plošného spoja 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fotocestou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nakreslíme 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BOTTOM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výslednej podoby</a:t>
            </a:r>
          </a:p>
        </p:txBody>
      </p:sp>
      <p:pic>
        <p:nvPicPr>
          <p:cNvPr id="13315" name="Picture 5" descr="bottomzdro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00213"/>
            <a:ext cx="6048375" cy="42021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4"/>
          <p:cNvSpPr txBox="1">
            <a:spLocks noChangeArrowheads="1"/>
          </p:cNvSpPr>
          <p:nvPr/>
        </p:nvSpPr>
        <p:spPr bwMode="auto">
          <a:xfrm>
            <a:off x="395288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Navrhni DPS v programe </a:t>
            </a:r>
            <a:r>
              <a:rPr lang="sk-SK" b="1" dirty="0" err="1" smtClean="0"/>
              <a:t>Layout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31" y="1124744"/>
            <a:ext cx="6482673" cy="52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volta.estranky.cz/img/picture/27/ast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616624" cy="434361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691680" y="548680"/>
            <a:ext cx="35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1. Navrhni DPS v programe </a:t>
            </a:r>
            <a:r>
              <a:rPr lang="sk-SK" b="1" dirty="0" err="1" smtClean="0"/>
              <a:t>Layout</a:t>
            </a:r>
            <a:r>
              <a:rPr lang="sk-SK" b="1" dirty="0" smtClean="0"/>
              <a:t>: 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252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622429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2. Navrhni DPS v programe </a:t>
            </a:r>
            <a:r>
              <a:rPr lang="sk-SK" b="1" dirty="0" err="1" smtClean="0"/>
              <a:t>Layout</a:t>
            </a:r>
            <a:r>
              <a:rPr lang="sk-SK" b="1" dirty="0" smtClean="0"/>
              <a:t>:  </a:t>
            </a:r>
            <a:endParaRPr lang="sk-SK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944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44016" y="10734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klopný</a:t>
            </a:r>
            <a:r>
              <a:rPr lang="sk-SK" b="1" dirty="0" smtClean="0"/>
              <a:t> obvod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4"/>
          <p:cNvSpPr txBox="1">
            <a:spLocks noChangeArrowheads="1"/>
          </p:cNvSpPr>
          <p:nvPr/>
        </p:nvSpPr>
        <p:spPr bwMode="auto">
          <a:xfrm>
            <a:off x="251520" y="260350"/>
            <a:ext cx="874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2. Zapoj v </a:t>
            </a:r>
            <a:r>
              <a:rPr lang="sk-SK" b="1" dirty="0" err="1" smtClean="0"/>
              <a:t>Multisime</a:t>
            </a:r>
            <a:r>
              <a:rPr lang="sk-SK" b="1" dirty="0" smtClean="0"/>
              <a:t> </a:t>
            </a:r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multivibrátor</a:t>
            </a:r>
            <a:r>
              <a:rPr lang="sk-SK" b="1" dirty="0" smtClean="0"/>
              <a:t> s 1 LED, navrhni plošný spoj v programe </a:t>
            </a:r>
            <a:r>
              <a:rPr lang="sk-SK" b="1" dirty="0" err="1" smtClean="0"/>
              <a:t>Sprint-Layout</a:t>
            </a:r>
            <a:r>
              <a:rPr lang="sk-SK" b="1" dirty="0" smtClean="0"/>
              <a:t>, prekresli v programe </a:t>
            </a:r>
            <a:r>
              <a:rPr lang="sk-SK" b="1" dirty="0" err="1" smtClean="0"/>
              <a:t>S-Plan</a:t>
            </a:r>
            <a:r>
              <a:rPr lang="sk-SK" b="1" dirty="0" smtClean="0"/>
              <a:t>, zapoj pomocou kontaktnej plochy:</a:t>
            </a:r>
            <a:endParaRPr lang="sk-SK" b="1" dirty="0"/>
          </a:p>
        </p:txBody>
      </p:sp>
      <p:sp>
        <p:nvSpPr>
          <p:cNvPr id="14339" name="AutoShape 4" descr="http://www.puntoflotante.net/BC337-NPN-TRANSISTOR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5400600" cy="35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volta.estranky.cz/img/picture/667/jednoduch%C3%BD-blika%C4%8D-s-LED-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362325" cy="2752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om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2646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lektronic.szm.com/hladacskrytehoelektrickehoveden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1" y="1052736"/>
            <a:ext cx="795124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sk-SK" smtClean="0"/>
              <a:t>Nové pojmy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7150"/>
            <a:ext cx="8229600" cy="25209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009900"/>
                </a:solidFill>
              </a:rPr>
              <a:t>Konštrukčná trieda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I. II. III. IV.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FF6600"/>
                </a:solidFill>
              </a:rPr>
              <a:t>Modul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5 mm, 2,5 mm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FF0066"/>
                </a:solidFill>
              </a:rPr>
              <a:t>Raster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I. konštrukčná trieda má 5 mm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u="sng" dirty="0" smtClean="0">
                <a:solidFill>
                  <a:srgbClr val="9933FF"/>
                </a:solidFill>
              </a:rPr>
              <a:t>Spájkovacie plôšky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 I. konštrukčnej triede môžu mať minimálnu vzdialenosť modul (5 mm). Medzi plôškami nesmie prechádzať vodič.</a:t>
            </a:r>
          </a:p>
        </p:txBody>
      </p:sp>
      <p:pic>
        <p:nvPicPr>
          <p:cNvPr id="3076" name="Picture 7" descr="ukazkap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3857625"/>
            <a:ext cx="65706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7686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192688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ablox.net/clanky/blopt/bztranz/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552728" cy="569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52" b="7185"/>
          <a:stretch/>
        </p:blipFill>
        <p:spPr>
          <a:xfrm>
            <a:off x="323528" y="1628800"/>
            <a:ext cx="8502650" cy="302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lektronikacz.borec.cz/Data/BLIKAČE%20NA%20KOLO%20S%20LM3909_soubory/image003.jpg"/>
          <p:cNvPicPr>
            <a:picLocks noChangeAspect="1" noChangeArrowheads="1"/>
          </p:cNvPicPr>
          <p:nvPr/>
        </p:nvPicPr>
        <p:blipFill>
          <a:blip r:embed="rId2" r:link="rId3" cstate="print">
            <a:lum bright="40000"/>
          </a:blip>
          <a:srcRect/>
          <a:stretch>
            <a:fillRect/>
          </a:stretch>
        </p:blipFill>
        <p:spPr bwMode="auto">
          <a:xfrm>
            <a:off x="1475656" y="404664"/>
            <a:ext cx="6408712" cy="605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63284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5227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etelektro.com/Pictures/Blikace_a_optika/stmievac_lampicky/schema_zapoje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539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lektronic.szm.com/gon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83824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andatron.sk/elektronika2/rizenissmot_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52374"/>
            <a:ext cx="8712967" cy="405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/>
            <a:r>
              <a:rPr lang="sk-SK" sz="4000" smtClean="0"/>
              <a:t>Úloha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11509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k-SK" sz="2800" b="1" dirty="0" smtClean="0">
                <a:solidFill>
                  <a:srgbClr val="C00000"/>
                </a:solidFill>
              </a:rPr>
              <a:t>Navrhnite plošný spoj stabilizovaného zdroja.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k-SK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 kreslenie uzlov</a:t>
            </a:r>
            <a:r>
              <a:rPr lang="sk-SK" sz="2800" dirty="0" smtClean="0"/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používame</a:t>
            </a:r>
            <a:r>
              <a:rPr lang="sk-SK" sz="2800" dirty="0" smtClean="0"/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farebné ceruzky.</a:t>
            </a:r>
          </a:p>
        </p:txBody>
      </p:sp>
      <p:pic>
        <p:nvPicPr>
          <p:cNvPr id="4100" name="Picture 7" descr="raste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4505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schémastabil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636838"/>
            <a:ext cx="48355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suciastky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581525"/>
            <a:ext cx="236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andatron.cz/elektronika2/drawdio_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1792" cy="4014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ctron.wz.cz/electro/images/ne555_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456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hrudim.info/tuning/osvetleni/led_strobo2/ledstrobo_schema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23707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2800" smtClean="0">
                <a:solidFill>
                  <a:srgbClr val="FF6600"/>
                </a:solidFill>
              </a:rPr>
              <a:t>	</a:t>
            </a:r>
            <a:r>
              <a:rPr lang="sk-SK" sz="2800" smtClean="0"/>
              <a:t>Postup:</a:t>
            </a:r>
            <a:r>
              <a:rPr lang="sk-SK" sz="4000" smtClean="0"/>
              <a:t> </a:t>
            </a:r>
            <a:r>
              <a:rPr lang="sk-SK" sz="2400" smtClean="0"/>
              <a:t>1.krok - </a:t>
            </a:r>
            <a:r>
              <a:rPr lang="sk-SK" sz="2000" smtClean="0"/>
              <a:t>farebne vyznačíme prvý uzol –</a:t>
            </a:r>
            <a:br>
              <a:rPr lang="sk-SK" sz="2000" smtClean="0"/>
            </a:br>
            <a:r>
              <a:rPr lang="sk-SK" sz="2000" smtClean="0"/>
              <a:t>potom  uložíme súčiastky uzla na raster a nakreslíme spojenia plošiek.</a:t>
            </a:r>
            <a:endParaRPr lang="sk-SK" sz="4000" smtClean="0"/>
          </a:p>
        </p:txBody>
      </p:sp>
      <p:pic>
        <p:nvPicPr>
          <p:cNvPr id="5123" name="Picture 8" descr="1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207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512888"/>
          </a:xfrm>
        </p:spPr>
        <p:txBody>
          <a:bodyPr/>
          <a:lstStyle/>
          <a:p>
            <a:pPr eaLnBrk="1" hangingPunct="1"/>
            <a:r>
              <a:rPr lang="sk-SK" sz="2400" smtClean="0"/>
              <a:t>2.krok:</a:t>
            </a:r>
            <a:r>
              <a:rPr lang="sk-SK" smtClean="0"/>
              <a:t> </a:t>
            </a:r>
            <a:r>
              <a:rPr lang="sk-SK" sz="2400" smtClean="0"/>
              <a:t>farebne vyznačíme druhý uzol –</a:t>
            </a:r>
            <a:br>
              <a:rPr lang="sk-SK" sz="2400" smtClean="0"/>
            </a:br>
            <a:r>
              <a:rPr lang="sk-SK" sz="2400" smtClean="0"/>
              <a:t>potom  uložíme súčiastky uzla na raster a nakreslíme spojenia plošiek.</a:t>
            </a:r>
          </a:p>
        </p:txBody>
      </p:sp>
      <p:pic>
        <p:nvPicPr>
          <p:cNvPr id="6147" name="Picture 5" descr="2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8250238" cy="4510087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C40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8138"/>
          </a:xfrm>
        </p:spPr>
        <p:txBody>
          <a:bodyPr/>
          <a:lstStyle/>
          <a:p>
            <a:pPr eaLnBrk="1" hangingPunct="1"/>
            <a:r>
              <a:rPr lang="sk-SK" sz="2400" smtClean="0"/>
              <a:t>3.krok:</a:t>
            </a:r>
            <a:r>
              <a:rPr lang="sk-SK" sz="3200" smtClean="0"/>
              <a:t> </a:t>
            </a:r>
            <a:r>
              <a:rPr lang="sk-SK" sz="2400" smtClean="0"/>
              <a:t>farebne vyznačíme tretí uzol –</a:t>
            </a:r>
            <a:br>
              <a:rPr lang="sk-SK" sz="2400" smtClean="0"/>
            </a:br>
            <a:r>
              <a:rPr lang="sk-SK" sz="2400" smtClean="0"/>
              <a:t>potom  uložíme súčiastky uzla na raster a nakreslíme spojenia plošiek.</a:t>
            </a:r>
          </a:p>
        </p:txBody>
      </p:sp>
      <p:pic>
        <p:nvPicPr>
          <p:cNvPr id="7171" name="Picture 5" descr="3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814387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400" dirty="0" err="1" smtClean="0"/>
              <a:t>4.krok</a:t>
            </a:r>
            <a:r>
              <a:rPr lang="sk-SK" sz="2400" dirty="0" smtClean="0"/>
              <a:t>:</a:t>
            </a:r>
            <a:r>
              <a:rPr lang="sk-SK" sz="3200" dirty="0" smtClean="0"/>
              <a:t> </a:t>
            </a:r>
            <a:r>
              <a:rPr lang="sk-SK" sz="2400" dirty="0" smtClean="0"/>
              <a:t>farebne vyznačíme štvrtý uzol –</a:t>
            </a:r>
            <a:br>
              <a:rPr lang="sk-SK" sz="2400" dirty="0" smtClean="0"/>
            </a:br>
            <a:r>
              <a:rPr lang="sk-SK" sz="2400" dirty="0" smtClean="0"/>
              <a:t>potom  uložíme súčiastky uzla na raster a nakreslíme spojenia </a:t>
            </a:r>
            <a:r>
              <a:rPr lang="sk-SK" sz="2400" dirty="0" err="1" smtClean="0"/>
              <a:t>plošiek</a:t>
            </a:r>
            <a:r>
              <a:rPr lang="sk-SK" sz="2400" dirty="0" smtClean="0"/>
              <a:t>.</a:t>
            </a:r>
          </a:p>
        </p:txBody>
      </p:sp>
      <p:pic>
        <p:nvPicPr>
          <p:cNvPr id="8195" name="Picture 4" descr="4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178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72450" y="476250"/>
            <a:ext cx="287338" cy="288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679575"/>
          </a:xfrm>
        </p:spPr>
        <p:txBody>
          <a:bodyPr/>
          <a:lstStyle/>
          <a:p>
            <a:pPr eaLnBrk="1" hangingPunct="1"/>
            <a:r>
              <a:rPr lang="sk-SK" sz="2400" smtClean="0"/>
              <a:t>5.krok:</a:t>
            </a:r>
            <a:r>
              <a:rPr lang="sk-SK" sz="3200" smtClean="0"/>
              <a:t> </a:t>
            </a:r>
            <a:r>
              <a:rPr lang="sk-SK" sz="2400" smtClean="0"/>
              <a:t>farebne vyznačíme piaty uzol –</a:t>
            </a:r>
            <a:br>
              <a:rPr lang="sk-SK" sz="2400" smtClean="0"/>
            </a:br>
            <a:r>
              <a:rPr lang="sk-SK" sz="2400" smtClean="0"/>
              <a:t>a nakreslíme spojenia plošiek.</a:t>
            </a:r>
          </a:p>
        </p:txBody>
      </p:sp>
      <p:pic>
        <p:nvPicPr>
          <p:cNvPr id="9219" name="Picture 4" descr="5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95488"/>
            <a:ext cx="8207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35113"/>
          </a:xfrm>
        </p:spPr>
        <p:txBody>
          <a:bodyPr/>
          <a:lstStyle/>
          <a:p>
            <a:pPr eaLnBrk="1" hangingPunct="1"/>
            <a:r>
              <a:rPr lang="sk-SK" sz="2400" smtClean="0"/>
              <a:t>6.krok:</a:t>
            </a:r>
            <a:r>
              <a:rPr lang="sk-SK" sz="3200" smtClean="0"/>
              <a:t> </a:t>
            </a:r>
            <a:r>
              <a:rPr lang="sk-SK" sz="2400" smtClean="0"/>
              <a:t>farebne vyznačíme šiesty uzol –</a:t>
            </a:r>
            <a:br>
              <a:rPr lang="sk-SK" sz="2400" smtClean="0"/>
            </a:br>
            <a:r>
              <a:rPr lang="sk-SK" sz="2400" smtClean="0"/>
              <a:t>potom  uložíme plôšku XC3 na raster a nakreslíme spojenia plošiek.</a:t>
            </a:r>
          </a:p>
        </p:txBody>
      </p:sp>
      <p:pic>
        <p:nvPicPr>
          <p:cNvPr id="10243" name="Picture 5" descr="6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55800"/>
            <a:ext cx="821531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8101013" y="620713"/>
            <a:ext cx="287337" cy="2873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1|4.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247</Words>
  <Application>Microsoft Office PowerPoint</Application>
  <PresentationFormat>Prezentácia na obrazovke (4:3)</PresentationFormat>
  <Paragraphs>37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Snímka 1</vt:lpstr>
      <vt:lpstr>Nové pojmy</vt:lpstr>
      <vt:lpstr>Úloha</vt:lpstr>
      <vt:lpstr> Postup: 1.krok - farebne vyznačíme prvý uzol – potom  uložíme súčiastky uzla na raster a nakreslíme spojenia plošiek.</vt:lpstr>
      <vt:lpstr>2.krok: farebne vyznačíme druhý uzol – potom  uložíme súčiastky uzla na raster a nakreslíme spojenia plošiek.</vt:lpstr>
      <vt:lpstr>3.krok: farebne vyznačíme tretí uzol – potom  uložíme súčiastky uzla na raster a nakreslíme spojenia plošiek.</vt:lpstr>
      <vt:lpstr>4.krok: farebne vyznačíme štvrtý uzol – potom  uložíme súčiastky uzla na raster a nakreslíme spojenia plošiek.</vt:lpstr>
      <vt:lpstr>5.krok: farebne vyznačíme piaty uzol – a nakreslíme spojenia plošiek.</vt:lpstr>
      <vt:lpstr>6.krok: farebne vyznačíme šiesty uzol – potom  uložíme plôšku XC3 na raster a nakreslíme spojenia plošiek.</vt:lpstr>
      <vt:lpstr>7.krok: farebne vyznačíme siedmy uzol –  uložíme plôšku XC2 na raster a nakreslíme spojenia plošiek.</vt:lpstr>
      <vt:lpstr>8.krok: označíme rozmery plošného spoja a zrkadlovo ho prevrátime, nakreslíme spojovací obrazec.</vt:lpstr>
      <vt:lpstr>9.krok: Pre výrobu plošného spoja fotocestou nakreslíme BOTTOM do výslednej podoby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90</cp:revision>
  <dcterms:created xsi:type="dcterms:W3CDTF">2014-09-25T16:29:53Z</dcterms:created>
  <dcterms:modified xsi:type="dcterms:W3CDTF">2015-02-23T19:58:28Z</dcterms:modified>
</cp:coreProperties>
</file>