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312" r:id="rId2"/>
    <p:sldId id="360" r:id="rId3"/>
    <p:sldId id="358" r:id="rId4"/>
    <p:sldId id="384" r:id="rId5"/>
    <p:sldId id="361" r:id="rId6"/>
    <p:sldId id="379" r:id="rId7"/>
    <p:sldId id="380" r:id="rId8"/>
    <p:sldId id="381" r:id="rId9"/>
    <p:sldId id="382" r:id="rId10"/>
    <p:sldId id="383" r:id="rId11"/>
    <p:sldId id="387" r:id="rId12"/>
    <p:sldId id="385" r:id="rId13"/>
    <p:sldId id="363" r:id="rId14"/>
    <p:sldId id="391" r:id="rId15"/>
  </p:sldIdLst>
  <p:sldSz cx="9144000" cy="6858000" type="screen4x3"/>
  <p:notesSz cx="6881813" cy="9661525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2119" cy="483075"/>
          </a:xfrm>
          <a:prstGeom prst="rect">
            <a:avLst/>
          </a:prstGeom>
        </p:spPr>
        <p:txBody>
          <a:bodyPr vert="horz" lIns="94531" tIns="47265" rIns="94531" bIns="47265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898103" y="0"/>
            <a:ext cx="2982119" cy="483075"/>
          </a:xfrm>
          <a:prstGeom prst="rect">
            <a:avLst/>
          </a:prstGeom>
        </p:spPr>
        <p:txBody>
          <a:bodyPr vert="horz" lIns="94531" tIns="47265" rIns="94531" bIns="47265" rtlCol="0"/>
          <a:lstStyle>
            <a:lvl1pPr algn="r">
              <a:defRPr sz="1200"/>
            </a:lvl1pPr>
          </a:lstStyle>
          <a:p>
            <a:fld id="{AC3A9E8D-8732-4FA3-820C-364945AD08FC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1" y="9176772"/>
            <a:ext cx="2982119" cy="483075"/>
          </a:xfrm>
          <a:prstGeom prst="rect">
            <a:avLst/>
          </a:prstGeom>
        </p:spPr>
        <p:txBody>
          <a:bodyPr vert="horz" lIns="94531" tIns="47265" rIns="94531" bIns="47265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898103" y="9176772"/>
            <a:ext cx="2982119" cy="483075"/>
          </a:xfrm>
          <a:prstGeom prst="rect">
            <a:avLst/>
          </a:prstGeom>
        </p:spPr>
        <p:txBody>
          <a:bodyPr vert="horz" lIns="94531" tIns="47265" rIns="94531" bIns="47265" rtlCol="0" anchor="b"/>
          <a:lstStyle>
            <a:lvl1pPr algn="r">
              <a:defRPr sz="1200"/>
            </a:lvl1pPr>
          </a:lstStyle>
          <a:p>
            <a:fld id="{C8A541F6-6948-49A0-92DE-EFCBA594927F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2119" cy="483075"/>
          </a:xfrm>
          <a:prstGeom prst="rect">
            <a:avLst/>
          </a:prstGeom>
        </p:spPr>
        <p:txBody>
          <a:bodyPr vert="horz" lIns="94531" tIns="47265" rIns="94531" bIns="47265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98103" y="0"/>
            <a:ext cx="2982119" cy="483075"/>
          </a:xfrm>
          <a:prstGeom prst="rect">
            <a:avLst/>
          </a:prstGeom>
        </p:spPr>
        <p:txBody>
          <a:bodyPr vert="horz" lIns="94531" tIns="47265" rIns="94531" bIns="47265" rtlCol="0"/>
          <a:lstStyle>
            <a:lvl1pPr algn="r">
              <a:defRPr sz="1200"/>
            </a:lvl1pPr>
          </a:lstStyle>
          <a:p>
            <a:fld id="{9286DAE7-A90F-42E0-8686-D0F3E2F90998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025525" y="723900"/>
            <a:ext cx="4830763" cy="36242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531" tIns="47265" rIns="94531" bIns="47265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8183" y="4589224"/>
            <a:ext cx="5505450" cy="4347686"/>
          </a:xfrm>
          <a:prstGeom prst="rect">
            <a:avLst/>
          </a:prstGeom>
        </p:spPr>
        <p:txBody>
          <a:bodyPr vert="horz" lIns="94531" tIns="47265" rIns="94531" bIns="47265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1" y="9176772"/>
            <a:ext cx="2982119" cy="483075"/>
          </a:xfrm>
          <a:prstGeom prst="rect">
            <a:avLst/>
          </a:prstGeom>
        </p:spPr>
        <p:txBody>
          <a:bodyPr vert="horz" lIns="94531" tIns="47265" rIns="94531" bIns="47265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98103" y="9176772"/>
            <a:ext cx="2982119" cy="483075"/>
          </a:xfrm>
          <a:prstGeom prst="rect">
            <a:avLst/>
          </a:prstGeom>
        </p:spPr>
        <p:txBody>
          <a:bodyPr vert="horz" lIns="94531" tIns="47265" rIns="94531" bIns="47265" rtlCol="0" anchor="b"/>
          <a:lstStyle>
            <a:lvl1pPr algn="r">
              <a:defRPr sz="1200"/>
            </a:lvl1pPr>
          </a:lstStyle>
          <a:p>
            <a:fld id="{0667ED3A-52A5-4AD5-9F06-B1B8EB169928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499981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2960717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2412004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90828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4182195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3962145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754153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509900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2080600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1870973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1107141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7EEE4-DB7C-48A3-8613-DC1D10A59442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4174163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k.wikipedia.org/wiki/Elektrick%C3%A9_zariadenie" TargetMode="External"/><Relationship Id="rId7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sk.wikipedia.org/wiki/Strieda%C4%8D" TargetMode="External"/><Relationship Id="rId5" Type="http://schemas.openxmlformats.org/officeDocument/2006/relationships/hyperlink" Target="https://sk.wikipedia.org/wiki/Meni%C4%8D" TargetMode="External"/><Relationship Id="rId4" Type="http://schemas.openxmlformats.org/officeDocument/2006/relationships/hyperlink" Target="https://sk.wikipedia.org/wiki/Nap%C3%A4tie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285720" y="428604"/>
            <a:ext cx="857256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Opakovanie:</a:t>
            </a:r>
          </a:p>
          <a:p>
            <a:pPr marL="342900" indent="-342900">
              <a:buAutoNum type="arabicPeriod"/>
            </a:pPr>
            <a:r>
              <a:rPr lang="sk-SK" dirty="0" smtClean="0"/>
              <a:t>Označenie a jednotky napätia, prúdu, odporu</a:t>
            </a:r>
          </a:p>
          <a:p>
            <a:pPr marL="342900" indent="-342900">
              <a:buAutoNum type="arabicPeriod"/>
            </a:pPr>
            <a:r>
              <a:rPr lang="sk-SK" dirty="0" smtClean="0"/>
              <a:t>Meranie napätia, prúdu a odporu</a:t>
            </a:r>
          </a:p>
          <a:p>
            <a:pPr marL="342900" indent="-342900">
              <a:buAutoNum type="arabicPeriod"/>
            </a:pPr>
            <a:r>
              <a:rPr lang="sk-SK" dirty="0" smtClean="0"/>
              <a:t>Ohmov zákon</a:t>
            </a:r>
          </a:p>
          <a:p>
            <a:pPr marL="342900" indent="-342900">
              <a:buAutoNum type="arabicPeriod"/>
            </a:pPr>
            <a:r>
              <a:rPr lang="sk-SK" dirty="0" err="1" smtClean="0"/>
              <a:t>Kirchoffove</a:t>
            </a:r>
            <a:r>
              <a:rPr lang="sk-SK" dirty="0" smtClean="0"/>
              <a:t> zákony</a:t>
            </a:r>
          </a:p>
          <a:p>
            <a:pPr marL="342900" indent="-342900">
              <a:buAutoNum type="arabicPeriod"/>
            </a:pPr>
            <a:r>
              <a:rPr lang="sk-SK" dirty="0" smtClean="0"/>
              <a:t>Premena jednotiek</a:t>
            </a:r>
          </a:p>
          <a:p>
            <a:pPr marL="342900" indent="-342900">
              <a:buAutoNum type="arabicPeriod"/>
            </a:pPr>
            <a:r>
              <a:rPr lang="sk-SK" dirty="0" err="1" smtClean="0"/>
              <a:t>Rezistor</a:t>
            </a:r>
            <a:endParaRPr lang="sk-SK" dirty="0" smtClean="0"/>
          </a:p>
          <a:p>
            <a:pPr marL="342900" indent="-342900">
              <a:buAutoNum type="arabicPeriod"/>
            </a:pPr>
            <a:r>
              <a:rPr lang="sk-SK" dirty="0" smtClean="0"/>
              <a:t>Kondenzátor</a:t>
            </a:r>
          </a:p>
          <a:p>
            <a:pPr marL="342900" indent="-342900">
              <a:buAutoNum type="arabicPeriod"/>
            </a:pPr>
            <a:r>
              <a:rPr lang="sk-SK" dirty="0" smtClean="0"/>
              <a:t>Dióda, priepustný a nepriepustný smer</a:t>
            </a:r>
          </a:p>
          <a:p>
            <a:pPr marL="342900" indent="-342900">
              <a:buAutoNum type="arabicPeriod"/>
            </a:pPr>
            <a:r>
              <a:rPr lang="sk-SK" dirty="0" smtClean="0"/>
              <a:t>LED dióda</a:t>
            </a:r>
          </a:p>
          <a:p>
            <a:pPr marL="342900" indent="-342900">
              <a:buAutoNum type="arabicPeriod"/>
            </a:pPr>
            <a:r>
              <a:rPr lang="sk-SK" dirty="0" smtClean="0"/>
              <a:t> Tranzistor</a:t>
            </a:r>
          </a:p>
          <a:p>
            <a:pPr marL="342900" indent="-342900">
              <a:buAutoNum type="arabicPeriod"/>
            </a:pPr>
            <a:r>
              <a:rPr lang="sk-SK" dirty="0" smtClean="0"/>
              <a:t>Zapojenie odporov a výpočet odporov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395536" y="179348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Zakresli v </a:t>
            </a:r>
            <a:r>
              <a:rPr lang="sk-SK" b="1" dirty="0" err="1" smtClean="0"/>
              <a:t>multisime</a:t>
            </a:r>
            <a:r>
              <a:rPr lang="sk-SK" b="1" dirty="0" smtClean="0"/>
              <a:t>, zapoj do kontaktnej plochy. Zakresli priebeh signálu na osciloskope, urči amplitúdu, periódu, frekvenciu. </a:t>
            </a:r>
            <a:endParaRPr lang="sk-SK" b="1" dirty="0"/>
          </a:p>
        </p:txBody>
      </p:sp>
      <p:sp>
        <p:nvSpPr>
          <p:cNvPr id="7" name="BlokTextu 6"/>
          <p:cNvSpPr txBox="1"/>
          <p:nvPr/>
        </p:nvSpPr>
        <p:spPr>
          <a:xfrm>
            <a:off x="395536" y="1052736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9.</a:t>
            </a:r>
            <a:endParaRPr lang="sk-SK" b="1" dirty="0"/>
          </a:p>
        </p:txBody>
      </p:sp>
      <p:sp>
        <p:nvSpPr>
          <p:cNvPr id="8" name="BlokTextu 7"/>
          <p:cNvSpPr txBox="1"/>
          <p:nvPr/>
        </p:nvSpPr>
        <p:spPr>
          <a:xfrm>
            <a:off x="395536" y="364502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10.</a:t>
            </a:r>
            <a:endParaRPr lang="sk-SK" b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908720"/>
            <a:ext cx="7609494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 t="6690" b="4108"/>
          <a:stretch>
            <a:fillRect/>
          </a:stretch>
        </p:blipFill>
        <p:spPr bwMode="auto">
          <a:xfrm>
            <a:off x="827584" y="3356992"/>
            <a:ext cx="7976473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395536" y="755412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Zakresli v </a:t>
            </a:r>
            <a:r>
              <a:rPr lang="sk-SK" b="1" dirty="0" err="1" smtClean="0"/>
              <a:t>multisime</a:t>
            </a:r>
            <a:r>
              <a:rPr lang="sk-SK" b="1" dirty="0" smtClean="0"/>
              <a:t>, zapoj do kontaktnej plochy. Zakresli priebeh signálu na osciloskope, urči amplitúdu, periódu, frekvenciu. </a:t>
            </a:r>
            <a:endParaRPr lang="sk-SK" b="1" dirty="0"/>
          </a:p>
        </p:txBody>
      </p:sp>
      <p:sp>
        <p:nvSpPr>
          <p:cNvPr id="7" name="BlokTextu 6"/>
          <p:cNvSpPr txBox="1"/>
          <p:nvPr/>
        </p:nvSpPr>
        <p:spPr>
          <a:xfrm>
            <a:off x="395536" y="1628800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11.</a:t>
            </a:r>
            <a:endParaRPr lang="sk-SK" b="1" dirty="0"/>
          </a:p>
        </p:txBody>
      </p:sp>
      <p:pic>
        <p:nvPicPr>
          <p:cNvPr id="44037" name="Picture 5" descr="http://alzat.spseke.sk/zdroje/nasob/zdvojnapm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412776"/>
            <a:ext cx="6340254" cy="5112568"/>
          </a:xfrm>
          <a:prstGeom prst="rect">
            <a:avLst/>
          </a:prstGeom>
          <a:noFill/>
        </p:spPr>
      </p:pic>
      <p:sp>
        <p:nvSpPr>
          <p:cNvPr id="6" name="BlokTextu 5"/>
          <p:cNvSpPr txBox="1"/>
          <p:nvPr/>
        </p:nvSpPr>
        <p:spPr>
          <a:xfrm>
            <a:off x="179512" y="87015"/>
            <a:ext cx="87129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err="1" smtClean="0">
                <a:solidFill>
                  <a:srgbClr val="C00000"/>
                </a:solidFill>
              </a:rPr>
              <a:t>Zdvojovače</a:t>
            </a:r>
            <a:r>
              <a:rPr lang="sk-SK" sz="2400" b="1" dirty="0" smtClean="0">
                <a:solidFill>
                  <a:srgbClr val="C00000"/>
                </a:solidFill>
              </a:rPr>
              <a:t> napätia</a:t>
            </a:r>
            <a:endParaRPr lang="sk-SK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395536" y="116632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Zakresli v </a:t>
            </a:r>
            <a:r>
              <a:rPr lang="sk-SK" b="1" dirty="0" err="1" smtClean="0"/>
              <a:t>multisime</a:t>
            </a:r>
            <a:r>
              <a:rPr lang="sk-SK" b="1" dirty="0" smtClean="0"/>
              <a:t>, zapoj do kontaktnej plochy. Zakresli priebeh signálu na osciloskope, urči amplitúdu, periódu, frekvenciu. </a:t>
            </a:r>
            <a:endParaRPr lang="sk-SK" b="1" dirty="0"/>
          </a:p>
        </p:txBody>
      </p:sp>
      <p:sp>
        <p:nvSpPr>
          <p:cNvPr id="7" name="BlokTextu 6"/>
          <p:cNvSpPr txBox="1"/>
          <p:nvPr/>
        </p:nvSpPr>
        <p:spPr>
          <a:xfrm>
            <a:off x="395536" y="990020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12.</a:t>
            </a:r>
            <a:endParaRPr lang="sk-SK" b="1" dirty="0"/>
          </a:p>
        </p:txBody>
      </p:sp>
      <p:pic>
        <p:nvPicPr>
          <p:cNvPr id="46082" name="Picture 2" descr="http://physics.mff.cuni.cz/kfpp/skripta/elektronika/kap2/2_15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918012"/>
            <a:ext cx="5256584" cy="2996254"/>
          </a:xfrm>
          <a:prstGeom prst="rect">
            <a:avLst/>
          </a:prstGeom>
          <a:noFill/>
        </p:spPr>
      </p:pic>
      <p:pic>
        <p:nvPicPr>
          <p:cNvPr id="15362" name="Picture 2" descr="Obrázok"/>
          <p:cNvPicPr>
            <a:picLocks noChangeAspect="1" noChangeArrowheads="1"/>
          </p:cNvPicPr>
          <p:nvPr/>
        </p:nvPicPr>
        <p:blipFill>
          <a:blip r:embed="rId3" cstate="print"/>
          <a:srcRect b="14021"/>
          <a:stretch>
            <a:fillRect/>
          </a:stretch>
        </p:blipFill>
        <p:spPr bwMode="auto">
          <a:xfrm>
            <a:off x="179512" y="4086364"/>
            <a:ext cx="5355124" cy="2708920"/>
          </a:xfrm>
          <a:prstGeom prst="rect">
            <a:avLst/>
          </a:prstGeom>
          <a:noFill/>
        </p:spPr>
      </p:pic>
      <p:sp>
        <p:nvSpPr>
          <p:cNvPr id="8" name="BlokTextu 7"/>
          <p:cNvSpPr txBox="1"/>
          <p:nvPr/>
        </p:nvSpPr>
        <p:spPr>
          <a:xfrm>
            <a:off x="395536" y="386104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13.</a:t>
            </a:r>
            <a:endParaRPr lang="sk-SK" b="1" dirty="0"/>
          </a:p>
        </p:txBody>
      </p:sp>
      <p:sp>
        <p:nvSpPr>
          <p:cNvPr id="9" name="BlokTextu 8"/>
          <p:cNvSpPr txBox="1"/>
          <p:nvPr/>
        </p:nvSpPr>
        <p:spPr>
          <a:xfrm>
            <a:off x="6084168" y="1124744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>
                <a:solidFill>
                  <a:srgbClr val="C00000"/>
                </a:solidFill>
              </a:rPr>
              <a:t>Násobiče napätia</a:t>
            </a:r>
            <a:endParaRPr lang="sk-SK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395536" y="260648"/>
            <a:ext cx="8496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>
                <a:solidFill>
                  <a:srgbClr val="C00000"/>
                </a:solidFill>
              </a:rPr>
              <a:t>Filtrovanie napätia po usmernení</a:t>
            </a:r>
            <a:endParaRPr lang="sk-SK" sz="2400" b="1" dirty="0">
              <a:solidFill>
                <a:srgbClr val="C00000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619250" y="19859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sk-SK" altLang="sk-SK" sz="2400">
              <a:solidFill>
                <a:srgbClr val="CC3300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474713" y="3138562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sk-SK" altLang="sk-SK" sz="2400">
              <a:solidFill>
                <a:srgbClr val="CC3300"/>
              </a:solidFill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970781" y="2345556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sk-SK" altLang="sk-SK" sz="2400">
              <a:solidFill>
                <a:srgbClr val="CC3300"/>
              </a:solidFill>
            </a:endParaRPr>
          </a:p>
        </p:txBody>
      </p:sp>
      <p:pic>
        <p:nvPicPr>
          <p:cNvPr id="10" name="Picture 5" descr="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6857" t="6656" r="13102" b="20987"/>
          <a:stretch/>
        </p:blipFill>
        <p:spPr bwMode="auto">
          <a:xfrm>
            <a:off x="379481" y="1385454"/>
            <a:ext cx="8135846" cy="3195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866509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71406" y="260648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Filtrovanie napätia po usmernení</a:t>
            </a:r>
            <a:endParaRPr lang="sk-SK" b="1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619250" y="19859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sk-SK" altLang="sk-SK" sz="2400">
              <a:solidFill>
                <a:srgbClr val="CC3300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474713" y="3138562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sk-SK" altLang="sk-SK" sz="2400">
              <a:solidFill>
                <a:srgbClr val="CC3300"/>
              </a:solidFill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970781" y="2345556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sk-SK" altLang="sk-SK" sz="2400">
              <a:solidFill>
                <a:srgbClr val="CC3300"/>
              </a:solidFill>
            </a:endParaRPr>
          </a:p>
        </p:txBody>
      </p:sp>
      <p:sp>
        <p:nvSpPr>
          <p:cNvPr id="11" name="BlokTextu 4"/>
          <p:cNvSpPr txBox="1">
            <a:spLocks noChangeArrowheads="1"/>
          </p:cNvSpPr>
          <p:nvPr/>
        </p:nvSpPr>
        <p:spPr bwMode="auto">
          <a:xfrm>
            <a:off x="88916" y="1361249"/>
            <a:ext cx="6697662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cs-CZ" altLang="sk-SK" dirty="0"/>
              <a:t>Z </a:t>
            </a:r>
            <a:r>
              <a:rPr lang="cs-CZ" altLang="sk-SK" dirty="0" err="1" smtClean="0"/>
              <a:t>definicie</a:t>
            </a:r>
            <a:r>
              <a:rPr lang="cs-CZ" altLang="sk-SK" dirty="0" smtClean="0"/>
              <a:t> </a:t>
            </a:r>
            <a:r>
              <a:rPr lang="cs-CZ" altLang="sk-SK" dirty="0"/>
              <a:t>Faradu vyplývá </a:t>
            </a:r>
            <a:r>
              <a:rPr lang="cs-CZ" altLang="sk-SK" dirty="0" err="1" smtClean="0"/>
              <a:t>vzťah</a:t>
            </a:r>
            <a:r>
              <a:rPr lang="cs-CZ" altLang="sk-SK" dirty="0"/>
              <a:t>:</a:t>
            </a:r>
            <a:endParaRPr lang="sk-SK" altLang="sk-SK" dirty="0"/>
          </a:p>
          <a:p>
            <a:pPr eaLnBrk="1" hangingPunct="1"/>
            <a:r>
              <a:rPr lang="cs-CZ" altLang="sk-SK" dirty="0"/>
              <a:t>C = </a:t>
            </a:r>
            <a:r>
              <a:rPr lang="cs-CZ" altLang="sk-SK" dirty="0" smtClean="0"/>
              <a:t>Q/U</a:t>
            </a:r>
            <a:r>
              <a:rPr lang="cs-CZ" altLang="sk-SK" baseline="-25000" dirty="0" smtClean="0"/>
              <a:t>r</a:t>
            </a:r>
            <a:r>
              <a:rPr lang="cs-CZ" altLang="sk-SK" dirty="0" smtClean="0"/>
              <a:t>=( </a:t>
            </a:r>
            <a:r>
              <a:rPr lang="cs-CZ" altLang="sk-SK" dirty="0" err="1"/>
              <a:t>I</a:t>
            </a:r>
            <a:r>
              <a:rPr lang="cs-CZ" altLang="sk-SK" baseline="-25000" dirty="0" err="1"/>
              <a:t>m</a:t>
            </a:r>
            <a:r>
              <a:rPr lang="cs-CZ" altLang="sk-SK" dirty="0"/>
              <a:t>·t ) / U</a:t>
            </a:r>
            <a:r>
              <a:rPr lang="cs-CZ" altLang="sk-SK" baseline="-25000" dirty="0"/>
              <a:t>r</a:t>
            </a:r>
            <a:r>
              <a:rPr lang="cs-CZ" altLang="sk-SK" dirty="0"/>
              <a:t/>
            </a:r>
            <a:br>
              <a:rPr lang="cs-CZ" altLang="sk-SK" dirty="0"/>
            </a:br>
            <a:r>
              <a:rPr lang="cs-CZ" altLang="sk-SK" dirty="0"/>
              <a:t/>
            </a:r>
            <a:br>
              <a:rPr lang="cs-CZ" altLang="sk-SK" dirty="0"/>
            </a:br>
            <a:r>
              <a:rPr lang="cs-CZ" altLang="sk-SK" dirty="0"/>
              <a:t>Dosadíme vzorec </a:t>
            </a:r>
            <a:r>
              <a:rPr lang="cs-CZ" altLang="sk-SK" dirty="0" err="1" smtClean="0"/>
              <a:t>pre</a:t>
            </a:r>
            <a:r>
              <a:rPr lang="cs-CZ" altLang="sk-SK" dirty="0" smtClean="0"/>
              <a:t> </a:t>
            </a:r>
            <a:r>
              <a:rPr lang="cs-CZ" altLang="sk-SK" dirty="0"/>
              <a:t>čas t = 0,5·T a </a:t>
            </a:r>
            <a:r>
              <a:rPr lang="cs-CZ" altLang="sk-SK" dirty="0" err="1" smtClean="0"/>
              <a:t>pre</a:t>
            </a:r>
            <a:r>
              <a:rPr lang="cs-CZ" altLang="sk-SK" dirty="0" smtClean="0"/>
              <a:t> </a:t>
            </a:r>
            <a:r>
              <a:rPr lang="cs-CZ" altLang="sk-SK" dirty="0" err="1" smtClean="0"/>
              <a:t>napätie</a:t>
            </a:r>
            <a:r>
              <a:rPr lang="cs-CZ" altLang="sk-SK" dirty="0" smtClean="0"/>
              <a:t> </a:t>
            </a:r>
            <a:r>
              <a:rPr lang="cs-CZ" altLang="sk-SK" dirty="0"/>
              <a:t>U</a:t>
            </a:r>
            <a:r>
              <a:rPr lang="cs-CZ" altLang="sk-SK" baseline="-25000" dirty="0"/>
              <a:t>r</a:t>
            </a:r>
            <a:r>
              <a:rPr lang="cs-CZ" altLang="sk-SK" dirty="0"/>
              <a:t> = </a:t>
            </a:r>
            <a:r>
              <a:rPr lang="cs-CZ" altLang="sk-SK" dirty="0" err="1"/>
              <a:t>U</a:t>
            </a:r>
            <a:r>
              <a:rPr lang="cs-CZ" altLang="sk-SK" baseline="-25000" dirty="0" err="1"/>
              <a:t>max</a:t>
            </a:r>
            <a:r>
              <a:rPr lang="cs-CZ" altLang="sk-SK" dirty="0"/>
              <a:t> - U</a:t>
            </a:r>
            <a:r>
              <a:rPr lang="cs-CZ" altLang="sk-SK" baseline="-25000" dirty="0"/>
              <a:t>x</a:t>
            </a:r>
            <a:r>
              <a:rPr lang="cs-CZ" altLang="sk-SK" dirty="0"/>
              <a:t>:</a:t>
            </a:r>
            <a:endParaRPr lang="sk-SK" altLang="sk-SK" dirty="0"/>
          </a:p>
          <a:p>
            <a:pPr eaLnBrk="1" hangingPunct="1"/>
            <a:r>
              <a:rPr lang="cs-CZ" altLang="sk-SK" dirty="0"/>
              <a:t>C = ( </a:t>
            </a:r>
            <a:r>
              <a:rPr lang="cs-CZ" altLang="sk-SK" dirty="0" err="1"/>
              <a:t>I</a:t>
            </a:r>
            <a:r>
              <a:rPr lang="cs-CZ" altLang="sk-SK" baseline="-25000" dirty="0" err="1"/>
              <a:t>m</a:t>
            </a:r>
            <a:r>
              <a:rPr lang="cs-CZ" altLang="sk-SK" dirty="0"/>
              <a:t>·0,5·T ) / (U</a:t>
            </a:r>
            <a:r>
              <a:rPr lang="cs-CZ" altLang="sk-SK" baseline="-25000" dirty="0"/>
              <a:t>m</a:t>
            </a:r>
            <a:r>
              <a:rPr lang="cs-CZ" altLang="sk-SK" dirty="0"/>
              <a:t> - U</a:t>
            </a:r>
            <a:r>
              <a:rPr lang="cs-CZ" altLang="sk-SK" baseline="-25000" dirty="0"/>
              <a:t>x</a:t>
            </a:r>
            <a:r>
              <a:rPr lang="cs-CZ" altLang="sk-SK" dirty="0"/>
              <a:t>)</a:t>
            </a:r>
            <a:br>
              <a:rPr lang="cs-CZ" altLang="sk-SK" dirty="0"/>
            </a:br>
            <a:r>
              <a:rPr lang="cs-CZ" altLang="sk-SK" dirty="0"/>
              <a:t/>
            </a:r>
            <a:br>
              <a:rPr lang="cs-CZ" altLang="sk-SK" dirty="0"/>
            </a:br>
            <a:r>
              <a:rPr lang="cs-CZ" altLang="sk-SK" dirty="0"/>
              <a:t>Po </a:t>
            </a:r>
            <a:r>
              <a:rPr lang="cs-CZ" altLang="sk-SK" dirty="0" err="1" smtClean="0"/>
              <a:t>dosadení</a:t>
            </a:r>
            <a:r>
              <a:rPr lang="cs-CZ" altLang="sk-SK" dirty="0" smtClean="0"/>
              <a:t> </a:t>
            </a:r>
            <a:r>
              <a:rPr lang="cs-CZ" altLang="sk-SK" dirty="0" err="1" smtClean="0"/>
              <a:t>vzorca</a:t>
            </a:r>
            <a:r>
              <a:rPr lang="cs-CZ" altLang="sk-SK" dirty="0" smtClean="0"/>
              <a:t> </a:t>
            </a:r>
            <a:r>
              <a:rPr lang="cs-CZ" altLang="sk-SK" dirty="0" err="1" smtClean="0"/>
              <a:t>pre</a:t>
            </a:r>
            <a:r>
              <a:rPr lang="cs-CZ" altLang="sk-SK" dirty="0" smtClean="0"/>
              <a:t> </a:t>
            </a:r>
            <a:r>
              <a:rPr lang="cs-CZ" altLang="sk-SK" dirty="0" err="1" smtClean="0"/>
              <a:t>frekvenciu</a:t>
            </a:r>
            <a:r>
              <a:rPr lang="cs-CZ" altLang="sk-SK" dirty="0" smtClean="0"/>
              <a:t> </a:t>
            </a:r>
            <a:r>
              <a:rPr lang="cs-CZ" altLang="sk-SK" dirty="0"/>
              <a:t>f = 1 / T a </a:t>
            </a:r>
            <a:r>
              <a:rPr lang="cs-CZ" altLang="sk-SK" dirty="0" err="1" smtClean="0"/>
              <a:t>jednoduchej</a:t>
            </a:r>
            <a:r>
              <a:rPr lang="cs-CZ" altLang="sk-SK" dirty="0" smtClean="0"/>
              <a:t> </a:t>
            </a:r>
            <a:r>
              <a:rPr lang="cs-CZ" altLang="sk-SK" dirty="0" err="1" smtClean="0"/>
              <a:t>úprave</a:t>
            </a:r>
            <a:r>
              <a:rPr lang="cs-CZ" altLang="sk-SK" dirty="0" smtClean="0"/>
              <a:t> </a:t>
            </a:r>
            <a:r>
              <a:rPr lang="cs-CZ" altLang="sk-SK" dirty="0"/>
              <a:t>dostaneme výsledný </a:t>
            </a:r>
            <a:r>
              <a:rPr lang="cs-CZ" altLang="sk-SK" dirty="0" err="1" smtClean="0"/>
              <a:t>vzťah</a:t>
            </a:r>
            <a:r>
              <a:rPr lang="cs-CZ" altLang="sk-SK" dirty="0"/>
              <a:t>:</a:t>
            </a:r>
            <a:endParaRPr lang="sk-SK" altLang="sk-SK" dirty="0"/>
          </a:p>
          <a:p>
            <a:pPr eaLnBrk="1" hangingPunct="1"/>
            <a:endParaRPr lang="cs-CZ" altLang="sk-SK" b="1" dirty="0" smtClean="0"/>
          </a:p>
          <a:p>
            <a:pPr eaLnBrk="1" hangingPunct="1"/>
            <a:r>
              <a:rPr lang="cs-CZ" altLang="sk-SK" b="1" dirty="0" smtClean="0"/>
              <a:t>C </a:t>
            </a:r>
            <a:r>
              <a:rPr lang="cs-CZ" altLang="sk-SK" b="1" dirty="0"/>
              <a:t>= </a:t>
            </a:r>
            <a:r>
              <a:rPr lang="cs-CZ" altLang="sk-SK" b="1" dirty="0" err="1"/>
              <a:t>I</a:t>
            </a:r>
            <a:r>
              <a:rPr lang="cs-CZ" altLang="sk-SK" b="1" baseline="-25000" dirty="0" err="1"/>
              <a:t>m</a:t>
            </a:r>
            <a:r>
              <a:rPr lang="cs-CZ" altLang="sk-SK" b="1" dirty="0"/>
              <a:t> / [ </a:t>
            </a:r>
            <a:r>
              <a:rPr lang="cs-CZ" altLang="sk-SK" b="1" dirty="0" err="1"/>
              <a:t>2f</a:t>
            </a:r>
            <a:r>
              <a:rPr lang="cs-CZ" altLang="sk-SK" b="1" dirty="0"/>
              <a:t>·(U</a:t>
            </a:r>
            <a:r>
              <a:rPr lang="cs-CZ" altLang="sk-SK" b="1" baseline="-25000" dirty="0"/>
              <a:t>m</a:t>
            </a:r>
            <a:r>
              <a:rPr lang="cs-CZ" altLang="sk-SK" b="1" dirty="0"/>
              <a:t> - U</a:t>
            </a:r>
            <a:r>
              <a:rPr lang="cs-CZ" altLang="sk-SK" b="1" baseline="-25000" dirty="0"/>
              <a:t>x</a:t>
            </a:r>
            <a:r>
              <a:rPr lang="cs-CZ" altLang="sk-SK" b="1" dirty="0"/>
              <a:t>) ]</a:t>
            </a:r>
            <a:r>
              <a:rPr lang="cs-CZ" altLang="sk-SK" dirty="0"/>
              <a:t/>
            </a:r>
            <a:br>
              <a:rPr lang="cs-CZ" altLang="sk-SK" dirty="0"/>
            </a:br>
            <a:endParaRPr lang="sk-SK" altLang="sk-SK" dirty="0"/>
          </a:p>
        </p:txBody>
      </p:sp>
      <p:sp>
        <p:nvSpPr>
          <p:cNvPr id="12" name="BlokTextu 5"/>
          <p:cNvSpPr txBox="1">
            <a:spLocks noChangeArrowheads="1"/>
          </p:cNvSpPr>
          <p:nvPr/>
        </p:nvSpPr>
        <p:spPr bwMode="auto">
          <a:xfrm>
            <a:off x="142844" y="4335485"/>
            <a:ext cx="7488237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cs-CZ" altLang="sk-SK" dirty="0"/>
              <a:t>U</a:t>
            </a:r>
            <a:r>
              <a:rPr lang="cs-CZ" altLang="sk-SK" baseline="-25000" dirty="0"/>
              <a:t>m</a:t>
            </a:r>
            <a:r>
              <a:rPr lang="cs-CZ" altLang="sk-SK" dirty="0"/>
              <a:t> = maximální </a:t>
            </a:r>
            <a:r>
              <a:rPr lang="cs-CZ" altLang="sk-SK" dirty="0" err="1" smtClean="0"/>
              <a:t>napetie</a:t>
            </a:r>
            <a:r>
              <a:rPr lang="cs-CZ" altLang="sk-SK" dirty="0" smtClean="0"/>
              <a:t> </a:t>
            </a:r>
            <a:r>
              <a:rPr lang="cs-CZ" altLang="sk-SK" dirty="0"/>
              <a:t>na </a:t>
            </a:r>
            <a:r>
              <a:rPr lang="cs-CZ" altLang="sk-SK" dirty="0" smtClean="0"/>
              <a:t>výstupe; </a:t>
            </a:r>
            <a:r>
              <a:rPr lang="cs-CZ" altLang="sk-SK" dirty="0"/>
              <a:t>[U</a:t>
            </a:r>
            <a:r>
              <a:rPr lang="cs-CZ" altLang="sk-SK" baseline="-25000" dirty="0"/>
              <a:t>m</a:t>
            </a:r>
            <a:r>
              <a:rPr lang="cs-CZ" altLang="sk-SK" dirty="0"/>
              <a:t>]=V</a:t>
            </a:r>
            <a:br>
              <a:rPr lang="cs-CZ" altLang="sk-SK" dirty="0"/>
            </a:br>
            <a:r>
              <a:rPr lang="cs-CZ" altLang="sk-SK" dirty="0"/>
              <a:t>U</a:t>
            </a:r>
            <a:r>
              <a:rPr lang="cs-CZ" altLang="sk-SK" baseline="-25000" dirty="0"/>
              <a:t>x</a:t>
            </a:r>
            <a:r>
              <a:rPr lang="cs-CZ" altLang="sk-SK" dirty="0"/>
              <a:t> = </a:t>
            </a:r>
            <a:r>
              <a:rPr lang="cs-CZ" altLang="sk-SK" dirty="0" err="1" smtClean="0"/>
              <a:t>minimálne</a:t>
            </a:r>
            <a:r>
              <a:rPr lang="cs-CZ" altLang="sk-SK" dirty="0" smtClean="0"/>
              <a:t> </a:t>
            </a:r>
            <a:r>
              <a:rPr lang="cs-CZ" altLang="sk-SK" dirty="0" err="1" smtClean="0"/>
              <a:t>napätie</a:t>
            </a:r>
            <a:r>
              <a:rPr lang="cs-CZ" altLang="sk-SK" dirty="0" smtClean="0"/>
              <a:t> </a:t>
            </a:r>
            <a:r>
              <a:rPr lang="cs-CZ" altLang="sk-SK" dirty="0"/>
              <a:t>na </a:t>
            </a:r>
            <a:r>
              <a:rPr lang="cs-CZ" altLang="sk-SK" dirty="0" smtClean="0"/>
              <a:t>výstupe </a:t>
            </a:r>
            <a:r>
              <a:rPr lang="cs-CZ" altLang="sk-SK" dirty="0" err="1" smtClean="0"/>
              <a:t>pri</a:t>
            </a:r>
            <a:r>
              <a:rPr lang="cs-CZ" altLang="sk-SK" dirty="0" smtClean="0"/>
              <a:t> </a:t>
            </a:r>
            <a:r>
              <a:rPr lang="cs-CZ" altLang="sk-SK" dirty="0" err="1" smtClean="0"/>
              <a:t>maximálnej</a:t>
            </a:r>
            <a:r>
              <a:rPr lang="cs-CZ" altLang="sk-SK" dirty="0" smtClean="0"/>
              <a:t> </a:t>
            </a:r>
            <a:r>
              <a:rPr lang="cs-CZ" altLang="sk-SK" dirty="0" err="1" smtClean="0"/>
              <a:t>záťaži</a:t>
            </a:r>
            <a:r>
              <a:rPr lang="cs-CZ" altLang="sk-SK" dirty="0"/>
              <a:t>; [U</a:t>
            </a:r>
            <a:r>
              <a:rPr lang="cs-CZ" altLang="sk-SK" baseline="-25000" dirty="0"/>
              <a:t>x</a:t>
            </a:r>
            <a:r>
              <a:rPr lang="cs-CZ" altLang="sk-SK" dirty="0"/>
              <a:t>]=V</a:t>
            </a:r>
            <a:br>
              <a:rPr lang="cs-CZ" altLang="sk-SK" dirty="0"/>
            </a:br>
            <a:r>
              <a:rPr lang="cs-CZ" altLang="sk-SK" dirty="0"/>
              <a:t>U</a:t>
            </a:r>
            <a:r>
              <a:rPr lang="cs-CZ" altLang="sk-SK" baseline="-25000" dirty="0"/>
              <a:t>r</a:t>
            </a:r>
            <a:r>
              <a:rPr lang="cs-CZ" altLang="sk-SK" dirty="0"/>
              <a:t> = </a:t>
            </a:r>
            <a:r>
              <a:rPr lang="cs-CZ" altLang="sk-SK" dirty="0" err="1" smtClean="0"/>
              <a:t>rozdiel</a:t>
            </a:r>
            <a:r>
              <a:rPr lang="cs-CZ" altLang="sk-SK" dirty="0" smtClean="0"/>
              <a:t> </a:t>
            </a:r>
            <a:r>
              <a:rPr lang="cs-CZ" altLang="sk-SK" dirty="0"/>
              <a:t>U</a:t>
            </a:r>
            <a:r>
              <a:rPr lang="cs-CZ" altLang="sk-SK" baseline="-25000" dirty="0"/>
              <a:t>m</a:t>
            </a:r>
            <a:r>
              <a:rPr lang="cs-CZ" altLang="sk-SK" dirty="0"/>
              <a:t> a U</a:t>
            </a:r>
            <a:r>
              <a:rPr lang="cs-CZ" altLang="sk-SK" baseline="-25000" dirty="0"/>
              <a:t>x</a:t>
            </a:r>
            <a:r>
              <a:rPr lang="cs-CZ" altLang="sk-SK" dirty="0"/>
              <a:t>; [U</a:t>
            </a:r>
            <a:r>
              <a:rPr lang="cs-CZ" altLang="sk-SK" baseline="-25000" dirty="0"/>
              <a:t>r</a:t>
            </a:r>
            <a:r>
              <a:rPr lang="cs-CZ" altLang="sk-SK" dirty="0"/>
              <a:t>]=V</a:t>
            </a:r>
            <a:br>
              <a:rPr lang="cs-CZ" altLang="sk-SK" dirty="0"/>
            </a:br>
            <a:r>
              <a:rPr lang="cs-CZ" altLang="sk-SK" dirty="0" err="1"/>
              <a:t>I</a:t>
            </a:r>
            <a:r>
              <a:rPr lang="cs-CZ" altLang="sk-SK" baseline="-25000" dirty="0" err="1"/>
              <a:t>m</a:t>
            </a:r>
            <a:r>
              <a:rPr lang="cs-CZ" altLang="sk-SK" dirty="0"/>
              <a:t> = </a:t>
            </a:r>
            <a:r>
              <a:rPr lang="cs-CZ" altLang="sk-SK" dirty="0" err="1" smtClean="0"/>
              <a:t>maximálny</a:t>
            </a:r>
            <a:r>
              <a:rPr lang="cs-CZ" altLang="sk-SK" dirty="0" smtClean="0"/>
              <a:t> </a:t>
            </a:r>
            <a:r>
              <a:rPr lang="cs-CZ" altLang="sk-SK" dirty="0" err="1" smtClean="0"/>
              <a:t>prúd</a:t>
            </a:r>
            <a:r>
              <a:rPr lang="cs-CZ" altLang="sk-SK" dirty="0" smtClean="0"/>
              <a:t> </a:t>
            </a:r>
            <a:r>
              <a:rPr lang="cs-CZ" altLang="sk-SK" dirty="0" err="1" smtClean="0"/>
              <a:t>odoberaný</a:t>
            </a:r>
            <a:r>
              <a:rPr lang="cs-CZ" altLang="sk-SK" dirty="0" smtClean="0"/>
              <a:t> </a:t>
            </a:r>
            <a:r>
              <a:rPr lang="cs-CZ" altLang="sk-SK" dirty="0" err="1" smtClean="0"/>
              <a:t>zo</a:t>
            </a:r>
            <a:r>
              <a:rPr lang="cs-CZ" altLang="sk-SK" dirty="0" smtClean="0"/>
              <a:t> </a:t>
            </a:r>
            <a:r>
              <a:rPr lang="cs-CZ" altLang="sk-SK" dirty="0" err="1" smtClean="0"/>
              <a:t>zdroja</a:t>
            </a:r>
            <a:r>
              <a:rPr lang="cs-CZ" altLang="sk-SK" dirty="0" smtClean="0"/>
              <a:t>; </a:t>
            </a:r>
            <a:r>
              <a:rPr lang="cs-CZ" altLang="sk-SK" dirty="0"/>
              <a:t>[</a:t>
            </a:r>
            <a:r>
              <a:rPr lang="cs-CZ" altLang="sk-SK" dirty="0" err="1"/>
              <a:t>I</a:t>
            </a:r>
            <a:r>
              <a:rPr lang="cs-CZ" altLang="sk-SK" baseline="-25000" dirty="0" err="1"/>
              <a:t>m</a:t>
            </a:r>
            <a:r>
              <a:rPr lang="cs-CZ" altLang="sk-SK" dirty="0"/>
              <a:t>]=A</a:t>
            </a:r>
            <a:br>
              <a:rPr lang="cs-CZ" altLang="sk-SK" dirty="0"/>
            </a:br>
            <a:r>
              <a:rPr lang="cs-CZ" altLang="sk-SK" dirty="0"/>
              <a:t>t = </a:t>
            </a:r>
            <a:r>
              <a:rPr lang="cs-CZ" altLang="sk-SK" dirty="0" err="1" smtClean="0"/>
              <a:t>približný</a:t>
            </a:r>
            <a:r>
              <a:rPr lang="cs-CZ" altLang="sk-SK" dirty="0" smtClean="0"/>
              <a:t> </a:t>
            </a:r>
            <a:r>
              <a:rPr lang="cs-CZ" altLang="sk-SK" dirty="0"/>
              <a:t>čas, po </a:t>
            </a:r>
            <a:r>
              <a:rPr lang="cs-CZ" altLang="sk-SK" dirty="0" err="1" smtClean="0"/>
              <a:t>ktorý</a:t>
            </a:r>
            <a:r>
              <a:rPr lang="cs-CZ" altLang="sk-SK" dirty="0" smtClean="0"/>
              <a:t> </a:t>
            </a:r>
            <a:r>
              <a:rPr lang="cs-CZ" altLang="sk-SK" dirty="0" err="1" smtClean="0"/>
              <a:t>sa</a:t>
            </a:r>
            <a:r>
              <a:rPr lang="cs-CZ" altLang="sk-SK" dirty="0" smtClean="0"/>
              <a:t> </a:t>
            </a:r>
            <a:r>
              <a:rPr lang="cs-CZ" altLang="sk-SK" dirty="0" err="1" smtClean="0"/>
              <a:t>filtračný</a:t>
            </a:r>
            <a:r>
              <a:rPr lang="cs-CZ" altLang="sk-SK" dirty="0" smtClean="0"/>
              <a:t> </a:t>
            </a:r>
            <a:r>
              <a:rPr lang="cs-CZ" altLang="sk-SK" dirty="0"/>
              <a:t>kondenzátor </a:t>
            </a:r>
            <a:r>
              <a:rPr lang="cs-CZ" altLang="sk-SK" dirty="0" err="1" smtClean="0"/>
              <a:t>vybíja</a:t>
            </a:r>
            <a:r>
              <a:rPr lang="cs-CZ" altLang="sk-SK" dirty="0" smtClean="0"/>
              <a:t>; </a:t>
            </a:r>
            <a:r>
              <a:rPr lang="cs-CZ" altLang="sk-SK" dirty="0"/>
              <a:t>[t]=s</a:t>
            </a:r>
            <a:br>
              <a:rPr lang="cs-CZ" altLang="sk-SK" dirty="0"/>
            </a:br>
            <a:r>
              <a:rPr lang="cs-CZ" altLang="sk-SK" dirty="0"/>
              <a:t>T = perioda; [T]=s</a:t>
            </a:r>
            <a:br>
              <a:rPr lang="cs-CZ" altLang="sk-SK" dirty="0"/>
            </a:br>
            <a:r>
              <a:rPr lang="cs-CZ" altLang="sk-SK" dirty="0"/>
              <a:t>C = kapacita </a:t>
            </a:r>
            <a:r>
              <a:rPr lang="cs-CZ" altLang="sk-SK" dirty="0" err="1" smtClean="0"/>
              <a:t>filtračného</a:t>
            </a:r>
            <a:r>
              <a:rPr lang="cs-CZ" altLang="sk-SK" dirty="0" smtClean="0"/>
              <a:t> </a:t>
            </a:r>
            <a:r>
              <a:rPr lang="cs-CZ" altLang="sk-SK" dirty="0" err="1" smtClean="0"/>
              <a:t>kondenzátora</a:t>
            </a:r>
            <a:r>
              <a:rPr lang="cs-CZ" altLang="sk-SK" dirty="0" smtClean="0"/>
              <a:t>; </a:t>
            </a:r>
            <a:r>
              <a:rPr lang="cs-CZ" altLang="sk-SK" dirty="0"/>
              <a:t>[C]=F</a:t>
            </a:r>
            <a:br>
              <a:rPr lang="cs-CZ" altLang="sk-SK" dirty="0"/>
            </a:br>
            <a:r>
              <a:rPr lang="cs-CZ" altLang="sk-SK" dirty="0"/>
              <a:t>f = </a:t>
            </a:r>
            <a:r>
              <a:rPr lang="cs-CZ" altLang="sk-SK" dirty="0" err="1" smtClean="0"/>
              <a:t>frekvencia</a:t>
            </a:r>
            <a:r>
              <a:rPr lang="cs-CZ" altLang="sk-SK" dirty="0" smtClean="0"/>
              <a:t> </a:t>
            </a:r>
            <a:r>
              <a:rPr lang="cs-CZ" altLang="sk-SK" dirty="0" err="1" smtClean="0"/>
              <a:t>striedavého</a:t>
            </a:r>
            <a:r>
              <a:rPr lang="cs-CZ" altLang="sk-SK" dirty="0" smtClean="0"/>
              <a:t> </a:t>
            </a:r>
            <a:r>
              <a:rPr lang="cs-CZ" altLang="sk-SK" dirty="0" err="1" smtClean="0"/>
              <a:t>napätia</a:t>
            </a:r>
            <a:r>
              <a:rPr lang="cs-CZ" altLang="sk-SK" dirty="0" smtClean="0"/>
              <a:t>; </a:t>
            </a:r>
            <a:r>
              <a:rPr lang="cs-CZ" altLang="sk-SK" dirty="0"/>
              <a:t>[f]=Hz (</a:t>
            </a:r>
            <a:r>
              <a:rPr lang="cs-CZ" altLang="sk-SK" dirty="0" err="1" smtClean="0"/>
              <a:t>pre</a:t>
            </a:r>
            <a:r>
              <a:rPr lang="cs-CZ" altLang="sk-SK" dirty="0" smtClean="0"/>
              <a:t> </a:t>
            </a:r>
            <a:r>
              <a:rPr lang="cs-CZ" altLang="sk-SK" dirty="0"/>
              <a:t>el. </a:t>
            </a:r>
            <a:r>
              <a:rPr lang="cs-CZ" altLang="sk-SK" dirty="0" err="1" smtClean="0"/>
              <a:t>sieť</a:t>
            </a:r>
            <a:r>
              <a:rPr lang="cs-CZ" altLang="sk-SK" dirty="0" smtClean="0"/>
              <a:t> </a:t>
            </a:r>
            <a:r>
              <a:rPr lang="cs-CZ" altLang="sk-SK" dirty="0"/>
              <a:t>50Hz)</a:t>
            </a:r>
            <a:endParaRPr lang="sk-SK" altLang="sk-SK" dirty="0"/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>
          <a:xfrm>
            <a:off x="71406" y="428604"/>
            <a:ext cx="7793038" cy="146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k-SK" altLang="sk-SK" sz="2800" b="1" dirty="0" smtClean="0">
                <a:solidFill>
                  <a:srgbClr val="CC3300"/>
                </a:solidFill>
              </a:rPr>
              <a:t>Kondenzátor = filter</a:t>
            </a:r>
            <a:r>
              <a:rPr lang="sk-SK" altLang="sk-SK" sz="3200" b="1" dirty="0" smtClean="0">
                <a:solidFill>
                  <a:srgbClr val="CC3300"/>
                </a:solidFill>
              </a:rPr>
              <a:t/>
            </a:r>
            <a:br>
              <a:rPr lang="sk-SK" altLang="sk-SK" sz="3200" b="1" dirty="0" smtClean="0">
                <a:solidFill>
                  <a:srgbClr val="CC3300"/>
                </a:solidFill>
              </a:rPr>
            </a:br>
            <a:endParaRPr lang="sk-SK" altLang="sk-SK" sz="3200" b="1" dirty="0" smtClean="0">
              <a:solidFill>
                <a:srgbClr val="CC3300"/>
              </a:solidFill>
            </a:endParaRPr>
          </a:p>
        </p:txBody>
      </p:sp>
      <p:pic>
        <p:nvPicPr>
          <p:cNvPr id="10" name="Obrázok 9" descr="průběh napětí za usměrňovače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30" y="0"/>
            <a:ext cx="4643470" cy="2221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837579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eb.spseke.sk/zdroje/blokschzd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20688"/>
            <a:ext cx="8670688" cy="252028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BlokTextu 2"/>
          <p:cNvSpPr txBox="1"/>
          <p:nvPr/>
        </p:nvSpPr>
        <p:spPr>
          <a:xfrm>
            <a:off x="251520" y="260648"/>
            <a:ext cx="6624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>
                <a:solidFill>
                  <a:srgbClr val="C00000"/>
                </a:solidFill>
              </a:rPr>
              <a:t>Lineárne napájacie zdroje</a:t>
            </a:r>
            <a:endParaRPr lang="sk-SK" sz="2400" b="1" dirty="0">
              <a:solidFill>
                <a:srgbClr val="C00000"/>
              </a:solidFill>
            </a:endParaRPr>
          </a:p>
        </p:txBody>
      </p:sp>
      <p:pic>
        <p:nvPicPr>
          <p:cNvPr id="5" name="Picture 5" descr="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5344" b="23279"/>
          <a:stretch>
            <a:fillRect/>
          </a:stretch>
        </p:blipFill>
        <p:spPr bwMode="auto">
          <a:xfrm>
            <a:off x="320709" y="4581128"/>
            <a:ext cx="8385209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Rovná spojovacia šípka 8"/>
          <p:cNvCxnSpPr/>
          <p:nvPr/>
        </p:nvCxnSpPr>
        <p:spPr>
          <a:xfrm flipH="1">
            <a:off x="971600" y="2996952"/>
            <a:ext cx="360040" cy="19442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ovacia šípka 10"/>
          <p:cNvCxnSpPr/>
          <p:nvPr/>
        </p:nvCxnSpPr>
        <p:spPr>
          <a:xfrm flipH="1">
            <a:off x="3059832" y="3068960"/>
            <a:ext cx="216024" cy="15841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ovná spojovacia šípka 13"/>
          <p:cNvCxnSpPr/>
          <p:nvPr/>
        </p:nvCxnSpPr>
        <p:spPr>
          <a:xfrm flipH="1">
            <a:off x="4211960" y="3068960"/>
            <a:ext cx="504056" cy="2304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ovná spojovacia šípka 15"/>
          <p:cNvCxnSpPr/>
          <p:nvPr/>
        </p:nvCxnSpPr>
        <p:spPr>
          <a:xfrm flipH="1">
            <a:off x="5292080" y="3068960"/>
            <a:ext cx="1296144" cy="15841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BlokTextu 16"/>
          <p:cNvSpPr txBox="1"/>
          <p:nvPr/>
        </p:nvSpPr>
        <p:spPr>
          <a:xfrm>
            <a:off x="1331640" y="3068960"/>
            <a:ext cx="19442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2 cievky s feromagnetickým jadrom</a:t>
            </a:r>
            <a:endParaRPr lang="sk-SK" dirty="0"/>
          </a:p>
        </p:txBody>
      </p:sp>
      <p:sp>
        <p:nvSpPr>
          <p:cNvPr id="23" name="BlokTextu 22"/>
          <p:cNvSpPr txBox="1"/>
          <p:nvPr/>
        </p:nvSpPr>
        <p:spPr>
          <a:xfrm>
            <a:off x="3347864" y="3140968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Diódy</a:t>
            </a:r>
            <a:endParaRPr lang="sk-SK" dirty="0"/>
          </a:p>
        </p:txBody>
      </p:sp>
      <p:sp>
        <p:nvSpPr>
          <p:cNvPr id="24" name="BlokTextu 23"/>
          <p:cNvSpPr txBox="1"/>
          <p:nvPr/>
        </p:nvSpPr>
        <p:spPr>
          <a:xfrm>
            <a:off x="4788024" y="3140968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Kondenzátor</a:t>
            </a:r>
            <a:endParaRPr lang="sk-SK" dirty="0"/>
          </a:p>
        </p:txBody>
      </p:sp>
      <p:sp>
        <p:nvSpPr>
          <p:cNvPr id="25" name="BlokTextu 24"/>
          <p:cNvSpPr txBox="1"/>
          <p:nvPr/>
        </p:nvSpPr>
        <p:spPr>
          <a:xfrm>
            <a:off x="6588224" y="3153742"/>
            <a:ext cx="21602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err="1" smtClean="0"/>
              <a:t>Zenerova</a:t>
            </a:r>
            <a:r>
              <a:rPr lang="sk-SK" dirty="0" smtClean="0"/>
              <a:t> dióda,</a:t>
            </a:r>
          </a:p>
          <a:p>
            <a:r>
              <a:rPr lang="sk-SK" dirty="0" smtClean="0"/>
              <a:t>Integrovaný obvod,</a:t>
            </a:r>
          </a:p>
          <a:p>
            <a:r>
              <a:rPr lang="sk-SK" dirty="0" smtClean="0"/>
              <a:t>regulátor</a:t>
            </a:r>
            <a:endParaRPr lang="sk-SK" dirty="0"/>
          </a:p>
        </p:txBody>
      </p:sp>
    </p:spTree>
    <p:extLst>
      <p:ext uri="{BB962C8B-B14F-4D97-AF65-F5344CB8AC3E}">
        <p14:creationId xmlns="" xmlns:p14="http://schemas.microsoft.com/office/powerpoint/2010/main" val="1578860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764704"/>
            <a:ext cx="4104456" cy="3755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BlokTextu 4"/>
          <p:cNvSpPr txBox="1"/>
          <p:nvPr/>
        </p:nvSpPr>
        <p:spPr>
          <a:xfrm>
            <a:off x="251520" y="188640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>
                <a:solidFill>
                  <a:srgbClr val="C00000"/>
                </a:solidFill>
              </a:rPr>
              <a:t>Transformátor: </a:t>
            </a:r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988839"/>
            <a:ext cx="4572000" cy="2751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BlokTextu 5"/>
          <p:cNvSpPr txBox="1"/>
          <p:nvPr/>
        </p:nvSpPr>
        <p:spPr>
          <a:xfrm>
            <a:off x="5148064" y="188640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 smtClean="0">
                <a:solidFill>
                  <a:srgbClr val="C00000"/>
                </a:solidFill>
              </a:rPr>
              <a:t>Striedavý signál:</a:t>
            </a:r>
            <a:endParaRPr lang="sk-SK" sz="2400" b="1" dirty="0">
              <a:solidFill>
                <a:srgbClr val="C00000"/>
              </a:solidFill>
            </a:endParaRPr>
          </a:p>
        </p:txBody>
      </p:sp>
      <p:sp>
        <p:nvSpPr>
          <p:cNvPr id="7" name="BlokTextu 6"/>
          <p:cNvSpPr txBox="1"/>
          <p:nvPr/>
        </p:nvSpPr>
        <p:spPr>
          <a:xfrm>
            <a:off x="4932040" y="692696"/>
            <a:ext cx="399593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A = </a:t>
            </a:r>
            <a:r>
              <a:rPr lang="sk-SK" b="1" dirty="0" smtClean="0"/>
              <a:t>amplitúda</a:t>
            </a:r>
            <a:r>
              <a:rPr lang="sk-SK" dirty="0" smtClean="0"/>
              <a:t> (napäťová, prúdová)</a:t>
            </a:r>
          </a:p>
          <a:p>
            <a:r>
              <a:rPr lang="sk-SK" dirty="0" smtClean="0"/>
              <a:t>T = </a:t>
            </a:r>
            <a:r>
              <a:rPr lang="sk-SK" b="1" dirty="0" smtClean="0"/>
              <a:t>perióda</a:t>
            </a:r>
            <a:r>
              <a:rPr lang="sk-SK" dirty="0" smtClean="0"/>
              <a:t> (čas v sekundách za ktorý sa opakuje rovnaká poloha signálu, s)</a:t>
            </a:r>
          </a:p>
          <a:p>
            <a:r>
              <a:rPr lang="sk-SK" dirty="0" smtClean="0"/>
              <a:t>f = 1/T = </a:t>
            </a:r>
            <a:r>
              <a:rPr lang="sk-SK" b="1" dirty="0" smtClean="0"/>
              <a:t>frekvencia</a:t>
            </a:r>
            <a:r>
              <a:rPr lang="sk-SK" dirty="0" smtClean="0"/>
              <a:t> (počet opakovaní rovnakého stavu za jednotku času, Hz)</a:t>
            </a:r>
            <a:endParaRPr lang="sk-SK" dirty="0"/>
          </a:p>
        </p:txBody>
      </p:sp>
      <p:cxnSp>
        <p:nvCxnSpPr>
          <p:cNvPr id="9" name="Rovná spojovacia šípka 8"/>
          <p:cNvCxnSpPr/>
          <p:nvPr/>
        </p:nvCxnSpPr>
        <p:spPr>
          <a:xfrm flipV="1">
            <a:off x="611560" y="3429000"/>
            <a:ext cx="720080" cy="20162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BlokTextu 9"/>
          <p:cNvSpPr txBox="1"/>
          <p:nvPr/>
        </p:nvSpPr>
        <p:spPr>
          <a:xfrm>
            <a:off x="179512" y="5517232"/>
            <a:ext cx="5472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Primárna cievka </a:t>
            </a:r>
            <a:r>
              <a:rPr lang="sk-SK" dirty="0" smtClean="0"/>
              <a:t>		</a:t>
            </a:r>
            <a:r>
              <a:rPr lang="sk-SK" b="1" dirty="0" smtClean="0"/>
              <a:t>Sekundárna cievka</a:t>
            </a:r>
            <a:endParaRPr lang="sk-SK" b="1" dirty="0"/>
          </a:p>
        </p:txBody>
      </p:sp>
      <p:cxnSp>
        <p:nvCxnSpPr>
          <p:cNvPr id="12" name="Rovná spojovacia šípka 11"/>
          <p:cNvCxnSpPr/>
          <p:nvPr/>
        </p:nvCxnSpPr>
        <p:spPr>
          <a:xfrm flipV="1">
            <a:off x="3059832" y="3717032"/>
            <a:ext cx="0" cy="1800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251520" y="216024"/>
            <a:ext cx="7793038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k-SK" altLang="sk-SK" sz="2800" b="1" dirty="0" smtClean="0">
                <a:solidFill>
                  <a:srgbClr val="CC3300"/>
                </a:solidFill>
              </a:rPr>
              <a:t>VA charakteristika diódy			Usmerňovače </a:t>
            </a:r>
            <a:r>
              <a:rPr lang="sk-SK" altLang="sk-SK" sz="3200" b="1" dirty="0" smtClean="0">
                <a:solidFill>
                  <a:srgbClr val="CC3300"/>
                </a:solidFill>
              </a:rPr>
              <a:t/>
            </a:r>
            <a:br>
              <a:rPr lang="sk-SK" altLang="sk-SK" sz="3200" b="1" dirty="0" smtClean="0">
                <a:solidFill>
                  <a:srgbClr val="CC3300"/>
                </a:solidFill>
              </a:rPr>
            </a:br>
            <a:endParaRPr lang="sk-SK" altLang="sk-SK" sz="3200" b="1" dirty="0" smtClean="0">
              <a:solidFill>
                <a:srgbClr val="CC3300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619250" y="19859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sk-SK" altLang="sk-SK" sz="2400">
              <a:solidFill>
                <a:srgbClr val="CC3300"/>
              </a:solidFill>
            </a:endParaRPr>
          </a:p>
        </p:txBody>
      </p:sp>
      <p:pic>
        <p:nvPicPr>
          <p:cNvPr id="45058" name="Picture 2" descr="http://www.arduinoposlovensky.sk/_/rsrc/1475846046315/teoria/dioda/VA%20di%C3%B3d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620688"/>
            <a:ext cx="4555889" cy="3384376"/>
          </a:xfrm>
          <a:prstGeom prst="rect">
            <a:avLst/>
          </a:prstGeom>
          <a:noFill/>
        </p:spPr>
      </p:pic>
      <p:sp>
        <p:nvSpPr>
          <p:cNvPr id="12" name="Obdĺžnik 11"/>
          <p:cNvSpPr/>
          <p:nvPr/>
        </p:nvSpPr>
        <p:spPr>
          <a:xfrm>
            <a:off x="5220072" y="1196752"/>
            <a:ext cx="367240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 smtClean="0"/>
              <a:t>Usmerňovač</a:t>
            </a:r>
            <a:r>
              <a:rPr lang="sk-SK" dirty="0" smtClean="0"/>
              <a:t> je </a:t>
            </a:r>
            <a:r>
              <a:rPr lang="sk-SK" dirty="0" smtClean="0">
                <a:hlinkClick r:id="rId3" tooltip="Elektrické zariadenie"/>
              </a:rPr>
              <a:t>elektrické zariadenie</a:t>
            </a:r>
            <a:r>
              <a:rPr lang="sk-SK" dirty="0" smtClean="0"/>
              <a:t>, ktoré sa používa na premenu striedavého </a:t>
            </a:r>
            <a:r>
              <a:rPr lang="sk-SK" dirty="0" smtClean="0">
                <a:hlinkClick r:id="rId4" tooltip="Napätie"/>
              </a:rPr>
              <a:t>napätia</a:t>
            </a:r>
            <a:r>
              <a:rPr lang="sk-SK" dirty="0" smtClean="0"/>
              <a:t> (striedavého elektrického prúdu) na jednosmerné </a:t>
            </a:r>
            <a:r>
              <a:rPr lang="sk-SK" dirty="0" smtClean="0">
                <a:hlinkClick r:id="rId4" tooltip="Napätie"/>
              </a:rPr>
              <a:t>napätie</a:t>
            </a:r>
            <a:r>
              <a:rPr lang="sk-SK" dirty="0" smtClean="0"/>
              <a:t> (jednosmerný elektrický prúd). Opakom usmerňovača je </a:t>
            </a:r>
            <a:r>
              <a:rPr lang="sk-SK" dirty="0" smtClean="0">
                <a:hlinkClick r:id="rId5" tooltip="Menič"/>
              </a:rPr>
              <a:t>menič</a:t>
            </a:r>
            <a:r>
              <a:rPr lang="sk-SK" dirty="0" smtClean="0"/>
              <a:t> (</a:t>
            </a:r>
            <a:r>
              <a:rPr lang="sk-SK" dirty="0" err="1" smtClean="0">
                <a:hlinkClick r:id="rId6" tooltip="Striedač"/>
              </a:rPr>
              <a:t>striedač</a:t>
            </a:r>
            <a:r>
              <a:rPr lang="sk-SK" dirty="0" smtClean="0"/>
              <a:t>).</a:t>
            </a:r>
            <a:endParaRPr lang="sk-SK" dirty="0"/>
          </a:p>
        </p:txBody>
      </p:sp>
      <p:pic>
        <p:nvPicPr>
          <p:cNvPr id="45060" name="Picture 4" descr="http://www.1sg.sk/www/data/01/projekty/2008_2009/jets/technika_vs_clovek/Dej_polovodic_doda.GIF"/>
          <p:cNvPicPr>
            <a:picLocks noChangeAspect="1" noChangeArrowheads="1"/>
          </p:cNvPicPr>
          <p:nvPr/>
        </p:nvPicPr>
        <p:blipFill>
          <a:blip r:embed="rId7" cstate="print"/>
          <a:srcRect b="18943"/>
          <a:stretch>
            <a:fillRect/>
          </a:stretch>
        </p:blipFill>
        <p:spPr bwMode="auto">
          <a:xfrm>
            <a:off x="467544" y="4277581"/>
            <a:ext cx="6120680" cy="246378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476196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251520" y="-27384"/>
            <a:ext cx="7793038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k-SK" altLang="sk-SK" sz="2800" b="1" dirty="0" smtClean="0">
                <a:solidFill>
                  <a:srgbClr val="CC3300"/>
                </a:solidFill>
              </a:rPr>
              <a:t>Transformátor + usmerňovač </a:t>
            </a:r>
            <a:r>
              <a:rPr lang="sk-SK" altLang="sk-SK" sz="3200" b="1" dirty="0" smtClean="0">
                <a:solidFill>
                  <a:srgbClr val="CC3300"/>
                </a:solidFill>
              </a:rPr>
              <a:t/>
            </a:r>
            <a:br>
              <a:rPr lang="sk-SK" altLang="sk-SK" sz="3200" b="1" dirty="0" smtClean="0">
                <a:solidFill>
                  <a:srgbClr val="CC3300"/>
                </a:solidFill>
              </a:rPr>
            </a:br>
            <a:endParaRPr lang="sk-SK" altLang="sk-SK" sz="3200" b="1" dirty="0" smtClean="0">
              <a:solidFill>
                <a:srgbClr val="CC3300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619250" y="19859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sk-SK" altLang="sk-SK" sz="2400">
              <a:solidFill>
                <a:srgbClr val="CC3300"/>
              </a:solidFill>
            </a:endParaRPr>
          </a:p>
        </p:txBody>
      </p:sp>
      <p:pic>
        <p:nvPicPr>
          <p:cNvPr id="1026" name="Picture 2" descr="Súbor:Halfwave rectifierS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764704"/>
            <a:ext cx="7439025" cy="162877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BlokTextu 1"/>
          <p:cNvSpPr txBox="1"/>
          <p:nvPr/>
        </p:nvSpPr>
        <p:spPr>
          <a:xfrm>
            <a:off x="323528" y="404664"/>
            <a:ext cx="29806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sk-SK" b="1" dirty="0" smtClean="0"/>
              <a:t>Jednocestný usmerňovač:</a:t>
            </a:r>
          </a:p>
          <a:p>
            <a:endParaRPr lang="sk-SK" b="1" dirty="0"/>
          </a:p>
        </p:txBody>
      </p:sp>
      <p:pic>
        <p:nvPicPr>
          <p:cNvPr id="1028" name="Picture 4" descr="Súbor:Fullwave rectifierSK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661" y="2780928"/>
            <a:ext cx="7429500" cy="19812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BlokTextu 7"/>
          <p:cNvSpPr txBox="1"/>
          <p:nvPr/>
        </p:nvSpPr>
        <p:spPr>
          <a:xfrm>
            <a:off x="467544" y="2492896"/>
            <a:ext cx="26740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dirty="0" smtClean="0"/>
              <a:t>2. Dvojcestný usmerňovač</a:t>
            </a:r>
            <a:endParaRPr lang="sk-SK" b="1" dirty="0"/>
          </a:p>
        </p:txBody>
      </p:sp>
      <p:sp>
        <p:nvSpPr>
          <p:cNvPr id="10" name="BlokTextu 9"/>
          <p:cNvSpPr txBox="1"/>
          <p:nvPr/>
        </p:nvSpPr>
        <p:spPr>
          <a:xfrm>
            <a:off x="611560" y="4653136"/>
            <a:ext cx="4447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dirty="0"/>
              <a:t>3</a:t>
            </a:r>
            <a:r>
              <a:rPr lang="sk-SK" b="1" dirty="0" smtClean="0"/>
              <a:t>. Dvojcestný usmerňovač – </a:t>
            </a:r>
            <a:r>
              <a:rPr lang="sk-SK" b="1" dirty="0" err="1" smtClean="0"/>
              <a:t>Greatzov</a:t>
            </a:r>
            <a:r>
              <a:rPr lang="sk-SK" b="1" dirty="0" smtClean="0"/>
              <a:t> mostík</a:t>
            </a:r>
            <a:endParaRPr lang="sk-SK" b="1" dirty="0"/>
          </a:p>
        </p:txBody>
      </p:sp>
      <p:pic>
        <p:nvPicPr>
          <p:cNvPr id="11" name="Picture 2" descr="Súbor:Gratz rectifierSK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013176"/>
            <a:ext cx="7429500" cy="162877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476196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484784"/>
            <a:ext cx="6365688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BlokTextu 4"/>
          <p:cNvSpPr txBox="1"/>
          <p:nvPr/>
        </p:nvSpPr>
        <p:spPr>
          <a:xfrm>
            <a:off x="395536" y="179348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Zakresli v </a:t>
            </a:r>
            <a:r>
              <a:rPr lang="sk-SK" b="1" dirty="0" err="1" smtClean="0"/>
              <a:t>multisime</a:t>
            </a:r>
            <a:r>
              <a:rPr lang="sk-SK" b="1" dirty="0" smtClean="0"/>
              <a:t>, zapoj do kontaktnej plochy. Zakresli priebeh signálu na osciloskope, urči amplitúdu, periódu, frekvenciu. </a:t>
            </a:r>
            <a:endParaRPr lang="sk-SK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077072"/>
            <a:ext cx="6264696" cy="202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BlokTextu 6"/>
          <p:cNvSpPr txBox="1"/>
          <p:nvPr/>
        </p:nvSpPr>
        <p:spPr>
          <a:xfrm>
            <a:off x="395536" y="1052736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1.</a:t>
            </a:r>
            <a:endParaRPr lang="sk-SK" b="1" dirty="0"/>
          </a:p>
        </p:txBody>
      </p:sp>
      <p:sp>
        <p:nvSpPr>
          <p:cNvPr id="8" name="BlokTextu 7"/>
          <p:cNvSpPr txBox="1"/>
          <p:nvPr/>
        </p:nvSpPr>
        <p:spPr>
          <a:xfrm>
            <a:off x="395536" y="370774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2.</a:t>
            </a:r>
            <a:endParaRPr lang="sk-SK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395536" y="179348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Zakresli v </a:t>
            </a:r>
            <a:r>
              <a:rPr lang="sk-SK" b="1" dirty="0" err="1" smtClean="0"/>
              <a:t>multisime</a:t>
            </a:r>
            <a:r>
              <a:rPr lang="sk-SK" b="1" dirty="0" smtClean="0"/>
              <a:t>, zapoj do kontaktnej plochy. Zakresli priebeh signálu na osciloskope, urči amplitúdu, periódu, frekvenciu. </a:t>
            </a:r>
            <a:endParaRPr lang="sk-SK" b="1" dirty="0"/>
          </a:p>
        </p:txBody>
      </p:sp>
      <p:sp>
        <p:nvSpPr>
          <p:cNvPr id="7" name="BlokTextu 6"/>
          <p:cNvSpPr txBox="1"/>
          <p:nvPr/>
        </p:nvSpPr>
        <p:spPr>
          <a:xfrm>
            <a:off x="395536" y="1052736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3.</a:t>
            </a:r>
            <a:endParaRPr lang="sk-SK" b="1" dirty="0"/>
          </a:p>
        </p:txBody>
      </p:sp>
      <p:sp>
        <p:nvSpPr>
          <p:cNvPr id="8" name="BlokTextu 7"/>
          <p:cNvSpPr txBox="1"/>
          <p:nvPr/>
        </p:nvSpPr>
        <p:spPr>
          <a:xfrm>
            <a:off x="395536" y="399577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4.</a:t>
            </a:r>
            <a:endParaRPr lang="sk-SK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9706" y="3559987"/>
            <a:ext cx="5604502" cy="3055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6784" y="980728"/>
            <a:ext cx="6841560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 descr="http://www.tonko.eu/ele/sites/default/files/languages/image024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75731" y="5013176"/>
            <a:ext cx="3468269" cy="18448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395536" y="179348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Zakresli v </a:t>
            </a:r>
            <a:r>
              <a:rPr lang="sk-SK" b="1" dirty="0" err="1" smtClean="0"/>
              <a:t>multisime</a:t>
            </a:r>
            <a:r>
              <a:rPr lang="sk-SK" b="1" dirty="0" smtClean="0"/>
              <a:t>, zapoj do kontaktnej plochy. Zakresli priebeh signálu na osciloskope, urči amplitúdu, periódu, frekvenciu. </a:t>
            </a:r>
            <a:endParaRPr lang="sk-SK" b="1" dirty="0"/>
          </a:p>
        </p:txBody>
      </p:sp>
      <p:sp>
        <p:nvSpPr>
          <p:cNvPr id="7" name="BlokTextu 6"/>
          <p:cNvSpPr txBox="1"/>
          <p:nvPr/>
        </p:nvSpPr>
        <p:spPr>
          <a:xfrm>
            <a:off x="395536" y="1052736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5.</a:t>
            </a:r>
            <a:endParaRPr lang="sk-SK" b="1" dirty="0"/>
          </a:p>
        </p:txBody>
      </p:sp>
      <p:sp>
        <p:nvSpPr>
          <p:cNvPr id="8" name="BlokTextu 7"/>
          <p:cNvSpPr txBox="1"/>
          <p:nvPr/>
        </p:nvSpPr>
        <p:spPr>
          <a:xfrm>
            <a:off x="395536" y="399577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6.</a:t>
            </a:r>
            <a:endParaRPr lang="sk-SK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124744"/>
            <a:ext cx="7410973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3" y="3645024"/>
            <a:ext cx="5905338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395536" y="179348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Zakresli v </a:t>
            </a:r>
            <a:r>
              <a:rPr lang="sk-SK" b="1" dirty="0" err="1" smtClean="0"/>
              <a:t>multisime</a:t>
            </a:r>
            <a:r>
              <a:rPr lang="sk-SK" b="1" dirty="0" smtClean="0"/>
              <a:t>, zapoj do kontaktnej plochy. Zakresli priebeh signálu na osciloskope, urči amplitúdu, periódu, frekvenciu. </a:t>
            </a:r>
            <a:endParaRPr lang="sk-SK" b="1" dirty="0"/>
          </a:p>
        </p:txBody>
      </p:sp>
      <p:sp>
        <p:nvSpPr>
          <p:cNvPr id="7" name="BlokTextu 6"/>
          <p:cNvSpPr txBox="1"/>
          <p:nvPr/>
        </p:nvSpPr>
        <p:spPr>
          <a:xfrm>
            <a:off x="395536" y="1052736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7.</a:t>
            </a:r>
            <a:endParaRPr lang="sk-SK" b="1" dirty="0"/>
          </a:p>
        </p:txBody>
      </p:sp>
      <p:sp>
        <p:nvSpPr>
          <p:cNvPr id="8" name="BlokTextu 7"/>
          <p:cNvSpPr txBox="1"/>
          <p:nvPr/>
        </p:nvSpPr>
        <p:spPr>
          <a:xfrm>
            <a:off x="395536" y="364502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8.</a:t>
            </a:r>
            <a:endParaRPr lang="sk-SK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 b="5042"/>
          <a:stretch>
            <a:fillRect/>
          </a:stretch>
        </p:blipFill>
        <p:spPr bwMode="auto">
          <a:xfrm>
            <a:off x="899592" y="1052736"/>
            <a:ext cx="4752528" cy="2504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3645024"/>
            <a:ext cx="6912767" cy="3029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 descr="http://www.dnp.fmph.uniba.sk/~kollar/jewww/d1_obr4a.gif"/>
          <p:cNvPicPr>
            <a:picLocks noChangeAspect="1" noChangeArrowheads="1"/>
          </p:cNvPicPr>
          <p:nvPr/>
        </p:nvPicPr>
        <p:blipFill>
          <a:blip r:embed="rId4" cstate="print"/>
          <a:srcRect t="8739"/>
          <a:stretch>
            <a:fillRect/>
          </a:stretch>
        </p:blipFill>
        <p:spPr bwMode="auto">
          <a:xfrm>
            <a:off x="5868144" y="1196752"/>
            <a:ext cx="3216068" cy="16561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8953</TotalTime>
  <Words>345</Words>
  <Application>Microsoft Office PowerPoint</Application>
  <PresentationFormat>Prezentácia na obrazovke (4:3)</PresentationFormat>
  <Paragraphs>62</Paragraphs>
  <Slides>14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14</vt:i4>
      </vt:variant>
    </vt:vector>
  </HeadingPairs>
  <TitlesOfParts>
    <vt:vector size="15" baseType="lpstr">
      <vt:lpstr>Motív Office</vt:lpstr>
      <vt:lpstr>Snímka 1</vt:lpstr>
      <vt:lpstr>Snímka 2</vt:lpstr>
      <vt:lpstr>Snímka 3</vt:lpstr>
      <vt:lpstr>Snímka 4</vt:lpstr>
      <vt:lpstr>Snímka 5</vt:lpstr>
      <vt:lpstr>Snímka 6</vt:lpstr>
      <vt:lpstr>Snímka 7</vt:lpstr>
      <vt:lpstr>Snímka 8</vt:lpstr>
      <vt:lpstr>Snímka 9</vt:lpstr>
      <vt:lpstr>Snímka 10</vt:lpstr>
      <vt:lpstr>Snímka 11</vt:lpstr>
      <vt:lpstr>Snímka 12</vt:lpstr>
      <vt:lpstr>Snímka 13</vt:lpstr>
      <vt:lpstr>Snímka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Juraj</dc:creator>
  <cp:lastModifiedBy>Juraj</cp:lastModifiedBy>
  <cp:revision>248</cp:revision>
  <dcterms:created xsi:type="dcterms:W3CDTF">2013-02-01T18:44:01Z</dcterms:created>
  <dcterms:modified xsi:type="dcterms:W3CDTF">2017-03-18T19:37:37Z</dcterms:modified>
</cp:coreProperties>
</file>