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84" r:id="rId2"/>
    <p:sldId id="285" r:id="rId3"/>
    <p:sldId id="287" r:id="rId4"/>
    <p:sldId id="286" r:id="rId5"/>
    <p:sldId id="263" r:id="rId6"/>
    <p:sldId id="264" r:id="rId7"/>
    <p:sldId id="262" r:id="rId8"/>
    <p:sldId id="276" r:id="rId9"/>
    <p:sldId id="288" r:id="rId10"/>
    <p:sldId id="266" r:id="rId11"/>
    <p:sldId id="267" r:id="rId12"/>
    <p:sldId id="269" r:id="rId13"/>
    <p:sldId id="272" r:id="rId14"/>
    <p:sldId id="280" r:id="rId15"/>
    <p:sldId id="273" r:id="rId16"/>
    <p:sldId id="279" r:id="rId17"/>
    <p:sldId id="275" r:id="rId18"/>
    <p:sldId id="281" r:id="rId19"/>
    <p:sldId id="257" r:id="rId20"/>
    <p:sldId id="289" r:id="rId21"/>
    <p:sldId id="290" r:id="rId22"/>
    <p:sldId id="291" r:id="rId23"/>
    <p:sldId id="295" r:id="rId24"/>
    <p:sldId id="296" r:id="rId25"/>
    <p:sldId id="260" r:id="rId26"/>
    <p:sldId id="282" r:id="rId27"/>
    <p:sldId id="259" r:id="rId28"/>
    <p:sldId id="278" r:id="rId29"/>
    <p:sldId id="277" r:id="rId30"/>
    <p:sldId id="261" r:id="rId31"/>
    <p:sldId id="258" r:id="rId32"/>
    <p:sldId id="292" r:id="rId33"/>
    <p:sldId id="293" r:id="rId34"/>
    <p:sldId id="294" r:id="rId35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81AFF-76CE-4255-8D15-55A24DDEB189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3C751-E353-42BC-BAF5-1FAAF12862A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92EB-756E-44E6-A5A2-67AF4EA04F78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E61-22C7-4BF7-96CE-9E808A87A1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92EB-756E-44E6-A5A2-67AF4EA04F78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E61-22C7-4BF7-96CE-9E808A87A1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92EB-756E-44E6-A5A2-67AF4EA04F78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E61-22C7-4BF7-96CE-9E808A87A1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92EB-756E-44E6-A5A2-67AF4EA04F78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E61-22C7-4BF7-96CE-9E808A87A1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92EB-756E-44E6-A5A2-67AF4EA04F78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E61-22C7-4BF7-96CE-9E808A87A1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92EB-756E-44E6-A5A2-67AF4EA04F78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E61-22C7-4BF7-96CE-9E808A87A1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92EB-756E-44E6-A5A2-67AF4EA04F78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E61-22C7-4BF7-96CE-9E808A87A1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92EB-756E-44E6-A5A2-67AF4EA04F78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E61-22C7-4BF7-96CE-9E808A87A1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92EB-756E-44E6-A5A2-67AF4EA04F78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E61-22C7-4BF7-96CE-9E808A87A1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92EB-756E-44E6-A5A2-67AF4EA04F78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E61-22C7-4BF7-96CE-9E808A87A1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92EB-756E-44E6-A5A2-67AF4EA04F78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E61-22C7-4BF7-96CE-9E808A87A14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92EB-756E-44E6-A5A2-67AF4EA04F78}" type="datetimeFigureOut">
              <a:rPr lang="sk-SK" smtClean="0"/>
              <a:pPr/>
              <a:t>21.6.2017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4E61-22C7-4BF7-96CE-9E808A87A14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c/c5/Thyristor.svg/490px-Thyristor.svg.png"/>
          <p:cNvPicPr>
            <a:picLocks noChangeAspect="1" noChangeArrowheads="1"/>
          </p:cNvPicPr>
          <p:nvPr/>
        </p:nvPicPr>
        <p:blipFill>
          <a:blip r:embed="rId2" cstate="print"/>
          <a:srcRect l="82353"/>
          <a:stretch>
            <a:fillRect/>
          </a:stretch>
        </p:blipFill>
        <p:spPr bwMode="auto">
          <a:xfrm>
            <a:off x="179512" y="116632"/>
            <a:ext cx="1800200" cy="2914621"/>
          </a:xfrm>
          <a:prstGeom prst="rect">
            <a:avLst/>
          </a:prstGeom>
          <a:noFill/>
        </p:spPr>
      </p:pic>
      <p:pic>
        <p:nvPicPr>
          <p:cNvPr id="5" name="Picture 2" descr="http://www.spsemoh.cz/vyuka/zel/obrazky/vachartyristor.gif"/>
          <p:cNvPicPr>
            <a:picLocks noChangeAspect="1" noChangeArrowheads="1"/>
          </p:cNvPicPr>
          <p:nvPr/>
        </p:nvPicPr>
        <p:blipFill>
          <a:blip r:embed="rId3" cstate="print"/>
          <a:srcRect l="4918" r="3684"/>
          <a:stretch>
            <a:fillRect/>
          </a:stretch>
        </p:blipFill>
        <p:spPr bwMode="auto">
          <a:xfrm>
            <a:off x="5463753" y="116632"/>
            <a:ext cx="3572743" cy="2736304"/>
          </a:xfrm>
          <a:prstGeom prst="rect">
            <a:avLst/>
          </a:prstGeom>
          <a:noFill/>
        </p:spPr>
      </p:pic>
      <p:pic>
        <p:nvPicPr>
          <p:cNvPr id="6" name="Picture 4" descr="http://www.spsemoh.cz/vyuka/zel/obrazky/rusm1c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2160240" cy="1112524"/>
          </a:xfrm>
          <a:prstGeom prst="rect">
            <a:avLst/>
          </a:prstGeom>
          <a:noFill/>
        </p:spPr>
      </p:pic>
      <p:pic>
        <p:nvPicPr>
          <p:cNvPr id="7" name="Picture 6" descr="http://www.spsemoh.cz/vyuka/zel/obrazky/rusm1c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996952"/>
            <a:ext cx="2160240" cy="1112524"/>
          </a:xfrm>
          <a:prstGeom prst="rect">
            <a:avLst/>
          </a:prstGeom>
          <a:noFill/>
        </p:spPr>
      </p:pic>
      <p:pic>
        <p:nvPicPr>
          <p:cNvPr id="8" name="Picture 4" descr="http://www.spsemoh.cz/vyuka/zel/obrazky/rusm2c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085544"/>
            <a:ext cx="2376264" cy="1223776"/>
          </a:xfrm>
          <a:prstGeom prst="rect">
            <a:avLst/>
          </a:prstGeom>
          <a:noFill/>
        </p:spPr>
      </p:pic>
      <p:pic>
        <p:nvPicPr>
          <p:cNvPr id="9" name="Picture 6" descr="http://www.spsemoh.cz/vyuka/zel/obrazky/rusm2c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085184"/>
            <a:ext cx="2304256" cy="1186692"/>
          </a:xfrm>
          <a:prstGeom prst="rect">
            <a:avLst/>
          </a:prstGeom>
          <a:noFill/>
        </p:spPr>
      </p:pic>
      <p:pic>
        <p:nvPicPr>
          <p:cNvPr id="10" name="Picture 2" descr="http://www.spsemoh.cz/vyuka/zel/obrazky/rizusmtyrm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1013" y="4365104"/>
            <a:ext cx="3921987" cy="2376264"/>
          </a:xfrm>
          <a:prstGeom prst="rect">
            <a:avLst/>
          </a:prstGeom>
          <a:noFill/>
        </p:spPr>
      </p:pic>
      <p:pic>
        <p:nvPicPr>
          <p:cNvPr id="11" name="Picture 2" descr="http://www.spsemoh.cz/vyuka/zel/obrazky/rizusmtyr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355568"/>
            <a:ext cx="2952328" cy="2281344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5004048" y="306896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OPAKOVANIE – REGULÁTORY VÝKONU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907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1195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2349"/>
            <a:ext cx="8712968" cy="649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73699"/>
            <a:ext cx="5789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Použitie vysokofrekvenčných zosilňovačov: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1000944" y="1905000"/>
            <a:ext cx="7620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3363144" y="3124200"/>
            <a:ext cx="7620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5801544" y="3124200"/>
            <a:ext cx="7620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000944" y="4343400"/>
            <a:ext cx="7620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1762944" y="22098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1762944" y="46482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 flipV="1">
            <a:off x="3667944" y="3810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6" name="Line 11"/>
          <p:cNvSpPr>
            <a:spLocks noChangeShapeType="1"/>
          </p:cNvSpPr>
          <p:nvPr/>
        </p:nvSpPr>
        <p:spPr bwMode="auto">
          <a:xfrm>
            <a:off x="3667944" y="2209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>
            <a:off x="4125144" y="34290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8" name="Line 13"/>
          <p:cNvSpPr>
            <a:spLocks noChangeShapeType="1"/>
          </p:cNvSpPr>
          <p:nvPr/>
        </p:nvSpPr>
        <p:spPr bwMode="auto">
          <a:xfrm>
            <a:off x="6563544" y="34290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>
            <a:off x="8392344" y="16764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0" name="Oval 15"/>
          <p:cNvSpPr>
            <a:spLocks noChangeArrowheads="1"/>
          </p:cNvSpPr>
          <p:nvPr/>
        </p:nvSpPr>
        <p:spPr bwMode="auto">
          <a:xfrm>
            <a:off x="467544" y="4495800"/>
            <a:ext cx="3048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 flipH="1">
            <a:off x="772344" y="4648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>
            <a:off x="467544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3" name="Line 18"/>
          <p:cNvSpPr>
            <a:spLocks noChangeShapeType="1"/>
          </p:cNvSpPr>
          <p:nvPr/>
        </p:nvSpPr>
        <p:spPr bwMode="auto">
          <a:xfrm>
            <a:off x="1915344" y="19812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4" name="Line 19"/>
          <p:cNvSpPr>
            <a:spLocks noChangeShapeType="1"/>
          </p:cNvSpPr>
          <p:nvPr/>
        </p:nvSpPr>
        <p:spPr bwMode="auto">
          <a:xfrm>
            <a:off x="2143944" y="19812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>
            <a:off x="2372544" y="19812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>
            <a:off x="2601144" y="19812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7" name="Line 22"/>
          <p:cNvSpPr>
            <a:spLocks noChangeShapeType="1"/>
          </p:cNvSpPr>
          <p:nvPr/>
        </p:nvSpPr>
        <p:spPr bwMode="auto">
          <a:xfrm>
            <a:off x="2829744" y="19812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8" name="Line 23"/>
          <p:cNvSpPr>
            <a:spLocks noChangeShapeType="1"/>
          </p:cNvSpPr>
          <p:nvPr/>
        </p:nvSpPr>
        <p:spPr bwMode="auto">
          <a:xfrm>
            <a:off x="3058344" y="19812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3286944" y="19812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>
            <a:off x="3515544" y="19812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1" name="Line 26"/>
          <p:cNvSpPr>
            <a:spLocks noChangeShapeType="1"/>
          </p:cNvSpPr>
          <p:nvPr/>
        </p:nvSpPr>
        <p:spPr bwMode="auto">
          <a:xfrm flipV="1">
            <a:off x="1991544" y="1981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2" name="Line 27"/>
          <p:cNvSpPr>
            <a:spLocks noChangeShapeType="1"/>
          </p:cNvSpPr>
          <p:nvPr/>
        </p:nvSpPr>
        <p:spPr bwMode="auto">
          <a:xfrm flipV="1">
            <a:off x="2220144" y="1981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3" name="Line 28"/>
          <p:cNvSpPr>
            <a:spLocks noChangeShapeType="1"/>
          </p:cNvSpPr>
          <p:nvPr/>
        </p:nvSpPr>
        <p:spPr bwMode="auto">
          <a:xfrm flipV="1">
            <a:off x="2448744" y="1981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4" name="Line 29"/>
          <p:cNvSpPr>
            <a:spLocks noChangeShapeType="1"/>
          </p:cNvSpPr>
          <p:nvPr/>
        </p:nvSpPr>
        <p:spPr bwMode="auto">
          <a:xfrm flipV="1">
            <a:off x="2677344" y="1981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5" name="Line 30"/>
          <p:cNvSpPr>
            <a:spLocks noChangeShapeType="1"/>
          </p:cNvSpPr>
          <p:nvPr/>
        </p:nvSpPr>
        <p:spPr bwMode="auto">
          <a:xfrm flipV="1">
            <a:off x="2905944" y="1981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6" name="Line 31"/>
          <p:cNvSpPr>
            <a:spLocks noChangeShapeType="1"/>
          </p:cNvSpPr>
          <p:nvPr/>
        </p:nvSpPr>
        <p:spPr bwMode="auto">
          <a:xfrm flipV="1">
            <a:off x="3134544" y="1981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7" name="Line 32"/>
          <p:cNvSpPr>
            <a:spLocks noChangeShapeType="1"/>
          </p:cNvSpPr>
          <p:nvPr/>
        </p:nvSpPr>
        <p:spPr bwMode="auto">
          <a:xfrm flipV="1">
            <a:off x="3363144" y="1981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8" name="Line 33"/>
          <p:cNvSpPr>
            <a:spLocks noChangeShapeType="1"/>
          </p:cNvSpPr>
          <p:nvPr/>
        </p:nvSpPr>
        <p:spPr bwMode="auto">
          <a:xfrm flipV="1">
            <a:off x="1762944" y="19812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9" name="Line 34"/>
          <p:cNvSpPr>
            <a:spLocks noChangeShapeType="1"/>
          </p:cNvSpPr>
          <p:nvPr/>
        </p:nvSpPr>
        <p:spPr bwMode="auto">
          <a:xfrm flipV="1">
            <a:off x="3591744" y="2209800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0" name="Line 35"/>
          <p:cNvSpPr>
            <a:spLocks noChangeShapeType="1"/>
          </p:cNvSpPr>
          <p:nvPr/>
        </p:nvSpPr>
        <p:spPr bwMode="auto">
          <a:xfrm>
            <a:off x="6715944" y="2438400"/>
            <a:ext cx="76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1" name="Line 36"/>
          <p:cNvSpPr>
            <a:spLocks noChangeShapeType="1"/>
          </p:cNvSpPr>
          <p:nvPr/>
        </p:nvSpPr>
        <p:spPr bwMode="auto">
          <a:xfrm>
            <a:off x="7173144" y="2438400"/>
            <a:ext cx="76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2" name="Line 37"/>
          <p:cNvSpPr>
            <a:spLocks noChangeShapeType="1"/>
          </p:cNvSpPr>
          <p:nvPr/>
        </p:nvSpPr>
        <p:spPr bwMode="auto">
          <a:xfrm>
            <a:off x="7630344" y="2438400"/>
            <a:ext cx="76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3" name="Line 38"/>
          <p:cNvSpPr>
            <a:spLocks noChangeShapeType="1"/>
          </p:cNvSpPr>
          <p:nvPr/>
        </p:nvSpPr>
        <p:spPr bwMode="auto">
          <a:xfrm>
            <a:off x="8087544" y="2438400"/>
            <a:ext cx="76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4" name="Line 39"/>
          <p:cNvSpPr>
            <a:spLocks noChangeShapeType="1"/>
          </p:cNvSpPr>
          <p:nvPr/>
        </p:nvSpPr>
        <p:spPr bwMode="auto">
          <a:xfrm flipV="1">
            <a:off x="6792144" y="2971800"/>
            <a:ext cx="76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5" name="Line 40"/>
          <p:cNvSpPr>
            <a:spLocks noChangeShapeType="1"/>
          </p:cNvSpPr>
          <p:nvPr/>
        </p:nvSpPr>
        <p:spPr bwMode="auto">
          <a:xfrm flipV="1">
            <a:off x="7249344" y="2971800"/>
            <a:ext cx="76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6" name="Line 41"/>
          <p:cNvSpPr>
            <a:spLocks noChangeShapeType="1"/>
          </p:cNvSpPr>
          <p:nvPr/>
        </p:nvSpPr>
        <p:spPr bwMode="auto">
          <a:xfrm flipV="1">
            <a:off x="7706544" y="2971800"/>
            <a:ext cx="76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7" name="Line 42"/>
          <p:cNvSpPr>
            <a:spLocks noChangeShapeType="1"/>
          </p:cNvSpPr>
          <p:nvPr/>
        </p:nvSpPr>
        <p:spPr bwMode="auto">
          <a:xfrm flipV="1">
            <a:off x="8163744" y="2971800"/>
            <a:ext cx="76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8" name="Line 43"/>
          <p:cNvSpPr>
            <a:spLocks noChangeShapeType="1"/>
          </p:cNvSpPr>
          <p:nvPr/>
        </p:nvSpPr>
        <p:spPr bwMode="auto">
          <a:xfrm>
            <a:off x="6868344" y="2971800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9" name="Line 44"/>
          <p:cNvSpPr>
            <a:spLocks noChangeShapeType="1"/>
          </p:cNvSpPr>
          <p:nvPr/>
        </p:nvSpPr>
        <p:spPr bwMode="auto">
          <a:xfrm>
            <a:off x="7325544" y="2971800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0" name="Line 45"/>
          <p:cNvSpPr>
            <a:spLocks noChangeShapeType="1"/>
          </p:cNvSpPr>
          <p:nvPr/>
        </p:nvSpPr>
        <p:spPr bwMode="auto">
          <a:xfrm>
            <a:off x="7782744" y="2971800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1" name="Line 46"/>
          <p:cNvSpPr>
            <a:spLocks noChangeShapeType="1"/>
          </p:cNvSpPr>
          <p:nvPr/>
        </p:nvSpPr>
        <p:spPr bwMode="auto">
          <a:xfrm>
            <a:off x="8239944" y="2971800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2" name="Line 47"/>
          <p:cNvSpPr>
            <a:spLocks noChangeShapeType="1"/>
          </p:cNvSpPr>
          <p:nvPr/>
        </p:nvSpPr>
        <p:spPr bwMode="auto">
          <a:xfrm flipV="1">
            <a:off x="6944544" y="32004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3" name="Line 48"/>
          <p:cNvSpPr>
            <a:spLocks noChangeShapeType="1"/>
          </p:cNvSpPr>
          <p:nvPr/>
        </p:nvSpPr>
        <p:spPr bwMode="auto">
          <a:xfrm flipV="1">
            <a:off x="7401744" y="32004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4" name="Line 49"/>
          <p:cNvSpPr>
            <a:spLocks noChangeShapeType="1"/>
          </p:cNvSpPr>
          <p:nvPr/>
        </p:nvSpPr>
        <p:spPr bwMode="auto">
          <a:xfrm flipV="1">
            <a:off x="7858944" y="32004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5" name="Line 50"/>
          <p:cNvSpPr>
            <a:spLocks noChangeShapeType="1"/>
          </p:cNvSpPr>
          <p:nvPr/>
        </p:nvSpPr>
        <p:spPr bwMode="auto">
          <a:xfrm flipV="1">
            <a:off x="8392344" y="32004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6" name="Line 51"/>
          <p:cNvSpPr>
            <a:spLocks noChangeShapeType="1"/>
          </p:cNvSpPr>
          <p:nvPr/>
        </p:nvSpPr>
        <p:spPr bwMode="auto">
          <a:xfrm>
            <a:off x="7020744" y="32766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7" name="Line 52"/>
          <p:cNvSpPr>
            <a:spLocks noChangeShapeType="1"/>
          </p:cNvSpPr>
          <p:nvPr/>
        </p:nvSpPr>
        <p:spPr bwMode="auto">
          <a:xfrm>
            <a:off x="7477944" y="32766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8" name="Line 53"/>
          <p:cNvSpPr>
            <a:spLocks noChangeShapeType="1"/>
          </p:cNvSpPr>
          <p:nvPr/>
        </p:nvSpPr>
        <p:spPr bwMode="auto">
          <a:xfrm>
            <a:off x="7935144" y="32766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9" name="Line 54"/>
          <p:cNvSpPr>
            <a:spLocks noChangeShapeType="1"/>
          </p:cNvSpPr>
          <p:nvPr/>
        </p:nvSpPr>
        <p:spPr bwMode="auto">
          <a:xfrm>
            <a:off x="8468544" y="32766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0" name="Line 55"/>
          <p:cNvSpPr>
            <a:spLocks noChangeShapeType="1"/>
          </p:cNvSpPr>
          <p:nvPr/>
        </p:nvSpPr>
        <p:spPr bwMode="auto">
          <a:xfrm flipV="1">
            <a:off x="7096944" y="2438400"/>
            <a:ext cx="76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1" name="Line 56"/>
          <p:cNvSpPr>
            <a:spLocks noChangeShapeType="1"/>
          </p:cNvSpPr>
          <p:nvPr/>
        </p:nvSpPr>
        <p:spPr bwMode="auto">
          <a:xfrm flipV="1">
            <a:off x="7554144" y="2438400"/>
            <a:ext cx="76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2" name="Line 57"/>
          <p:cNvSpPr>
            <a:spLocks noChangeShapeType="1"/>
          </p:cNvSpPr>
          <p:nvPr/>
        </p:nvSpPr>
        <p:spPr bwMode="auto">
          <a:xfrm flipV="1">
            <a:off x="8011344" y="2438400"/>
            <a:ext cx="76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3" name="Line 58"/>
          <p:cNvSpPr>
            <a:spLocks noChangeShapeType="1"/>
          </p:cNvSpPr>
          <p:nvPr/>
        </p:nvSpPr>
        <p:spPr bwMode="auto">
          <a:xfrm flipV="1">
            <a:off x="6639744" y="2438400"/>
            <a:ext cx="76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4" name="Line 59"/>
          <p:cNvSpPr>
            <a:spLocks noChangeShapeType="1"/>
          </p:cNvSpPr>
          <p:nvPr/>
        </p:nvSpPr>
        <p:spPr bwMode="auto">
          <a:xfrm flipH="1" flipV="1">
            <a:off x="6563544" y="34290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5" name="Line 61"/>
          <p:cNvSpPr>
            <a:spLocks noChangeShapeType="1"/>
          </p:cNvSpPr>
          <p:nvPr/>
        </p:nvSpPr>
        <p:spPr bwMode="auto">
          <a:xfrm>
            <a:off x="4277544" y="3048000"/>
            <a:ext cx="152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6" name="Line 62"/>
          <p:cNvSpPr>
            <a:spLocks noChangeShapeType="1"/>
          </p:cNvSpPr>
          <p:nvPr/>
        </p:nvSpPr>
        <p:spPr bwMode="auto">
          <a:xfrm>
            <a:off x="4734744" y="3048000"/>
            <a:ext cx="152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7" name="Line 63"/>
          <p:cNvSpPr>
            <a:spLocks noChangeShapeType="1"/>
          </p:cNvSpPr>
          <p:nvPr/>
        </p:nvSpPr>
        <p:spPr bwMode="auto">
          <a:xfrm>
            <a:off x="5191944" y="3048000"/>
            <a:ext cx="152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8" name="Line 64"/>
          <p:cNvSpPr>
            <a:spLocks noChangeShapeType="1"/>
          </p:cNvSpPr>
          <p:nvPr/>
        </p:nvSpPr>
        <p:spPr bwMode="auto">
          <a:xfrm>
            <a:off x="5649144" y="3048000"/>
            <a:ext cx="152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9" name="Line 66"/>
          <p:cNvSpPr>
            <a:spLocks noChangeShapeType="1"/>
          </p:cNvSpPr>
          <p:nvPr/>
        </p:nvSpPr>
        <p:spPr bwMode="auto">
          <a:xfrm flipV="1">
            <a:off x="4429944" y="32004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0" name="Line 67"/>
          <p:cNvSpPr>
            <a:spLocks noChangeShapeType="1"/>
          </p:cNvSpPr>
          <p:nvPr/>
        </p:nvSpPr>
        <p:spPr bwMode="auto">
          <a:xfrm flipV="1">
            <a:off x="4887144" y="32004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1" name="Line 68"/>
          <p:cNvSpPr>
            <a:spLocks noChangeShapeType="1"/>
          </p:cNvSpPr>
          <p:nvPr/>
        </p:nvSpPr>
        <p:spPr bwMode="auto">
          <a:xfrm flipV="1">
            <a:off x="5344344" y="3200400"/>
            <a:ext cx="76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2" name="Line 69"/>
          <p:cNvSpPr>
            <a:spLocks noChangeShapeType="1"/>
          </p:cNvSpPr>
          <p:nvPr/>
        </p:nvSpPr>
        <p:spPr bwMode="auto">
          <a:xfrm>
            <a:off x="4506144" y="32004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3" name="Line 70"/>
          <p:cNvSpPr>
            <a:spLocks noChangeShapeType="1"/>
          </p:cNvSpPr>
          <p:nvPr/>
        </p:nvSpPr>
        <p:spPr bwMode="auto">
          <a:xfrm>
            <a:off x="4963344" y="32004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4" name="Line 71"/>
          <p:cNvSpPr>
            <a:spLocks noChangeShapeType="1"/>
          </p:cNvSpPr>
          <p:nvPr/>
        </p:nvSpPr>
        <p:spPr bwMode="auto">
          <a:xfrm>
            <a:off x="5420544" y="32004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5" name="Line 72"/>
          <p:cNvSpPr>
            <a:spLocks noChangeShapeType="1"/>
          </p:cNvSpPr>
          <p:nvPr/>
        </p:nvSpPr>
        <p:spPr bwMode="auto">
          <a:xfrm flipV="1">
            <a:off x="4582344" y="32766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6" name="Line 73"/>
          <p:cNvSpPr>
            <a:spLocks noChangeShapeType="1"/>
          </p:cNvSpPr>
          <p:nvPr/>
        </p:nvSpPr>
        <p:spPr bwMode="auto">
          <a:xfrm flipV="1">
            <a:off x="5039544" y="32766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7" name="Line 74"/>
          <p:cNvSpPr>
            <a:spLocks noChangeShapeType="1"/>
          </p:cNvSpPr>
          <p:nvPr/>
        </p:nvSpPr>
        <p:spPr bwMode="auto">
          <a:xfrm flipV="1">
            <a:off x="5496744" y="32766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8" name="Line 75"/>
          <p:cNvSpPr>
            <a:spLocks noChangeShapeType="1"/>
          </p:cNvSpPr>
          <p:nvPr/>
        </p:nvSpPr>
        <p:spPr bwMode="auto">
          <a:xfrm>
            <a:off x="4658544" y="3276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9" name="Line 76"/>
          <p:cNvSpPr>
            <a:spLocks noChangeShapeType="1"/>
          </p:cNvSpPr>
          <p:nvPr/>
        </p:nvSpPr>
        <p:spPr bwMode="auto">
          <a:xfrm>
            <a:off x="5115744" y="3276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0" name="Line 77"/>
          <p:cNvSpPr>
            <a:spLocks noChangeShapeType="1"/>
          </p:cNvSpPr>
          <p:nvPr/>
        </p:nvSpPr>
        <p:spPr bwMode="auto">
          <a:xfrm>
            <a:off x="5572944" y="3276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" name="Line 78"/>
          <p:cNvSpPr>
            <a:spLocks noChangeShapeType="1"/>
          </p:cNvSpPr>
          <p:nvPr/>
        </p:nvSpPr>
        <p:spPr bwMode="auto">
          <a:xfrm flipV="1">
            <a:off x="4658544" y="30480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2" name="Line 79"/>
          <p:cNvSpPr>
            <a:spLocks noChangeShapeType="1"/>
          </p:cNvSpPr>
          <p:nvPr/>
        </p:nvSpPr>
        <p:spPr bwMode="auto">
          <a:xfrm flipV="1">
            <a:off x="5115744" y="30480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" name="Line 80"/>
          <p:cNvSpPr>
            <a:spLocks noChangeShapeType="1"/>
          </p:cNvSpPr>
          <p:nvPr/>
        </p:nvSpPr>
        <p:spPr bwMode="auto">
          <a:xfrm flipV="1">
            <a:off x="5572944" y="3048000"/>
            <a:ext cx="76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4" name="Line 81"/>
          <p:cNvSpPr>
            <a:spLocks noChangeShapeType="1"/>
          </p:cNvSpPr>
          <p:nvPr/>
        </p:nvSpPr>
        <p:spPr bwMode="auto">
          <a:xfrm flipV="1">
            <a:off x="4201344" y="3048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5" name="Line 82"/>
          <p:cNvSpPr>
            <a:spLocks noChangeShapeType="1"/>
          </p:cNvSpPr>
          <p:nvPr/>
        </p:nvSpPr>
        <p:spPr bwMode="auto">
          <a:xfrm flipV="1">
            <a:off x="4201344" y="3200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6" name="Line 83"/>
          <p:cNvSpPr>
            <a:spLocks noChangeShapeType="1"/>
          </p:cNvSpPr>
          <p:nvPr/>
        </p:nvSpPr>
        <p:spPr bwMode="auto">
          <a:xfrm flipV="1">
            <a:off x="4125144" y="3200400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7" name="Line 84"/>
          <p:cNvSpPr>
            <a:spLocks noChangeShapeType="1"/>
          </p:cNvSpPr>
          <p:nvPr/>
        </p:nvSpPr>
        <p:spPr bwMode="auto">
          <a:xfrm>
            <a:off x="2143944" y="4343400"/>
            <a:ext cx="152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8" name="Line 85"/>
          <p:cNvSpPr>
            <a:spLocks noChangeShapeType="1"/>
          </p:cNvSpPr>
          <p:nvPr/>
        </p:nvSpPr>
        <p:spPr bwMode="auto">
          <a:xfrm>
            <a:off x="2905944" y="4343400"/>
            <a:ext cx="152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9" name="Line 86"/>
          <p:cNvSpPr>
            <a:spLocks noChangeShapeType="1"/>
          </p:cNvSpPr>
          <p:nvPr/>
        </p:nvSpPr>
        <p:spPr bwMode="auto">
          <a:xfrm>
            <a:off x="1915344" y="4343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0" name="Line 88"/>
          <p:cNvSpPr>
            <a:spLocks noChangeShapeType="1"/>
          </p:cNvSpPr>
          <p:nvPr/>
        </p:nvSpPr>
        <p:spPr bwMode="auto">
          <a:xfrm flipV="1">
            <a:off x="2524944" y="4343400"/>
            <a:ext cx="152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1" name="Line 89"/>
          <p:cNvSpPr>
            <a:spLocks noChangeShapeType="1"/>
          </p:cNvSpPr>
          <p:nvPr/>
        </p:nvSpPr>
        <p:spPr bwMode="auto">
          <a:xfrm>
            <a:off x="2296344" y="5105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2" name="Line 90"/>
          <p:cNvSpPr>
            <a:spLocks noChangeShapeType="1"/>
          </p:cNvSpPr>
          <p:nvPr/>
        </p:nvSpPr>
        <p:spPr bwMode="auto">
          <a:xfrm>
            <a:off x="2677344" y="4343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" name="Line 91"/>
          <p:cNvSpPr>
            <a:spLocks noChangeShapeType="1"/>
          </p:cNvSpPr>
          <p:nvPr/>
        </p:nvSpPr>
        <p:spPr bwMode="auto">
          <a:xfrm flipV="1">
            <a:off x="3286944" y="4343400"/>
            <a:ext cx="152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4" name="Line 92"/>
          <p:cNvSpPr>
            <a:spLocks noChangeShapeType="1"/>
          </p:cNvSpPr>
          <p:nvPr/>
        </p:nvSpPr>
        <p:spPr bwMode="auto">
          <a:xfrm>
            <a:off x="3058344" y="5105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5" name="Line 93"/>
          <p:cNvSpPr>
            <a:spLocks noChangeShapeType="1"/>
          </p:cNvSpPr>
          <p:nvPr/>
        </p:nvSpPr>
        <p:spPr bwMode="auto">
          <a:xfrm>
            <a:off x="3439344" y="43434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6" name="Line 94"/>
          <p:cNvSpPr>
            <a:spLocks noChangeShapeType="1"/>
          </p:cNvSpPr>
          <p:nvPr/>
        </p:nvSpPr>
        <p:spPr bwMode="auto">
          <a:xfrm flipV="1">
            <a:off x="1762944" y="4343400"/>
            <a:ext cx="152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7" name="Line 95"/>
          <p:cNvSpPr>
            <a:spLocks noChangeShapeType="1"/>
          </p:cNvSpPr>
          <p:nvPr/>
        </p:nvSpPr>
        <p:spPr bwMode="auto">
          <a:xfrm>
            <a:off x="3591744" y="4343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8" name="Line 96"/>
          <p:cNvSpPr>
            <a:spLocks noChangeShapeType="1"/>
          </p:cNvSpPr>
          <p:nvPr/>
        </p:nvSpPr>
        <p:spPr bwMode="auto">
          <a:xfrm>
            <a:off x="8239944" y="5029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9" name="Line 97"/>
          <p:cNvSpPr>
            <a:spLocks noChangeShapeType="1"/>
          </p:cNvSpPr>
          <p:nvPr/>
        </p:nvSpPr>
        <p:spPr bwMode="auto">
          <a:xfrm>
            <a:off x="8316144" y="51054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0" name="Line 98"/>
          <p:cNvSpPr>
            <a:spLocks noChangeShapeType="1"/>
          </p:cNvSpPr>
          <p:nvPr/>
        </p:nvSpPr>
        <p:spPr bwMode="auto">
          <a:xfrm>
            <a:off x="8316144" y="5181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1" name="Line 102"/>
          <p:cNvSpPr>
            <a:spLocks noChangeShapeType="1"/>
          </p:cNvSpPr>
          <p:nvPr/>
        </p:nvSpPr>
        <p:spPr bwMode="auto">
          <a:xfrm>
            <a:off x="3667944" y="2514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2" name="Line 103"/>
          <p:cNvSpPr>
            <a:spLocks noChangeShapeType="1"/>
          </p:cNvSpPr>
          <p:nvPr/>
        </p:nvSpPr>
        <p:spPr bwMode="auto">
          <a:xfrm flipV="1">
            <a:off x="3667944" y="4038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3" name="AutoShape 104"/>
          <p:cNvSpPr>
            <a:spLocks noChangeArrowheads="1"/>
          </p:cNvSpPr>
          <p:nvPr/>
        </p:nvSpPr>
        <p:spPr bwMode="auto">
          <a:xfrm rot="5400000">
            <a:off x="6030144" y="3352800"/>
            <a:ext cx="3048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4" name="Line 105"/>
          <p:cNvSpPr>
            <a:spLocks noChangeShapeType="1"/>
          </p:cNvSpPr>
          <p:nvPr/>
        </p:nvSpPr>
        <p:spPr bwMode="auto">
          <a:xfrm>
            <a:off x="8239944" y="16764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5" name="Line 106"/>
          <p:cNvSpPr>
            <a:spLocks noChangeShapeType="1"/>
          </p:cNvSpPr>
          <p:nvPr/>
        </p:nvSpPr>
        <p:spPr bwMode="auto">
          <a:xfrm flipH="1">
            <a:off x="8392344" y="16764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6" name="Text Box 107"/>
          <p:cNvSpPr txBox="1">
            <a:spLocks noChangeArrowheads="1"/>
          </p:cNvSpPr>
          <p:nvPr/>
        </p:nvSpPr>
        <p:spPr bwMode="auto">
          <a:xfrm>
            <a:off x="3439344" y="3200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3200" b="1"/>
              <a:t>M</a:t>
            </a:r>
            <a:endParaRPr lang="cs-CZ" sz="3200" b="1"/>
          </a:p>
        </p:txBody>
      </p:sp>
      <p:sp>
        <p:nvSpPr>
          <p:cNvPr id="157" name="Text Box 108"/>
          <p:cNvSpPr txBox="1">
            <a:spLocks noChangeArrowheads="1"/>
          </p:cNvSpPr>
          <p:nvPr/>
        </p:nvSpPr>
        <p:spPr bwMode="auto">
          <a:xfrm>
            <a:off x="5801544" y="38100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3200" b="1"/>
              <a:t>K</a:t>
            </a:r>
            <a:endParaRPr lang="cs-CZ" sz="3200" b="1"/>
          </a:p>
        </p:txBody>
      </p:sp>
      <p:sp>
        <p:nvSpPr>
          <p:cNvPr id="158" name="Text Box 109"/>
          <p:cNvSpPr txBox="1">
            <a:spLocks noChangeArrowheads="1"/>
          </p:cNvSpPr>
          <p:nvPr/>
        </p:nvSpPr>
        <p:spPr bwMode="auto">
          <a:xfrm>
            <a:off x="7554144" y="14478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3200" b="1"/>
              <a:t>A</a:t>
            </a:r>
            <a:endParaRPr lang="cs-CZ" sz="3200" b="1"/>
          </a:p>
        </p:txBody>
      </p:sp>
      <p:sp>
        <p:nvSpPr>
          <p:cNvPr id="159" name="Text Box 110"/>
          <p:cNvSpPr txBox="1">
            <a:spLocks noChangeArrowheads="1"/>
          </p:cNvSpPr>
          <p:nvPr/>
        </p:nvSpPr>
        <p:spPr bwMode="auto">
          <a:xfrm>
            <a:off x="1000944" y="19812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3200" b="1"/>
              <a:t>O</a:t>
            </a:r>
            <a:endParaRPr lang="cs-CZ" sz="3200" b="1"/>
          </a:p>
        </p:txBody>
      </p:sp>
      <p:sp>
        <p:nvSpPr>
          <p:cNvPr id="160" name="Text Box 111"/>
          <p:cNvSpPr txBox="1">
            <a:spLocks noChangeArrowheads="1"/>
          </p:cNvSpPr>
          <p:nvPr/>
        </p:nvSpPr>
        <p:spPr bwMode="auto">
          <a:xfrm>
            <a:off x="2143944" y="24384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800" b="1"/>
              <a:t>f</a:t>
            </a:r>
            <a:r>
              <a:rPr lang="sk-SK" sz="1800" b="1"/>
              <a:t>v</a:t>
            </a:r>
            <a:endParaRPr lang="cs-CZ" sz="1800" b="1"/>
          </a:p>
        </p:txBody>
      </p:sp>
      <p:sp>
        <p:nvSpPr>
          <p:cNvPr id="161" name="Text Box 112"/>
          <p:cNvSpPr txBox="1">
            <a:spLocks noChangeArrowheads="1"/>
          </p:cNvSpPr>
          <p:nvPr/>
        </p:nvSpPr>
        <p:spPr bwMode="auto">
          <a:xfrm>
            <a:off x="2067744" y="38862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800" b="1"/>
              <a:t>f</a:t>
            </a:r>
            <a:r>
              <a:rPr lang="sk-SK" sz="1800" b="1"/>
              <a:t>n</a:t>
            </a:r>
            <a:endParaRPr lang="cs-CZ" sz="2800" b="1"/>
          </a:p>
        </p:txBody>
      </p:sp>
      <p:sp>
        <p:nvSpPr>
          <p:cNvPr id="162" name="AutoShape 113"/>
          <p:cNvSpPr>
            <a:spLocks noChangeArrowheads="1"/>
          </p:cNvSpPr>
          <p:nvPr/>
        </p:nvSpPr>
        <p:spPr bwMode="auto">
          <a:xfrm rot="19970687">
            <a:off x="1153344" y="4495800"/>
            <a:ext cx="3810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3" name="Text Box 114"/>
          <p:cNvSpPr txBox="1">
            <a:spLocks noChangeArrowheads="1"/>
          </p:cNvSpPr>
          <p:nvPr/>
        </p:nvSpPr>
        <p:spPr bwMode="auto">
          <a:xfrm>
            <a:off x="251520" y="764704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800" b="1"/>
              <a:t>Všeobecná funkčná schéma vysielača</a:t>
            </a:r>
            <a:endParaRPr lang="cs-CZ" sz="2800" b="1"/>
          </a:p>
        </p:txBody>
      </p:sp>
      <p:sp>
        <p:nvSpPr>
          <p:cNvPr id="164" name="Text Box 115"/>
          <p:cNvSpPr txBox="1">
            <a:spLocks noChangeArrowheads="1"/>
          </p:cNvSpPr>
          <p:nvPr/>
        </p:nvSpPr>
        <p:spPr bwMode="auto">
          <a:xfrm>
            <a:off x="457200" y="5410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O - oscilátor</a:t>
            </a:r>
            <a:endParaRPr lang="cs-CZ" sz="2400" b="1"/>
          </a:p>
        </p:txBody>
      </p:sp>
      <p:sp>
        <p:nvSpPr>
          <p:cNvPr id="165" name="Text Box 116"/>
          <p:cNvSpPr txBox="1">
            <a:spLocks noChangeArrowheads="1"/>
          </p:cNvSpPr>
          <p:nvPr/>
        </p:nvSpPr>
        <p:spPr bwMode="auto">
          <a:xfrm>
            <a:off x="457200" y="6019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M - modulátor</a:t>
            </a:r>
            <a:endParaRPr lang="cs-CZ" sz="2400" b="1"/>
          </a:p>
        </p:txBody>
      </p:sp>
      <p:sp>
        <p:nvSpPr>
          <p:cNvPr id="166" name="Text Box 117"/>
          <p:cNvSpPr txBox="1">
            <a:spLocks noChangeArrowheads="1"/>
          </p:cNvSpPr>
          <p:nvPr/>
        </p:nvSpPr>
        <p:spPr bwMode="auto">
          <a:xfrm>
            <a:off x="4114800" y="5410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K - koncový stupeň vysielača</a:t>
            </a:r>
            <a:endParaRPr lang="cs-CZ" sz="2400" b="1"/>
          </a:p>
        </p:txBody>
      </p:sp>
      <p:sp>
        <p:nvSpPr>
          <p:cNvPr id="167" name="Text Box 118"/>
          <p:cNvSpPr txBox="1">
            <a:spLocks noChangeArrowheads="1"/>
          </p:cNvSpPr>
          <p:nvPr/>
        </p:nvSpPr>
        <p:spPr bwMode="auto">
          <a:xfrm>
            <a:off x="4114800" y="6019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A - anténa</a:t>
            </a:r>
            <a:endParaRPr lang="cs-CZ" sz="2400" b="1"/>
          </a:p>
        </p:txBody>
      </p:sp>
    </p:spTree>
    <p:extLst>
      <p:ext uri="{BB962C8B-B14F-4D97-AF65-F5344CB8AC3E}">
        <p14:creationId xmlns:p14="http://schemas.microsoft.com/office/powerpoint/2010/main" xmlns="" val="18675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utoUpdateAnimBg="0"/>
      <p:bldP spid="164" grpId="0" autoUpdateAnimBg="0"/>
      <p:bldP spid="165" grpId="0" autoUpdateAnimBg="0"/>
      <p:bldP spid="166" grpId="0" autoUpdateAnimBg="0"/>
      <p:bldP spid="16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8482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Amplitúdová modulácia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3528" y="50131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Zdroj pre nízkofrekvenčný signál (mikrofón)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79512" y="8274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Zdroj pre vysokofrekvenčný signál (oscilátor)</a:t>
            </a:r>
            <a:endParaRPr lang="sk-SK" b="1" dirty="0"/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323528" y="1196752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899592" y="4149080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r="28819"/>
          <a:stretch>
            <a:fillRect/>
          </a:stretch>
        </p:blipFill>
        <p:spPr bwMode="auto">
          <a:xfrm>
            <a:off x="5061202" y="1052736"/>
            <a:ext cx="408279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6"/>
          <p:cNvSpPr>
            <a:spLocks noChangeArrowheads="1"/>
          </p:cNvSpPr>
          <p:nvPr/>
        </p:nvSpPr>
        <p:spPr bwMode="auto">
          <a:xfrm>
            <a:off x="6400800" y="2819400"/>
            <a:ext cx="9144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9" name="Rectangle 10"/>
          <p:cNvSpPr>
            <a:spLocks noChangeArrowheads="1"/>
          </p:cNvSpPr>
          <p:nvPr/>
        </p:nvSpPr>
        <p:spPr bwMode="auto">
          <a:xfrm>
            <a:off x="4648200" y="2819400"/>
            <a:ext cx="9144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0" name="Rectangle 11"/>
          <p:cNvSpPr>
            <a:spLocks noChangeArrowheads="1"/>
          </p:cNvSpPr>
          <p:nvPr/>
        </p:nvSpPr>
        <p:spPr bwMode="auto">
          <a:xfrm>
            <a:off x="2895600" y="2819400"/>
            <a:ext cx="9144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1" name="Line 12"/>
          <p:cNvSpPr>
            <a:spLocks noChangeShapeType="1"/>
          </p:cNvSpPr>
          <p:nvPr/>
        </p:nvSpPr>
        <p:spPr bwMode="auto">
          <a:xfrm>
            <a:off x="2514600" y="3048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2" name="Line 13"/>
          <p:cNvSpPr>
            <a:spLocks noChangeShapeType="1"/>
          </p:cNvSpPr>
          <p:nvPr/>
        </p:nvSpPr>
        <p:spPr bwMode="auto">
          <a:xfrm>
            <a:off x="2514600" y="3352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3" name="Line 14"/>
          <p:cNvSpPr>
            <a:spLocks noChangeShapeType="1"/>
          </p:cNvSpPr>
          <p:nvPr/>
        </p:nvSpPr>
        <p:spPr bwMode="auto">
          <a:xfrm>
            <a:off x="2514600" y="2590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4" name="Line 15"/>
          <p:cNvSpPr>
            <a:spLocks noChangeShapeType="1"/>
          </p:cNvSpPr>
          <p:nvPr/>
        </p:nvSpPr>
        <p:spPr bwMode="auto">
          <a:xfrm>
            <a:off x="2514600" y="3352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5" name="AutoShape 19"/>
          <p:cNvSpPr>
            <a:spLocks noChangeArrowheads="1"/>
          </p:cNvSpPr>
          <p:nvPr/>
        </p:nvSpPr>
        <p:spPr bwMode="auto">
          <a:xfrm rot="16281283">
            <a:off x="1219200" y="2819400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6" name="AutoShape 20"/>
          <p:cNvSpPr>
            <a:spLocks noChangeArrowheads="1"/>
          </p:cNvSpPr>
          <p:nvPr/>
        </p:nvSpPr>
        <p:spPr bwMode="auto">
          <a:xfrm rot="16281283">
            <a:off x="1219200" y="3048000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7" name="AutoShape 21"/>
          <p:cNvSpPr>
            <a:spLocks noChangeArrowheads="1"/>
          </p:cNvSpPr>
          <p:nvPr/>
        </p:nvSpPr>
        <p:spPr bwMode="auto">
          <a:xfrm rot="16281283">
            <a:off x="1219200" y="3276600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78" name="Line 22"/>
          <p:cNvSpPr>
            <a:spLocks noChangeShapeType="1"/>
          </p:cNvSpPr>
          <p:nvPr/>
        </p:nvSpPr>
        <p:spPr bwMode="auto">
          <a:xfrm>
            <a:off x="1295400" y="3505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9" name="Line 23"/>
          <p:cNvSpPr>
            <a:spLocks noChangeShapeType="1"/>
          </p:cNvSpPr>
          <p:nvPr/>
        </p:nvSpPr>
        <p:spPr bwMode="auto">
          <a:xfrm>
            <a:off x="1295400" y="2590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0" name="Line 24"/>
          <p:cNvSpPr>
            <a:spLocks noChangeShapeType="1"/>
          </p:cNvSpPr>
          <p:nvPr/>
        </p:nvSpPr>
        <p:spPr bwMode="auto">
          <a:xfrm>
            <a:off x="1295400" y="3810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1" name="Line 25"/>
          <p:cNvSpPr>
            <a:spLocks noChangeShapeType="1"/>
          </p:cNvSpPr>
          <p:nvPr/>
        </p:nvSpPr>
        <p:spPr bwMode="auto">
          <a:xfrm>
            <a:off x="1295400" y="25908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2" name="AutoShape 27"/>
          <p:cNvSpPr>
            <a:spLocks noChangeArrowheads="1"/>
          </p:cNvSpPr>
          <p:nvPr/>
        </p:nvSpPr>
        <p:spPr bwMode="auto">
          <a:xfrm rot="5247912">
            <a:off x="838200" y="2819400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3" name="AutoShape 28"/>
          <p:cNvSpPr>
            <a:spLocks noChangeArrowheads="1"/>
          </p:cNvSpPr>
          <p:nvPr/>
        </p:nvSpPr>
        <p:spPr bwMode="auto">
          <a:xfrm rot="5247912">
            <a:off x="838200" y="3048000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" name="AutoShape 29"/>
          <p:cNvSpPr>
            <a:spLocks noChangeArrowheads="1"/>
          </p:cNvSpPr>
          <p:nvPr/>
        </p:nvSpPr>
        <p:spPr bwMode="auto">
          <a:xfrm rot="5247912">
            <a:off x="838200" y="3276600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5" name="Line 31"/>
          <p:cNvSpPr>
            <a:spLocks noChangeShapeType="1"/>
          </p:cNvSpPr>
          <p:nvPr/>
        </p:nvSpPr>
        <p:spPr bwMode="auto">
          <a:xfrm>
            <a:off x="990600" y="3505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6" name="Line 32"/>
          <p:cNvSpPr>
            <a:spLocks noChangeShapeType="1"/>
          </p:cNvSpPr>
          <p:nvPr/>
        </p:nvSpPr>
        <p:spPr bwMode="auto">
          <a:xfrm>
            <a:off x="990600" y="1981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7" name="Line 33"/>
          <p:cNvSpPr>
            <a:spLocks noChangeShapeType="1"/>
          </p:cNvSpPr>
          <p:nvPr/>
        </p:nvSpPr>
        <p:spPr bwMode="auto">
          <a:xfrm>
            <a:off x="838200" y="4419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8" name="Line 34"/>
          <p:cNvSpPr>
            <a:spLocks noChangeShapeType="1"/>
          </p:cNvSpPr>
          <p:nvPr/>
        </p:nvSpPr>
        <p:spPr bwMode="auto">
          <a:xfrm>
            <a:off x="914400" y="4495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9" name="Line 35"/>
          <p:cNvSpPr>
            <a:spLocks noChangeShapeType="1"/>
          </p:cNvSpPr>
          <p:nvPr/>
        </p:nvSpPr>
        <p:spPr bwMode="auto">
          <a:xfrm>
            <a:off x="762000" y="4343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0" name="Line 36"/>
          <p:cNvSpPr>
            <a:spLocks noChangeShapeType="1"/>
          </p:cNvSpPr>
          <p:nvPr/>
        </p:nvSpPr>
        <p:spPr bwMode="auto">
          <a:xfrm>
            <a:off x="838200" y="19812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1" name="Line 38"/>
          <p:cNvSpPr>
            <a:spLocks noChangeShapeType="1"/>
          </p:cNvSpPr>
          <p:nvPr/>
        </p:nvSpPr>
        <p:spPr bwMode="auto">
          <a:xfrm flipH="1">
            <a:off x="990600" y="19812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2" name="Line 39"/>
          <p:cNvSpPr>
            <a:spLocks noChangeShapeType="1"/>
          </p:cNvSpPr>
          <p:nvPr/>
        </p:nvSpPr>
        <p:spPr bwMode="auto">
          <a:xfrm>
            <a:off x="1676400" y="3124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3" name="Line 40"/>
          <p:cNvSpPr>
            <a:spLocks noChangeShapeType="1"/>
          </p:cNvSpPr>
          <p:nvPr/>
        </p:nvSpPr>
        <p:spPr bwMode="auto">
          <a:xfrm>
            <a:off x="1676400" y="32766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4" name="Line 41"/>
          <p:cNvSpPr>
            <a:spLocks noChangeShapeType="1"/>
          </p:cNvSpPr>
          <p:nvPr/>
        </p:nvSpPr>
        <p:spPr bwMode="auto">
          <a:xfrm>
            <a:off x="1828800" y="3276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5" name="Line 42"/>
          <p:cNvSpPr>
            <a:spLocks noChangeShapeType="1"/>
          </p:cNvSpPr>
          <p:nvPr/>
        </p:nvSpPr>
        <p:spPr bwMode="auto">
          <a:xfrm>
            <a:off x="1828800" y="2590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6" name="Line 43"/>
          <p:cNvSpPr>
            <a:spLocks noChangeShapeType="1"/>
          </p:cNvSpPr>
          <p:nvPr/>
        </p:nvSpPr>
        <p:spPr bwMode="auto">
          <a:xfrm flipV="1">
            <a:off x="1676400" y="2895600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7" name="AutoShape 46"/>
          <p:cNvSpPr>
            <a:spLocks noChangeArrowheads="1"/>
          </p:cNvSpPr>
          <p:nvPr/>
        </p:nvSpPr>
        <p:spPr bwMode="auto">
          <a:xfrm rot="5400000">
            <a:off x="6667500" y="3009900"/>
            <a:ext cx="3810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8" name="AutoShape 47"/>
          <p:cNvSpPr>
            <a:spLocks noChangeArrowheads="1"/>
          </p:cNvSpPr>
          <p:nvPr/>
        </p:nvSpPr>
        <p:spPr bwMode="auto">
          <a:xfrm rot="5400000">
            <a:off x="3238500" y="3009900"/>
            <a:ext cx="3810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99" name="AutoShape 48"/>
          <p:cNvSpPr>
            <a:spLocks noChangeArrowheads="1"/>
          </p:cNvSpPr>
          <p:nvPr/>
        </p:nvSpPr>
        <p:spPr bwMode="auto">
          <a:xfrm rot="5256844">
            <a:off x="8077200" y="3048000"/>
            <a:ext cx="533400" cy="228600"/>
          </a:xfrm>
          <a:custGeom>
            <a:avLst/>
            <a:gdLst>
              <a:gd name="T0" fmla="*/ 466725 w 21600"/>
              <a:gd name="T1" fmla="*/ 114300 h 21600"/>
              <a:gd name="T2" fmla="*/ 266700 w 21600"/>
              <a:gd name="T3" fmla="*/ 228600 h 21600"/>
              <a:gd name="T4" fmla="*/ 66675 w 21600"/>
              <a:gd name="T5" fmla="*/ 114300 h 21600"/>
              <a:gd name="T6" fmla="*/ 266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0" name="Rectangle 49"/>
          <p:cNvSpPr>
            <a:spLocks noChangeArrowheads="1"/>
          </p:cNvSpPr>
          <p:nvPr/>
        </p:nvSpPr>
        <p:spPr bwMode="auto">
          <a:xfrm>
            <a:off x="8077200" y="3048000"/>
            <a:ext cx="1524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1" name="AutoShape 55"/>
          <p:cNvSpPr>
            <a:spLocks noChangeArrowheads="1"/>
          </p:cNvSpPr>
          <p:nvPr/>
        </p:nvSpPr>
        <p:spPr bwMode="auto">
          <a:xfrm rot="5543156">
            <a:off x="4838700" y="3086100"/>
            <a:ext cx="2286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2" name="Line 57"/>
          <p:cNvSpPr>
            <a:spLocks noChangeShapeType="1"/>
          </p:cNvSpPr>
          <p:nvPr/>
        </p:nvSpPr>
        <p:spPr bwMode="auto">
          <a:xfrm>
            <a:off x="4800600" y="3200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3" name="Line 58"/>
          <p:cNvSpPr>
            <a:spLocks noChangeShapeType="1"/>
          </p:cNvSpPr>
          <p:nvPr/>
        </p:nvSpPr>
        <p:spPr bwMode="auto">
          <a:xfrm>
            <a:off x="5029200" y="2971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" name="Line 59"/>
          <p:cNvSpPr>
            <a:spLocks noChangeShapeType="1"/>
          </p:cNvSpPr>
          <p:nvPr/>
        </p:nvSpPr>
        <p:spPr bwMode="auto">
          <a:xfrm>
            <a:off x="3810000" y="3200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" name="Line 60"/>
          <p:cNvSpPr>
            <a:spLocks noChangeShapeType="1"/>
          </p:cNvSpPr>
          <p:nvPr/>
        </p:nvSpPr>
        <p:spPr bwMode="auto">
          <a:xfrm>
            <a:off x="5562600" y="3200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6" name="Line 61"/>
          <p:cNvSpPr>
            <a:spLocks noChangeShapeType="1"/>
          </p:cNvSpPr>
          <p:nvPr/>
        </p:nvSpPr>
        <p:spPr bwMode="auto">
          <a:xfrm>
            <a:off x="7315200" y="3200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7" name="Line 62"/>
          <p:cNvSpPr>
            <a:spLocks noChangeShapeType="1"/>
          </p:cNvSpPr>
          <p:nvPr/>
        </p:nvSpPr>
        <p:spPr bwMode="auto">
          <a:xfrm>
            <a:off x="4114800" y="3200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8" name="Line 63"/>
          <p:cNvSpPr>
            <a:spLocks noChangeShapeType="1"/>
          </p:cNvSpPr>
          <p:nvPr/>
        </p:nvSpPr>
        <p:spPr bwMode="auto">
          <a:xfrm>
            <a:off x="5791200" y="3200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9" name="Line 64"/>
          <p:cNvSpPr>
            <a:spLocks noChangeShapeType="1"/>
          </p:cNvSpPr>
          <p:nvPr/>
        </p:nvSpPr>
        <p:spPr bwMode="auto">
          <a:xfrm>
            <a:off x="7543800" y="3200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0" name="Text Box 65"/>
          <p:cNvSpPr txBox="1">
            <a:spLocks noChangeArrowheads="1"/>
          </p:cNvSpPr>
          <p:nvPr/>
        </p:nvSpPr>
        <p:spPr bwMode="auto">
          <a:xfrm>
            <a:off x="381000" y="1981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3200" b="1"/>
              <a:t>A</a:t>
            </a:r>
            <a:endParaRPr lang="cs-CZ" sz="3200" b="1"/>
          </a:p>
        </p:txBody>
      </p:sp>
      <p:sp>
        <p:nvSpPr>
          <p:cNvPr id="211" name="Text Box 70"/>
          <p:cNvSpPr txBox="1">
            <a:spLocks noChangeArrowheads="1"/>
          </p:cNvSpPr>
          <p:nvPr/>
        </p:nvSpPr>
        <p:spPr bwMode="auto">
          <a:xfrm>
            <a:off x="304800" y="20574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3200"/>
              <a:t>       </a:t>
            </a:r>
            <a:r>
              <a:rPr lang="sk-SK" sz="3200" b="1"/>
              <a:t>LO          VF           D              NF         R</a:t>
            </a:r>
            <a:endParaRPr lang="cs-CZ" sz="3200" b="1"/>
          </a:p>
        </p:txBody>
      </p:sp>
      <p:sp>
        <p:nvSpPr>
          <p:cNvPr id="212" name="Text Box 71"/>
          <p:cNvSpPr txBox="1">
            <a:spLocks noChangeArrowheads="1"/>
          </p:cNvSpPr>
          <p:nvPr/>
        </p:nvSpPr>
        <p:spPr bwMode="auto">
          <a:xfrm>
            <a:off x="251520" y="749647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800" b="1" dirty="0"/>
              <a:t>Všeobecná schéma rozhlasového prijímača</a:t>
            </a:r>
            <a:endParaRPr lang="cs-CZ" sz="2800" b="1" dirty="0"/>
          </a:p>
        </p:txBody>
      </p:sp>
      <p:sp>
        <p:nvSpPr>
          <p:cNvPr id="213" name="Text Box 72"/>
          <p:cNvSpPr txBox="1">
            <a:spLocks noChangeArrowheads="1"/>
          </p:cNvSpPr>
          <p:nvPr/>
        </p:nvSpPr>
        <p:spPr bwMode="auto">
          <a:xfrm>
            <a:off x="533400" y="4800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A - anténa</a:t>
            </a:r>
            <a:endParaRPr lang="cs-CZ" sz="2400" b="1"/>
          </a:p>
        </p:txBody>
      </p:sp>
      <p:sp>
        <p:nvSpPr>
          <p:cNvPr id="214" name="Text Box 73"/>
          <p:cNvSpPr txBox="1">
            <a:spLocks noChangeArrowheads="1"/>
          </p:cNvSpPr>
          <p:nvPr/>
        </p:nvSpPr>
        <p:spPr bwMode="auto">
          <a:xfrm>
            <a:off x="533400" y="5257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LO - oscilačný obvod</a:t>
            </a:r>
            <a:endParaRPr lang="cs-CZ" sz="2400" b="1"/>
          </a:p>
        </p:txBody>
      </p:sp>
      <p:sp>
        <p:nvSpPr>
          <p:cNvPr id="215" name="Text Box 74"/>
          <p:cNvSpPr txBox="1">
            <a:spLocks noChangeArrowheads="1"/>
          </p:cNvSpPr>
          <p:nvPr/>
        </p:nvSpPr>
        <p:spPr bwMode="auto">
          <a:xfrm>
            <a:off x="533400" y="57912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VF - vysokofrekvenčný zosilňovač</a:t>
            </a:r>
            <a:endParaRPr lang="cs-CZ" sz="2400" b="1"/>
          </a:p>
        </p:txBody>
      </p:sp>
      <p:sp>
        <p:nvSpPr>
          <p:cNvPr id="216" name="Text Box 75"/>
          <p:cNvSpPr txBox="1">
            <a:spLocks noChangeArrowheads="1"/>
          </p:cNvSpPr>
          <p:nvPr/>
        </p:nvSpPr>
        <p:spPr bwMode="auto">
          <a:xfrm>
            <a:off x="4572000" y="53340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D - demodulátor</a:t>
            </a:r>
            <a:endParaRPr lang="cs-CZ" sz="2400" b="1"/>
          </a:p>
        </p:txBody>
      </p:sp>
      <p:sp>
        <p:nvSpPr>
          <p:cNvPr id="217" name="Text Box 76"/>
          <p:cNvSpPr txBox="1">
            <a:spLocks noChangeArrowheads="1"/>
          </p:cNvSpPr>
          <p:nvPr/>
        </p:nvSpPr>
        <p:spPr bwMode="auto">
          <a:xfrm>
            <a:off x="3657600" y="4800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NF - nízkofrekvenčný zosilňovač</a:t>
            </a:r>
            <a:endParaRPr lang="cs-CZ" sz="2400" b="1"/>
          </a:p>
        </p:txBody>
      </p:sp>
      <p:sp>
        <p:nvSpPr>
          <p:cNvPr id="218" name="Text Box 77"/>
          <p:cNvSpPr txBox="1">
            <a:spLocks noChangeArrowheads="1"/>
          </p:cNvSpPr>
          <p:nvPr/>
        </p:nvSpPr>
        <p:spPr bwMode="auto">
          <a:xfrm>
            <a:off x="5486400" y="57912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k-SK" sz="2400" b="1"/>
              <a:t>R - reproduktor</a:t>
            </a:r>
            <a:endParaRPr lang="cs-CZ" sz="2400" b="1"/>
          </a:p>
        </p:txBody>
      </p:sp>
      <p:sp>
        <p:nvSpPr>
          <p:cNvPr id="54" name="BlokTextu 53"/>
          <p:cNvSpPr txBox="1"/>
          <p:nvPr/>
        </p:nvSpPr>
        <p:spPr>
          <a:xfrm>
            <a:off x="222305" y="116632"/>
            <a:ext cx="5789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Použitie vysokofrekvenčných zosilňovačov: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9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utoUpdateAnimBg="0"/>
      <p:bldP spid="213" grpId="0" autoUpdateAnimBg="0"/>
      <p:bldP spid="214" grpId="0" autoUpdateAnimBg="0"/>
      <p:bldP spid="215" grpId="0" autoUpdateAnimBg="0"/>
      <p:bldP spid="216" grpId="0" autoUpdateAnimBg="0"/>
      <p:bldP spid="217" grpId="0" autoUpdateAnimBg="0"/>
      <p:bldP spid="21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ki.ham.hu/images/thumb/c/c7/Dem1.jpg/400px-D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81540"/>
            <a:ext cx="7899700" cy="537179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95536" y="33265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Amplitúdový demodulátor</a:t>
            </a:r>
            <a:endParaRPr lang="sk-SK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4976" cy="446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Modulátor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1763688" y="2564904"/>
            <a:ext cx="2736304" cy="3024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2411760" y="1340768"/>
            <a:ext cx="115212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5292080" y="2060848"/>
            <a:ext cx="2304256" cy="3024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2267744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VF oscilátor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1619672" y="8367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Nízkofrekvenčný signál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724128" y="58679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VF zosilňovač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4976" cy="446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Určite frekvenciu nosnej vlny, zakreslite moduláciu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8920"/>
          <a:stretch>
            <a:fillRect/>
          </a:stretch>
        </p:blipFill>
        <p:spPr bwMode="auto">
          <a:xfrm>
            <a:off x="107504" y="44624"/>
            <a:ext cx="60174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13411"/>
            <a:ext cx="3851920" cy="304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70593"/>
            <a:ext cx="2628131" cy="288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6300192" y="11663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Vysokofrekvenčný zosilňovač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6372200" y="134076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Urči zosilnenie nasledovného vysokofrekvenčného zosilňovača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d/d1/Triac.svg/200px-Triac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7" y="675456"/>
            <a:ext cx="1691680" cy="2537520"/>
          </a:xfrm>
          <a:prstGeom prst="rect">
            <a:avLst/>
          </a:prstGeom>
          <a:noFill/>
        </p:spPr>
      </p:pic>
      <p:pic>
        <p:nvPicPr>
          <p:cNvPr id="5" name="Picture 4" descr="https://upload.wikimedia.org/wikipedia/commons/thumb/9/9c/Antiparaleln%C3%AD_zapojen%C3%AD_tyristor%C5%AF.svg/250px-Antiparaleln%C3%AD_zapojen%C3%AD_tyristor%C5%AF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7" y="338416"/>
            <a:ext cx="2232249" cy="2946568"/>
          </a:xfrm>
          <a:prstGeom prst="rect">
            <a:avLst/>
          </a:prstGeom>
          <a:noFill/>
        </p:spPr>
      </p:pic>
      <p:pic>
        <p:nvPicPr>
          <p:cNvPr id="6" name="Picture 6" descr="http://www.spsemoh.cz/vyuka/zel/obrazky/trre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5" y="332656"/>
            <a:ext cx="3917584" cy="2996952"/>
          </a:xfrm>
          <a:prstGeom prst="rect">
            <a:avLst/>
          </a:prstGeom>
          <a:noFill/>
        </p:spPr>
      </p:pic>
      <p:pic>
        <p:nvPicPr>
          <p:cNvPr id="1028" name="Picture 4" descr="http://352lab.vsb.cz/ServerFinalVer/Tonhauser/images/2.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60664"/>
            <a:ext cx="6048672" cy="36143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012160" y="364502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Charakterizuj nasledovnú súčiastku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043608" y="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OPAKOVANIE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t="11180" r="4348" b="14282"/>
          <a:stretch>
            <a:fillRect/>
          </a:stretch>
        </p:blipFill>
        <p:spPr bwMode="auto">
          <a:xfrm>
            <a:off x="179512" y="1877555"/>
            <a:ext cx="8784976" cy="479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11663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Infračervený vysielač</a:t>
            </a:r>
            <a:endParaRPr lang="sk-SK" sz="3200" b="1" dirty="0"/>
          </a:p>
        </p:txBody>
      </p:sp>
      <p:pic>
        <p:nvPicPr>
          <p:cNvPr id="41988" name="Picture 4" descr="http://www.pinout.net/transistors/M.gif"/>
          <p:cNvPicPr>
            <a:picLocks noChangeAspect="1" noChangeArrowheads="1"/>
          </p:cNvPicPr>
          <p:nvPr/>
        </p:nvPicPr>
        <p:blipFill>
          <a:blip r:embed="rId3" cstate="print"/>
          <a:srcRect l="12461" t="12923" r="21078" b="9540"/>
          <a:stretch>
            <a:fillRect/>
          </a:stretch>
        </p:blipFill>
        <p:spPr bwMode="auto">
          <a:xfrm>
            <a:off x="6300192" y="0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t="4110" r="1000" b="13136"/>
          <a:stretch>
            <a:fillRect/>
          </a:stretch>
        </p:blipFill>
        <p:spPr bwMode="auto">
          <a:xfrm>
            <a:off x="251520" y="1916832"/>
            <a:ext cx="86775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Vysielač pre dvojitú závoru</a:t>
            </a:r>
            <a:endParaRPr lang="sk-SK" sz="2400" b="1" dirty="0"/>
          </a:p>
        </p:txBody>
      </p:sp>
      <p:pic>
        <p:nvPicPr>
          <p:cNvPr id="43012" name="Picture 4" descr="http://3.bp.blogspot.com/-g0dpdTURpag/Tn04okn0wsI/AAAAAAAAA8U/Y1R0-2TitHY/s1600/7808+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2664296" cy="2187110"/>
          </a:xfrm>
          <a:prstGeom prst="rect">
            <a:avLst/>
          </a:prstGeom>
          <a:noFill/>
        </p:spPr>
      </p:pic>
      <p:pic>
        <p:nvPicPr>
          <p:cNvPr id="43014" name="Picture 6" descr="http://www.el-component.com/images/bipolar-transistor/bd434-pino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0"/>
            <a:ext cx="3132584" cy="1721100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3059832" y="12687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Stabilizátor 8V DC</a:t>
            </a:r>
            <a:endParaRPr lang="sk-SK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724" r="5172" b="3806"/>
          <a:stretch>
            <a:fillRect/>
          </a:stretch>
        </p:blipFill>
        <p:spPr bwMode="auto">
          <a:xfrm>
            <a:off x="683568" y="1036977"/>
            <a:ext cx="8280920" cy="563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231031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Vysielač infračerveného telefónu</a:t>
            </a:r>
            <a:endParaRPr lang="sk-SK" sz="2400" b="1" dirty="0"/>
          </a:p>
        </p:txBody>
      </p:sp>
      <p:pic>
        <p:nvPicPr>
          <p:cNvPr id="44036" name="Picture 4" descr="http://www.el-component.com/images/bipolar-transistor/bc161-16-pinout.jpg"/>
          <p:cNvPicPr>
            <a:picLocks noChangeAspect="1" noChangeArrowheads="1"/>
          </p:cNvPicPr>
          <p:nvPr/>
        </p:nvPicPr>
        <p:blipFill>
          <a:blip r:embed="rId3" cstate="print"/>
          <a:srcRect l="-1312" t="4762" b="4762"/>
          <a:stretch>
            <a:fillRect/>
          </a:stretch>
        </p:blipFill>
        <p:spPr bwMode="auto">
          <a:xfrm>
            <a:off x="0" y="980728"/>
            <a:ext cx="2741933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9278" b="14796"/>
          <a:stretch>
            <a:fillRect/>
          </a:stretch>
        </p:blipFill>
        <p:spPr bwMode="auto">
          <a:xfrm>
            <a:off x="467544" y="1340767"/>
            <a:ext cx="8424936" cy="52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Zabezpečovací </a:t>
            </a:r>
            <a:r>
              <a:rPr lang="sk-SK" sz="2400" b="1" dirty="0" err="1" smtClean="0"/>
              <a:t>blikač</a:t>
            </a:r>
            <a:r>
              <a:rPr lang="sk-SK" sz="2400" b="1" dirty="0" smtClean="0"/>
              <a:t> pre auto</a:t>
            </a:r>
            <a:endParaRPr lang="sk-SK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7083" b="13371"/>
          <a:stretch>
            <a:fillRect/>
          </a:stretch>
        </p:blipFill>
        <p:spPr bwMode="auto">
          <a:xfrm>
            <a:off x="539552" y="1124744"/>
            <a:ext cx="8347613" cy="549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/>
              <a:t>Blikač</a:t>
            </a:r>
            <a:r>
              <a:rPr lang="sk-SK" sz="2800" b="1" dirty="0" smtClean="0"/>
              <a:t> s krátkymi zábleskami</a:t>
            </a:r>
            <a:endParaRPr lang="sk-SK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hema"/>
          <p:cNvPicPr>
            <a:picLocks noChangeAspect="1" noChangeArrowheads="1"/>
          </p:cNvPicPr>
          <p:nvPr/>
        </p:nvPicPr>
        <p:blipFill>
          <a:blip r:embed="rId2" cstate="print"/>
          <a:srcRect l="967" t="2564" r="1106" b="2564"/>
          <a:stretch>
            <a:fillRect/>
          </a:stretch>
        </p:blipFill>
        <p:spPr bwMode="auto">
          <a:xfrm>
            <a:off x="375634" y="908720"/>
            <a:ext cx="8444838" cy="517288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Navrhnite DPS v programe </a:t>
            </a:r>
            <a:r>
              <a:rPr lang="sk-SK" sz="2400" b="1" dirty="0" err="1" smtClean="0"/>
              <a:t>Sprint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Layoute</a:t>
            </a:r>
            <a:r>
              <a:rPr lang="sk-SK" sz="2400" b="1" dirty="0" smtClean="0"/>
              <a:t>:</a:t>
            </a:r>
            <a:endParaRPr lang="sk-SK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428604"/>
            <a:ext cx="6659989" cy="61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44" y="71414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Prekresli v </a:t>
            </a:r>
            <a:r>
              <a:rPr lang="sk-SK" b="1" dirty="0" err="1" smtClean="0"/>
              <a:t>Splane</a:t>
            </a:r>
            <a:r>
              <a:rPr lang="sk-SK" b="1" dirty="0" smtClean="0"/>
              <a:t>, navrhni DPS v </a:t>
            </a:r>
            <a:r>
              <a:rPr lang="sk-SK" b="1" dirty="0" err="1" smtClean="0"/>
              <a:t>SprintLayoute</a:t>
            </a:r>
            <a:r>
              <a:rPr lang="sk-SK" b="1" dirty="0" smtClean="0"/>
              <a:t>, zapojte v kontaktnej ploche, zhotovte DPS</a:t>
            </a:r>
            <a:endParaRPr lang="sk-SK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760584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Navrhni DPS v programe </a:t>
            </a:r>
            <a:r>
              <a:rPr lang="sk-SK" sz="2400" b="1" dirty="0" err="1" smtClean="0">
                <a:solidFill>
                  <a:srgbClr val="FF0000"/>
                </a:solidFill>
              </a:rPr>
              <a:t>Sprint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Layoute</a:t>
            </a:r>
            <a:r>
              <a:rPr lang="sk-SK" sz="2400" b="1" dirty="0" smtClean="0">
                <a:solidFill>
                  <a:srgbClr val="FF0000"/>
                </a:solidFill>
              </a:rPr>
              <a:t>: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hema"/>
          <p:cNvPicPr>
            <a:picLocks noChangeAspect="1" noChangeArrowheads="1"/>
          </p:cNvPicPr>
          <p:nvPr/>
        </p:nvPicPr>
        <p:blipFill>
          <a:blip r:embed="rId2" cstate="print"/>
          <a:srcRect l="967" t="2564" r="1106" b="2564"/>
          <a:stretch>
            <a:fillRect/>
          </a:stretch>
        </p:blipFill>
        <p:spPr bwMode="auto">
          <a:xfrm>
            <a:off x="375634" y="908720"/>
            <a:ext cx="8444838" cy="517288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Navrhnite DPS v programe </a:t>
            </a:r>
            <a:r>
              <a:rPr lang="sk-SK" sz="2400" b="1" dirty="0" err="1" smtClean="0"/>
              <a:t>Sprint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Layoute</a:t>
            </a:r>
            <a:r>
              <a:rPr lang="sk-SK" sz="2400" b="1" dirty="0" smtClean="0"/>
              <a:t>:</a:t>
            </a:r>
            <a:endParaRPr lang="sk-SK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0668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psemoh.cz/vyuka/zel/obrazky/rizusmt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352800" cy="3048001"/>
          </a:xfrm>
          <a:prstGeom prst="rect">
            <a:avLst/>
          </a:prstGeom>
          <a:noFill/>
        </p:spPr>
      </p:pic>
      <p:pic>
        <p:nvPicPr>
          <p:cNvPr id="19460" name="Picture 4" descr="http://www.spsemoh.cz/vyuka/zel/obrazky/trre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13866"/>
            <a:ext cx="3456384" cy="2644134"/>
          </a:xfrm>
          <a:prstGeom prst="rect">
            <a:avLst/>
          </a:prstGeom>
          <a:noFill/>
        </p:spPr>
      </p:pic>
      <p:pic>
        <p:nvPicPr>
          <p:cNvPr id="19462" name="Picture 6" descr="http://www.spsemoh.cz/vyuka/zel/obrazky/trre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149081"/>
            <a:ext cx="3541072" cy="270892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179512" y="392376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Priebehy napätia na záťaži pre dve rôzne hodnoty nastaveného výkonu</a:t>
            </a:r>
            <a:endParaRPr lang="sk-SK" b="1" dirty="0"/>
          </a:p>
        </p:txBody>
      </p:sp>
      <p:sp>
        <p:nvSpPr>
          <p:cNvPr id="9" name="Obdĺžnik 8"/>
          <p:cNvSpPr/>
          <p:nvPr/>
        </p:nvSpPr>
        <p:spPr>
          <a:xfrm>
            <a:off x="3347864" y="116632"/>
            <a:ext cx="579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/>
              <a:t>Triakový</a:t>
            </a:r>
            <a:r>
              <a:rPr lang="sk-SK" b="1" dirty="0" smtClean="0"/>
              <a:t> regulátor </a:t>
            </a:r>
            <a:r>
              <a:rPr lang="sk-SK" dirty="0" smtClean="0"/>
              <a:t>sa využíva pre riadenie výkonu u striedavých spotrebičov. 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251520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Malý výkon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995936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Veľký výkon</a:t>
            </a:r>
            <a:endParaRPr lang="sk-SK" dirty="0"/>
          </a:p>
        </p:txBody>
      </p:sp>
      <p:pic>
        <p:nvPicPr>
          <p:cNvPr id="8194" name="Picture 2" descr="https://www.svetsuciastok.sk/out/pictures/z1/9384-1-triak_bt136-600_600v_4a_70ma_to220ab_z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774031"/>
            <a:ext cx="1135013" cy="1135013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3419872" y="915685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TO220 - </a:t>
            </a:r>
            <a:r>
              <a:rPr lang="sk-SK" dirty="0" smtClean="0"/>
              <a:t>TIC236M - 12A/600V, riadiaci prúd 30-50mA, </a:t>
            </a:r>
          </a:p>
          <a:p>
            <a:r>
              <a:rPr lang="it-IT" dirty="0" smtClean="0"/>
              <a:t>Triak BTA16A-600B 600V/16A, </a:t>
            </a:r>
            <a:r>
              <a:rPr lang="sk-SK" dirty="0" smtClean="0"/>
              <a:t>riadiaci prúd </a:t>
            </a:r>
            <a:r>
              <a:rPr lang="it-IT" dirty="0" smtClean="0"/>
              <a:t>35mA</a:t>
            </a:r>
            <a:endParaRPr lang="sk-SK" dirty="0" smtClean="0"/>
          </a:p>
          <a:p>
            <a:r>
              <a:rPr lang="pl-PL" b="1" dirty="0" smtClean="0"/>
              <a:t>TO92</a:t>
            </a:r>
            <a:r>
              <a:rPr lang="pl-PL" dirty="0" smtClean="0"/>
              <a:t>  - Triak Z0103MA - 1A 600V, riadiaci prúd 5mA</a:t>
            </a:r>
          </a:p>
          <a:p>
            <a:r>
              <a:rPr lang="sk-SK" b="1" dirty="0" smtClean="0"/>
              <a:t>TO64 </a:t>
            </a:r>
            <a:r>
              <a:rPr lang="sk-SK" dirty="0" smtClean="0"/>
              <a:t> - </a:t>
            </a:r>
            <a:r>
              <a:rPr lang="sk-SK" dirty="0" err="1" smtClean="0"/>
              <a:t>Triak</a:t>
            </a:r>
            <a:r>
              <a:rPr lang="sk-SK" dirty="0" smtClean="0"/>
              <a:t> KT728/800, 800V, 15A, Ig100mA</a:t>
            </a:r>
          </a:p>
          <a:p>
            <a:r>
              <a:rPr lang="sk-SK" b="1" dirty="0" smtClean="0"/>
              <a:t>TO202</a:t>
            </a:r>
            <a:r>
              <a:rPr lang="sk-SK" dirty="0" smtClean="0"/>
              <a:t> - </a:t>
            </a:r>
            <a:r>
              <a:rPr lang="pl-PL" dirty="0" smtClean="0"/>
              <a:t>Triak Z0405/600V,4A, Ig 5mA</a:t>
            </a:r>
          </a:p>
          <a:p>
            <a:r>
              <a:rPr lang="pl-PL" b="1" dirty="0" smtClean="0"/>
              <a:t>TO126</a:t>
            </a:r>
            <a:r>
              <a:rPr lang="pl-PL" dirty="0" smtClean="0"/>
              <a:t>  - Triak; 600V; 4A; 5mA; </a:t>
            </a:r>
          </a:p>
          <a:p>
            <a:endParaRPr lang="sk-SK" dirty="0" smtClean="0"/>
          </a:p>
          <a:p>
            <a:endParaRPr lang="pl-PL" dirty="0" smtClean="0"/>
          </a:p>
          <a:p>
            <a:endParaRPr lang="sk-SK" b="1" dirty="0"/>
          </a:p>
        </p:txBody>
      </p:sp>
      <p:pic>
        <p:nvPicPr>
          <p:cNvPr id="8198" name="Picture 6" descr="KT728/800 triak, 800V 15A 100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9" y="2813829"/>
            <a:ext cx="1584176" cy="1191235"/>
          </a:xfrm>
          <a:prstGeom prst="rect">
            <a:avLst/>
          </a:prstGeom>
          <a:noFill/>
        </p:spPr>
      </p:pic>
      <p:pic>
        <p:nvPicPr>
          <p:cNvPr id="8202" name="Picture 10" descr="http://static1.tme.eu/products_pics/1/b/c/1bc32e09ca647591a8258ac81323a969/801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429000"/>
            <a:ext cx="1295466" cy="971600"/>
          </a:xfrm>
          <a:prstGeom prst="rect">
            <a:avLst/>
          </a:prstGeom>
          <a:noFill/>
        </p:spPr>
      </p:pic>
      <p:pic>
        <p:nvPicPr>
          <p:cNvPr id="8196" name="Picture 4" descr="https://www.svetsuciastok.sk/out/pictures/z1/9387-1-triak_z0103ma_600v_1a_5ma_to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2852936"/>
            <a:ext cx="1248138" cy="936104"/>
          </a:xfrm>
          <a:prstGeom prst="rect">
            <a:avLst/>
          </a:prstGeom>
          <a:noFill/>
        </p:spPr>
      </p:pic>
      <p:pic>
        <p:nvPicPr>
          <p:cNvPr id="8200" name="Picture 8" descr="Triak Z0405/600V,4A/proud mřížky Ig 5mA pouzdro TO202-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882043"/>
            <a:ext cx="1224136" cy="918102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323528" y="116632"/>
            <a:ext cx="2498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err="1" smtClean="0"/>
              <a:t>Triakový</a:t>
            </a:r>
            <a:r>
              <a:rPr lang="sk-SK" sz="2400" b="1" dirty="0" smtClean="0"/>
              <a:t> regulátor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548680"/>
            <a:ext cx="77511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sers.cecs.anu.edu.au/~Gerard.Borg/engn4545_borg/transistors_LO/KLAP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6840760" cy="506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lp-design.webnode.sk/200000030-446a64929a/schema%20zapojenia.jpg"/>
          <p:cNvPicPr>
            <a:picLocks noChangeAspect="1" noChangeArrowheads="1"/>
          </p:cNvPicPr>
          <p:nvPr/>
        </p:nvPicPr>
        <p:blipFill>
          <a:blip r:embed="rId2" cstate="print"/>
          <a:srcRect t="1488" r="1963" b="5446"/>
          <a:stretch>
            <a:fillRect/>
          </a:stretch>
        </p:blipFill>
        <p:spPr bwMode="auto">
          <a:xfrm>
            <a:off x="0" y="1916832"/>
            <a:ext cx="896448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12768" cy="41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066" y="4869161"/>
            <a:ext cx="173386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rolc-elektro.cz/wp-content/uploads/2014/04/PWM_r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18" y="3356992"/>
            <a:ext cx="8886170" cy="2880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2/25/Diak01.png"/>
          <p:cNvPicPr>
            <a:picLocks noChangeAspect="1" noChangeArrowheads="1"/>
          </p:cNvPicPr>
          <p:nvPr/>
        </p:nvPicPr>
        <p:blipFill>
          <a:blip r:embed="rId2" cstate="print"/>
          <a:srcRect l="12195" r="2439"/>
          <a:stretch>
            <a:fillRect/>
          </a:stretch>
        </p:blipFill>
        <p:spPr bwMode="auto">
          <a:xfrm>
            <a:off x="6372200" y="3645024"/>
            <a:ext cx="2520280" cy="2952328"/>
          </a:xfrm>
          <a:prstGeom prst="rect">
            <a:avLst/>
          </a:prstGeom>
          <a:noFill/>
        </p:spPr>
      </p:pic>
      <p:pic>
        <p:nvPicPr>
          <p:cNvPr id="25602" name="Picture 2" descr="http://www.spsemoh.cz/vyuka/zel/obrazky/va-dia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7824" y="692696"/>
            <a:ext cx="3196176" cy="2448272"/>
          </a:xfrm>
          <a:prstGeom prst="rect">
            <a:avLst/>
          </a:prstGeom>
          <a:noFill/>
        </p:spPr>
      </p:pic>
      <p:pic>
        <p:nvPicPr>
          <p:cNvPr id="4" name="Picture 4" descr="https://upload.wikimedia.org/wikipedia/commons/0/0f/Vachdia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1268760"/>
            <a:ext cx="5608841" cy="4980651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51520" y="2606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Charakterizuj nasledovnú súčiastku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285728"/>
            <a:ext cx="807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Šírka frekvenčného pásma tranzistora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šírka pásma – kmitočtový rozsah, ktorý je zosilňovač schopný zosilniť</a:t>
            </a:r>
            <a:endParaRPr lang="sk-SK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20760"/>
            <a:ext cx="6035907" cy="36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5082165"/>
            <a:ext cx="4572033" cy="106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981" y="5072074"/>
            <a:ext cx="425802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alzat.szm.com/selektory/frekvenc/typ_filtr.gif"/>
          <p:cNvPicPr>
            <a:picLocks noChangeAspect="1" noChangeArrowheads="1"/>
          </p:cNvPicPr>
          <p:nvPr/>
        </p:nvPicPr>
        <p:blipFill>
          <a:blip r:embed="rId2" cstate="print"/>
          <a:srcRect b="15152"/>
          <a:stretch>
            <a:fillRect/>
          </a:stretch>
        </p:blipFill>
        <p:spPr bwMode="auto">
          <a:xfrm>
            <a:off x="54446" y="908720"/>
            <a:ext cx="8982050" cy="2016224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79512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Typy frekvenčných </a:t>
            </a:r>
            <a:r>
              <a:rPr lang="sk-SK" sz="2400" b="1" dirty="0" err="1" smtClean="0">
                <a:solidFill>
                  <a:srgbClr val="FF0000"/>
                </a:solidFill>
              </a:rPr>
              <a:t>priepustí</a:t>
            </a:r>
            <a:r>
              <a:rPr lang="sk-SK" sz="2400" b="1" dirty="0" smtClean="0">
                <a:solidFill>
                  <a:srgbClr val="FF0000"/>
                </a:solidFill>
              </a:rPr>
              <a:t> ?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299695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Dolná </a:t>
            </a:r>
            <a:r>
              <a:rPr lang="sk-SK" dirty="0" err="1" smtClean="0"/>
              <a:t>priepusť</a:t>
            </a:r>
            <a:r>
              <a:rPr lang="sk-SK" dirty="0" smtClean="0"/>
              <a:t> 	        Horná </a:t>
            </a:r>
            <a:r>
              <a:rPr lang="sk-SK" dirty="0" err="1" smtClean="0"/>
              <a:t>priepusť</a:t>
            </a:r>
            <a:r>
              <a:rPr lang="sk-SK" dirty="0" smtClean="0"/>
              <a:t>		Pásmová </a:t>
            </a:r>
            <a:r>
              <a:rPr lang="sk-SK" dirty="0" err="1" smtClean="0"/>
              <a:t>priepusť</a:t>
            </a:r>
            <a:r>
              <a:rPr lang="sk-SK" dirty="0" smtClean="0"/>
              <a:t>           </a:t>
            </a:r>
            <a:r>
              <a:rPr lang="sk-SK" dirty="0" err="1" smtClean="0"/>
              <a:t>Pásmová</a:t>
            </a:r>
            <a:r>
              <a:rPr lang="sk-SK" dirty="0" smtClean="0"/>
              <a:t> </a:t>
            </a:r>
            <a:r>
              <a:rPr lang="sk-SK" dirty="0" err="1" smtClean="0"/>
              <a:t>zádrž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83671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Vysokofrekvenčné zosilňovače</a:t>
            </a:r>
            <a:r>
              <a:rPr lang="sk-SK" dirty="0" smtClean="0"/>
              <a:t> sú zosilňovače, ktorých pracovná oblasť frekvencií leží nad nízkofrekvenčnou oblasťou, t.j. nad 1 MHz.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Tieto zosilňovače sú prevažne realizované tak, že ich vstupné a výstupné obvody </a:t>
            </a:r>
            <a:r>
              <a:rPr lang="sk-SK" b="1" dirty="0" smtClean="0"/>
              <a:t>obsahujú rezonančné obvody </a:t>
            </a:r>
            <a:r>
              <a:rPr lang="sk-SK" dirty="0" smtClean="0"/>
              <a:t>alebo </a:t>
            </a:r>
            <a:r>
              <a:rPr lang="sk-SK" b="1" dirty="0" smtClean="0"/>
              <a:t>sústavu rezonančných obvodov</a:t>
            </a:r>
            <a:r>
              <a:rPr lang="sk-SK" dirty="0" smtClean="0"/>
              <a:t>. Jednotlivé zosilňovacie stupne tvoria tranzistory alebo elektrónky pracujúce v triede A, v kolektore alebo anóde ktorých je ladený rezonančný obvod.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Špecifikom VF zosilňovačov je, že vstupný aj výstupný odpor musí byť 50 Ohmov ( 75 Ohmov pri TV technike ).</a:t>
            </a:r>
            <a:endParaRPr lang="sk-SK" b="1" dirty="0"/>
          </a:p>
        </p:txBody>
      </p:sp>
      <p:pic>
        <p:nvPicPr>
          <p:cNvPr id="17410" name="Picture 2" descr="http://www.hamradio.sk/zacinajucim/novice_technika_odpovede.files/image0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41425"/>
            <a:ext cx="7200800" cy="3083919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Vysokofrekvenčné zosilňovače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http://www.oskole.sk/userfiles/image/fyzika/elektromagn%20oscil/image0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80728"/>
            <a:ext cx="2160240" cy="617211"/>
          </a:xfrm>
          <a:prstGeom prst="rect">
            <a:avLst/>
          </a:prstGeom>
          <a:noFill/>
        </p:spPr>
      </p:pic>
      <p:pic>
        <p:nvPicPr>
          <p:cNvPr id="33794" name="Picture 2" descr="http://www.oskole.sk/userfiles/image/fyzika/elektromagn%20oscil/image0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2016224" cy="103270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52536" y="188640"/>
            <a:ext cx="8711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FF0000"/>
                </a:solidFill>
              </a:rPr>
              <a:t>Thomsonov</a:t>
            </a:r>
            <a:r>
              <a:rPr lang="sk-SK" sz="2000" b="1" dirty="0" smtClean="0">
                <a:solidFill>
                  <a:srgbClr val="FF0000"/>
                </a:solidFill>
              </a:rPr>
              <a:t> vzťah pre frekvenciu a periódu paralelného rezonančného obvodu: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3528" y="1916832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Príklad:</a:t>
            </a:r>
          </a:p>
          <a:p>
            <a:r>
              <a:rPr lang="sk-SK" dirty="0" smtClean="0"/>
              <a:t>Oscilačný obvod je tvorený cievkou s indukčnosťou 0,1 </a:t>
            </a:r>
            <a:r>
              <a:rPr lang="sk-SK" dirty="0" err="1" smtClean="0"/>
              <a:t>mH</a:t>
            </a:r>
            <a:r>
              <a:rPr lang="sk-SK" dirty="0" smtClean="0"/>
              <a:t> a s kondenzátorom s kapacitou 100 </a:t>
            </a:r>
            <a:r>
              <a:rPr lang="sk-SK" dirty="0" err="1" smtClean="0"/>
              <a:t>pF</a:t>
            </a:r>
            <a:r>
              <a:rPr lang="sk-SK" dirty="0" smtClean="0"/>
              <a:t>. Určite frekvenciu vlastného kmitania obvodu. Pre výpočet použijeme </a:t>
            </a:r>
            <a:r>
              <a:rPr lang="sk-SK" dirty="0" err="1" smtClean="0"/>
              <a:t>Thomsonov</a:t>
            </a:r>
            <a:r>
              <a:rPr lang="sk-SK" dirty="0" smtClean="0"/>
              <a:t> vzťah pre výpočet frekvencie:</a:t>
            </a:r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endParaRPr lang="sk-SK" dirty="0"/>
          </a:p>
        </p:txBody>
      </p:sp>
      <p:pic>
        <p:nvPicPr>
          <p:cNvPr id="33797" name="Picture 5" descr="http://www.oskole.sk/userfiles/image/fyzika/elektromagn%20oscil/image02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7528666" cy="1008112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395536" y="450912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 Úlohy:</a:t>
            </a:r>
            <a:endParaRPr lang="sk-SK" dirty="0" smtClean="0"/>
          </a:p>
          <a:p>
            <a:r>
              <a:rPr lang="sk-SK" dirty="0" smtClean="0"/>
              <a:t> Určte periódu vlastného kmitania oscilačného obvodu s parametrami </a:t>
            </a:r>
            <a:br>
              <a:rPr lang="sk-SK" dirty="0" smtClean="0"/>
            </a:br>
            <a:endParaRPr lang="sk-SK" dirty="0" smtClean="0"/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467544" y="5133385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1:  C=50uF, L=50H</a:t>
            </a:r>
          </a:p>
          <a:p>
            <a:r>
              <a:rPr lang="sk-SK" dirty="0" smtClean="0"/>
              <a:t>2:  C=100uF, L=5H</a:t>
            </a:r>
          </a:p>
          <a:p>
            <a:r>
              <a:rPr lang="sk-SK" dirty="0" smtClean="0"/>
              <a:t>3:  C=10uF, L=100mH</a:t>
            </a:r>
          </a:p>
          <a:p>
            <a:r>
              <a:rPr lang="sk-SK" dirty="0" smtClean="0"/>
              <a:t>4:  C=10pF, L=10mH</a:t>
            </a:r>
          </a:p>
          <a:p>
            <a:r>
              <a:rPr lang="sk-SK" dirty="0" smtClean="0"/>
              <a:t>5:  C=1nF, L=100mH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6480720" cy="586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611560" y="1886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Prehľad staníc v lokalite Martin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416</Words>
  <Application>Microsoft Office PowerPoint</Application>
  <PresentationFormat>Prezentácia na obrazovke (4:3)</PresentationFormat>
  <Paragraphs>79</Paragraphs>
  <Slides>34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102</cp:revision>
  <dcterms:created xsi:type="dcterms:W3CDTF">2017-05-14T06:35:29Z</dcterms:created>
  <dcterms:modified xsi:type="dcterms:W3CDTF">2017-06-21T06:41:35Z</dcterms:modified>
</cp:coreProperties>
</file>