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306" r:id="rId2"/>
    <p:sldId id="307" r:id="rId3"/>
    <p:sldId id="256" r:id="rId4"/>
    <p:sldId id="294" r:id="rId5"/>
    <p:sldId id="292" r:id="rId6"/>
    <p:sldId id="305" r:id="rId7"/>
    <p:sldId id="295" r:id="rId8"/>
    <p:sldId id="296" r:id="rId9"/>
    <p:sldId id="287" r:id="rId10"/>
    <p:sldId id="299" r:id="rId11"/>
    <p:sldId id="288" r:id="rId12"/>
    <p:sldId id="300" r:id="rId13"/>
    <p:sldId id="290" r:id="rId14"/>
    <p:sldId id="297" r:id="rId15"/>
    <p:sldId id="289" r:id="rId16"/>
    <p:sldId id="298" r:id="rId17"/>
    <p:sldId id="303" r:id="rId18"/>
    <p:sldId id="285" r:id="rId19"/>
    <p:sldId id="301" r:id="rId20"/>
    <p:sldId id="302" r:id="rId21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66" d="100"/>
          <a:sy n="66" d="100"/>
        </p:scale>
        <p:origin x="-14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C5D52327-854E-46C4-871C-26CBD25F31DF}" type="datetimeFigureOut">
              <a:rPr lang="sk-SK" smtClean="0"/>
              <a:pPr/>
              <a:t>10.10.2017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E8E69E95-EE87-4E11-AC4D-0246DA273B7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3200-7742-4985-9670-C26026A857B4}" type="datetimeFigureOut">
              <a:rPr lang="sk-SK" smtClean="0"/>
              <a:pPr/>
              <a:t>10.10.2017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2FB-B315-4CE6-B0A6-B43775B3DC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3200-7742-4985-9670-C26026A857B4}" type="datetimeFigureOut">
              <a:rPr lang="sk-SK" smtClean="0"/>
              <a:pPr/>
              <a:t>10.10.2017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2FB-B315-4CE6-B0A6-B43775B3DC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3200-7742-4985-9670-C26026A857B4}" type="datetimeFigureOut">
              <a:rPr lang="sk-SK" smtClean="0"/>
              <a:pPr/>
              <a:t>10.10.2017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2FB-B315-4CE6-B0A6-B43775B3DC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3200-7742-4985-9670-C26026A857B4}" type="datetimeFigureOut">
              <a:rPr lang="sk-SK" smtClean="0"/>
              <a:pPr/>
              <a:t>10.10.2017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2FB-B315-4CE6-B0A6-B43775B3DC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3200-7742-4985-9670-C26026A857B4}" type="datetimeFigureOut">
              <a:rPr lang="sk-SK" smtClean="0"/>
              <a:pPr/>
              <a:t>10.10.2017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2FB-B315-4CE6-B0A6-B43775B3DC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3200-7742-4985-9670-C26026A857B4}" type="datetimeFigureOut">
              <a:rPr lang="sk-SK" smtClean="0"/>
              <a:pPr/>
              <a:t>10.10.2017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2FB-B315-4CE6-B0A6-B43775B3DC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3200-7742-4985-9670-C26026A857B4}" type="datetimeFigureOut">
              <a:rPr lang="sk-SK" smtClean="0"/>
              <a:pPr/>
              <a:t>10.10.2017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2FB-B315-4CE6-B0A6-B43775B3DC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3200-7742-4985-9670-C26026A857B4}" type="datetimeFigureOut">
              <a:rPr lang="sk-SK" smtClean="0"/>
              <a:pPr/>
              <a:t>10.10.2017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2FB-B315-4CE6-B0A6-B43775B3DC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3200-7742-4985-9670-C26026A857B4}" type="datetimeFigureOut">
              <a:rPr lang="sk-SK" smtClean="0"/>
              <a:pPr/>
              <a:t>10.10.2017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2FB-B315-4CE6-B0A6-B43775B3DC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3200-7742-4985-9670-C26026A857B4}" type="datetimeFigureOut">
              <a:rPr lang="sk-SK" smtClean="0"/>
              <a:pPr/>
              <a:t>10.10.2017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2FB-B315-4CE6-B0A6-B43775B3DC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3200-7742-4985-9670-C26026A857B4}" type="datetimeFigureOut">
              <a:rPr lang="sk-SK" smtClean="0"/>
              <a:pPr/>
              <a:t>10.10.2017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2FB-B315-4CE6-B0A6-B43775B3DC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73200-7742-4985-9670-C26026A857B4}" type="datetimeFigureOut">
              <a:rPr lang="sk-SK" smtClean="0"/>
              <a:pPr/>
              <a:t>10.10.2017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B32FB-B315-4CE6-B0A6-B43775B3DCC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hyperlink" Target="http://www.google.sk/url?sa=i&amp;rct=j&amp;q=&amp;esrc=s&amp;source=images&amp;cd=&amp;cad=rja&amp;uact=8&amp;ved=0CAcQjRxqFQoTCN7_run-3cgCFcuyFAodKFMOwg&amp;url=http://www.vo.gme.cz/cz/index.php?product=210-016&amp;psig=AFQjCNGuyvuVaQhWoMTyIJG3Z1ldpwXLXQ&amp;ust=14458750694673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google.sk/url?sa=i&amp;rct=j&amp;q=&amp;esrc=s&amp;source=images&amp;cd=&amp;cad=rja&amp;uact=8&amp;ved=0CAcQjRxqFQoTCLLgqZH_3cgCFQTxFAodERsI6Q&amp;url=http://www.ledbiznis.sk/3mm-LED-diody-c34_0_1.htm&amp;bvm=bv.105841590,d.bGg&amp;psig=AFQjCNHL1MC5WucX_sAORPI9ETJCz25H2A&amp;ust=144587519225005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gif"/><Relationship Id="rId10" Type="http://schemas.openxmlformats.org/officeDocument/2006/relationships/image" Target="../media/image60.jpeg"/><Relationship Id="rId4" Type="http://schemas.openxmlformats.org/officeDocument/2006/relationships/image" Target="../media/image16.gif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18" Type="http://schemas.openxmlformats.org/officeDocument/2006/relationships/image" Target="../media/image84.pn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17" Type="http://schemas.openxmlformats.org/officeDocument/2006/relationships/image" Target="../media/image83.png"/><Relationship Id="rId2" Type="http://schemas.openxmlformats.org/officeDocument/2006/relationships/image" Target="../media/image68.jpe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5" Type="http://schemas.openxmlformats.org/officeDocument/2006/relationships/image" Target="../media/image81.gif"/><Relationship Id="rId10" Type="http://schemas.openxmlformats.org/officeDocument/2006/relationships/image" Target="../media/image76.jpeg"/><Relationship Id="rId19" Type="http://schemas.openxmlformats.org/officeDocument/2006/relationships/image" Target="../media/image85.png"/><Relationship Id="rId4" Type="http://schemas.openxmlformats.org/officeDocument/2006/relationships/image" Target="../media/image70.jpeg"/><Relationship Id="rId9" Type="http://schemas.openxmlformats.org/officeDocument/2006/relationships/image" Target="../media/image75.jpeg"/><Relationship Id="rId1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5.png"/><Relationship Id="rId3" Type="http://schemas.openxmlformats.org/officeDocument/2006/relationships/hyperlink" Target="http://www.google.sk/url?sa=i&amp;rct=j&amp;q=&amp;esrc=s&amp;source=images&amp;cd=&amp;cad=rja&amp;uact=8&amp;ved=0CAcQjRxqFQoTCN7_run-3cgCFcuyFAodKFMOwg&amp;url=http://www.vo.gme.cz/cz/index.php?product=210-016&amp;psig=AFQjCNGuyvuVaQhWoMTyIJG3Z1ldpwXLXQ&amp;ust=1445875069467334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14.png"/><Relationship Id="rId5" Type="http://schemas.openxmlformats.org/officeDocument/2006/relationships/hyperlink" Target="http://www.google.sk/url?sa=i&amp;rct=j&amp;q=&amp;esrc=s&amp;source=images&amp;cd=&amp;cad=rja&amp;uact=8&amp;ved=0CAcQjRxqFQoTCLLgqZH_3cgCFQTxFAodERsI6Q&amp;url=http://www.ledbiznis.sk/3mm-LED-diody-c34_0_1.htm&amp;bvm=bv.105841590,d.bGg&amp;psig=AFQjCNHL1MC5WucX_sAORPI9ETJCz25H2A&amp;ust=1445875192250055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13.jpeg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hyperlink" Target="http://www.google.sk/url?sa=i&amp;rct=j&amp;q=&amp;esrc=s&amp;frm=1&amp;source=images&amp;cd=&amp;cad=rja&amp;docid=u3ppRbho-s6RmM&amp;tbnid=9z2WBVxsKZkVzM:&amp;ved=0CAUQjRw&amp;url=http://www.3qservice.eu/hlavny-sklad2/02.-rezistory.html&amp;ei=8TsOUbLSBNHKsgbQx4GgCw&amp;bvm=bv.41867550,d.bGE&amp;psig=AFQjCNHd1U9YaESzX7GufnhY_jFZU5svHw&amp;ust=135997349478062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15.png"/><Relationship Id="rId5" Type="http://schemas.openxmlformats.org/officeDocument/2006/relationships/hyperlink" Target="http://www.google.sk/url?sa=i&amp;rct=j&amp;q=&amp;esrc=s&amp;frm=1&amp;source=images&amp;cd=&amp;cad=rja&amp;docid=3evWpX9qw_m23M&amp;tbnid=Hd7bJp9o11aPxM:&amp;ved=0CAUQjRw&amp;url=http://foow.org/cz/kc238a-nove-tranzistory-jednotlive-i1446327935.html&amp;ei=QjwOUfepL4KktAapjoH4Bw&amp;bvm=bv.41867550,d.bGE&amp;psig=AFQjCNE04sK2VVBFvgA-9uybZuzsV3og2Q&amp;ust=1359973805531475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openxmlformats.org/officeDocument/2006/relationships/hyperlink" Target="http://www.google.sk/url?sa=i&amp;rct=j&amp;q=&amp;esrc=s&amp;frm=1&amp;source=images&amp;cd=&amp;cad=rja&amp;docid=Ws49g6rWiitGsM&amp;tbnid=MuE-gP7aG_HoSM:&amp;ved=0CAUQjRw&amp;url=http://www.ledtech.sk/led-diody-3mm-supersvietive-s-plochou-hlavou/22-led-dioda-3mm-modra-flat-top-ploche-celo-100.html&amp;ei=Z0AOUbGCKMmVswa_roD4Dg&amp;bvm=bv.41867550,d.Yms&amp;psig=AFQjCNEpE-1OxHtHI8KMMEdZ3hEgKAnCCA&amp;ust=135997485687490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hyperlink" Target="http://www.google.sk/url?sa=i&amp;rct=j&amp;q=&amp;esrc=s&amp;frm=1&amp;source=images&amp;cd=&amp;cad=rja&amp;docid=Ws49g6rWiitGsM&amp;tbnid=MuE-gP7aG_HoSM:&amp;ved=0CAUQjRw&amp;url=http://www.ledtech.sk/led-diody-3mm-supersvietive-s-plochou-hlavou/22-led-dioda-3mm-modra-flat-top-ploche-celo-100.html&amp;ei=Z0AOUbGCKMmVswa_roD4Dg&amp;bvm=bv.41867550,d.Yms&amp;psig=AFQjCNEpE-1OxHtHI8KMMEdZ3hEgKAnCCA&amp;ust=1359974856874905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google.sk/url?sa=i&amp;rct=j&amp;q=&amp;esrc=s&amp;frm=1&amp;source=images&amp;cd=&amp;cad=rja&amp;docid=u3ppRbho-s6RmM&amp;tbnid=9z2WBVxsKZkVzM:&amp;ved=0CAUQjRw&amp;url=http://www.3qservice.eu/hlavny-sklad2/02.-rezistory.html&amp;ei=8TsOUbLSBNHKsgbQx4GgCw&amp;bvm=bv.41867550,d.bGE&amp;psig=AFQjCNHd1U9YaESzX7GufnhY_jFZU5svHw&amp;ust=1359973494780624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2274545"/>
            <a:ext cx="8424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Definuj pojmy: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vodič, kábel, svorkovnica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označenie CYKY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indukčnosť, elektromagnetizmus, tlmivka, cievka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priame a nepriame meranie odporu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transformátor, transformačný pomer, účinnosť transformátora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transformácia nahor, transformácia nadol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merné jednotky – napätia, prúdu, indukčnosti, kapacity, odporu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striedavý signál, perióda, frekvencia, kladná a záporná amplitúda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otvorený elektrický obvod, uzavretý elektrický obvod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23528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Cieľ: poznať základné elektronické súčiastky a ich zapájanie</a:t>
            </a:r>
            <a:endParaRPr lang="sk-SK" sz="2400" b="1" dirty="0"/>
          </a:p>
        </p:txBody>
      </p:sp>
      <p:pic>
        <p:nvPicPr>
          <p:cNvPr id="6" name="Picture 4" descr="http://www.vo.gme.cz/dokumentace/210/210-016/pctdetail.210-016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016732"/>
            <a:ext cx="1296144" cy="972108"/>
          </a:xfrm>
          <a:prstGeom prst="rect">
            <a:avLst/>
          </a:prstGeom>
          <a:noFill/>
        </p:spPr>
      </p:pic>
      <p:pic>
        <p:nvPicPr>
          <p:cNvPr id="7" name="Picture 12" descr="http://www.ledbiznis.sk/fotky16126/fotos/_vyr_317LE01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872716"/>
            <a:ext cx="864096" cy="864096"/>
          </a:xfrm>
          <a:prstGeom prst="rect">
            <a:avLst/>
          </a:prstGeom>
          <a:noFill/>
        </p:spPr>
      </p:pic>
      <p:pic>
        <p:nvPicPr>
          <p:cNvPr id="8" name="Picture 16" descr="http://www.nejelektro.cz/images/produkty/1703/kondenzator-elektrolyticky-1000uf-25v-105c_0.jpg"/>
          <p:cNvPicPr>
            <a:picLocks noChangeAspect="1" noChangeArrowheads="1"/>
          </p:cNvPicPr>
          <p:nvPr/>
        </p:nvPicPr>
        <p:blipFill>
          <a:blip r:embed="rId6" cstate="print"/>
          <a:srcRect l="5325" t="17752" r="20118" b="7692"/>
          <a:stretch>
            <a:fillRect/>
          </a:stretch>
        </p:blipFill>
        <p:spPr bwMode="auto">
          <a:xfrm>
            <a:off x="3275856" y="872716"/>
            <a:ext cx="1440160" cy="1080121"/>
          </a:xfrm>
          <a:prstGeom prst="rect">
            <a:avLst/>
          </a:prstGeom>
          <a:noFill/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088740"/>
            <a:ext cx="1008112" cy="80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5" descr="http://detektory.hantec.cz/user_images/baterie-varta-zncl-9v.jpg"/>
          <p:cNvPicPr>
            <a:picLocks noChangeAspect="1" noChangeArrowheads="1"/>
          </p:cNvPicPr>
          <p:nvPr/>
        </p:nvPicPr>
        <p:blipFill>
          <a:blip r:embed="rId8" cstate="print"/>
          <a:srcRect l="3606" t="5000" r="50721" b="6786"/>
          <a:stretch>
            <a:fillRect/>
          </a:stretch>
        </p:blipFill>
        <p:spPr bwMode="auto">
          <a:xfrm rot="5400000">
            <a:off x="745623" y="810661"/>
            <a:ext cx="659428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wireliled.cz/wp-content/uploads/2015/03/LED_symbol_ma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08373"/>
            <a:ext cx="2286017" cy="1088579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285720" y="14285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LED dióda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46088" name="Picture 8" descr="https://encrypted-tbn2.gstatic.com/images?q=tbn:ANd9GcRwndDXb1kW1-vgpdCRgnqydbQZFubyBirjrJ4oPFbPuhFKMuW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3900686" cy="2736304"/>
          </a:xfrm>
          <a:prstGeom prst="rect">
            <a:avLst/>
          </a:prstGeom>
          <a:noFill/>
        </p:spPr>
      </p:pic>
      <p:pic>
        <p:nvPicPr>
          <p:cNvPr id="46090" name="Picture 10" descr="http://remote-lab.fyzika.net/experiment/04/img/LED_foto.gif"/>
          <p:cNvPicPr>
            <a:picLocks noChangeAspect="1" noChangeArrowheads="1"/>
          </p:cNvPicPr>
          <p:nvPr/>
        </p:nvPicPr>
        <p:blipFill>
          <a:blip r:embed="rId4" cstate="print"/>
          <a:srcRect r="36250"/>
          <a:stretch>
            <a:fillRect/>
          </a:stretch>
        </p:blipFill>
        <p:spPr bwMode="auto">
          <a:xfrm>
            <a:off x="323528" y="1412794"/>
            <a:ext cx="1944216" cy="2592270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5064"/>
            <a:ext cx="770485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lokTextu 12"/>
          <p:cNvSpPr txBox="1"/>
          <p:nvPr/>
        </p:nvSpPr>
        <p:spPr>
          <a:xfrm>
            <a:off x="251520" y="5445224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Použitie: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indikácia prechodu prúdu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kontrolné svietidlá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dekoratívne funkcie</a:t>
            </a:r>
          </a:p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251520" y="611396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Elektronická súčiastka, ktorá vyžaruje svetlo, keď ňou prechádza prúd v priepustnom smere.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.ytimg.com/vi/FcHPdkEYC6s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66417"/>
            <a:ext cx="3422184" cy="2566639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51520" y="116632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Tranzistor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47110" name="Picture 6" descr="Transistor as switch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735" y="2222534"/>
            <a:ext cx="2952771" cy="2214578"/>
          </a:xfrm>
          <a:prstGeom prst="rect">
            <a:avLst/>
          </a:prstGeom>
          <a:noFill/>
        </p:spPr>
      </p:pic>
      <p:pic>
        <p:nvPicPr>
          <p:cNvPr id="47112" name="Picture 8" descr="http://www.puntoflotante.net/BC337-NPN-TRANSIS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50174"/>
            <a:ext cx="2676793" cy="207517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059832" y="41397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Púzdra</a:t>
            </a:r>
            <a:r>
              <a:rPr lang="sk-SK" b="1" dirty="0" smtClean="0"/>
              <a:t> tranzistorov:</a:t>
            </a:r>
            <a:endParaRPr lang="sk-SK" b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/>
          <a:srcRect l="14286" t="4547" r="21428" b="9060"/>
          <a:stretch>
            <a:fillRect/>
          </a:stretch>
        </p:blipFill>
        <p:spPr bwMode="auto">
          <a:xfrm>
            <a:off x="3131840" y="4715852"/>
            <a:ext cx="64807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3059832" y="60119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TO220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4603" y="4776822"/>
            <a:ext cx="577399" cy="11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3851920" y="60119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 126</a:t>
            </a:r>
            <a:endParaRPr lang="sk-S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6" y="4643848"/>
            <a:ext cx="1210025" cy="98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lokTextu 12"/>
          <p:cNvSpPr txBox="1"/>
          <p:nvPr/>
        </p:nvSpPr>
        <p:spPr>
          <a:xfrm>
            <a:off x="5148064" y="60119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 18</a:t>
            </a:r>
            <a:endParaRPr lang="sk-SK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941168"/>
            <a:ext cx="1056134" cy="71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BlokTextu 14"/>
          <p:cNvSpPr txBox="1"/>
          <p:nvPr/>
        </p:nvSpPr>
        <p:spPr>
          <a:xfrm>
            <a:off x="6516218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 3</a:t>
            </a:r>
            <a:endParaRPr lang="sk-SK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5013180"/>
            <a:ext cx="1326846" cy="135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lokTextu 16"/>
          <p:cNvSpPr txBox="1"/>
          <p:nvPr/>
        </p:nvSpPr>
        <p:spPr>
          <a:xfrm>
            <a:off x="8244408" y="602128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 92</a:t>
            </a:r>
            <a:endParaRPr lang="sk-SK" dirty="0"/>
          </a:p>
        </p:txBody>
      </p:sp>
      <p:pic>
        <p:nvPicPr>
          <p:cNvPr id="18" name="Obrázok 17" descr="tranzistor_pn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16612" y="1173456"/>
            <a:ext cx="1001464" cy="1031408"/>
          </a:xfrm>
          <a:prstGeom prst="rect">
            <a:avLst/>
          </a:prstGeom>
        </p:spPr>
      </p:pic>
      <p:pic>
        <p:nvPicPr>
          <p:cNvPr id="19" name="Obrázok 18" descr="tranzistor_np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68740" y="1178694"/>
            <a:ext cx="1038423" cy="1026170"/>
          </a:xfrm>
          <a:prstGeom prst="rect">
            <a:avLst/>
          </a:prstGeom>
        </p:spPr>
      </p:pic>
      <p:pic>
        <p:nvPicPr>
          <p:cNvPr id="20" name="Obrázok 19" descr="tranzistor_fe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92876" y="1196752"/>
            <a:ext cx="1239566" cy="1080120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4932040" y="8994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PNP </a:t>
            </a:r>
            <a:endParaRPr lang="sk-SK" dirty="0"/>
          </a:p>
        </p:txBody>
      </p:sp>
      <p:sp>
        <p:nvSpPr>
          <p:cNvPr id="22" name="BlokTextu 21"/>
          <p:cNvSpPr txBox="1"/>
          <p:nvPr/>
        </p:nvSpPr>
        <p:spPr>
          <a:xfrm>
            <a:off x="6084170" y="8994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NPN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7236296" y="8994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FET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3923928" y="2348880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Použitie: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zosilňovače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spínače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stabilizátory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modulátory</a:t>
            </a:r>
          </a:p>
          <a:p>
            <a:endParaRPr lang="sk-SK" dirty="0"/>
          </a:p>
        </p:txBody>
      </p:sp>
      <p:sp>
        <p:nvSpPr>
          <p:cNvPr id="25" name="Obdĺžnik 24"/>
          <p:cNvSpPr/>
          <p:nvPr/>
        </p:nvSpPr>
        <p:spPr>
          <a:xfrm>
            <a:off x="179512" y="4766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 je polovodičová súčiastka, používaná </a:t>
            </a:r>
            <a:r>
              <a:rPr lang="sk-SK" dirty="0" smtClean="0"/>
              <a:t>pre zosilnenie, spínanie, stabilizáciu </a:t>
            </a:r>
            <a:r>
              <a:rPr lang="sk-SK" dirty="0" smtClean="0"/>
              <a:t>a </a:t>
            </a:r>
            <a:r>
              <a:rPr lang="sk-SK" dirty="0" smtClean="0"/>
              <a:t>moduláciu </a:t>
            </a:r>
            <a:r>
              <a:rPr lang="sk-SK" dirty="0" smtClean="0"/>
              <a:t>elektrického napätia alebo prúdu.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1663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Ďalšie polovodičové súčiastky: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5" name="Obrázok 4" descr="tyris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74000"/>
            <a:ext cx="2195736" cy="2321807"/>
          </a:xfrm>
          <a:prstGeom prst="rect">
            <a:avLst/>
          </a:prstGeom>
        </p:spPr>
      </p:pic>
      <p:pic>
        <p:nvPicPr>
          <p:cNvPr id="6" name="Obrázok 5" descr="di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9939" y="1034003"/>
            <a:ext cx="1586519" cy="1540197"/>
          </a:xfrm>
          <a:prstGeom prst="rect">
            <a:avLst/>
          </a:prstGeom>
        </p:spPr>
      </p:pic>
      <p:pic>
        <p:nvPicPr>
          <p:cNvPr id="7" name="Obrázok 6" descr="tri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6278" y="918016"/>
            <a:ext cx="1847850" cy="181927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683568" y="6113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Tyristor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3779912" y="6113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 smtClean="0"/>
              <a:t>Triak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6948264" y="6113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 smtClean="0"/>
              <a:t>Diak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179512" y="264620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spínanie el. obvodov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regulácia výkonových </a:t>
            </a:r>
            <a:r>
              <a:rPr lang="sk-SK" dirty="0" smtClean="0"/>
              <a:t>obvodov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vedie prúd len jedným smerom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1691680" y="9180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1691680" y="21421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323530" y="20608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G</a:t>
            </a:r>
            <a:endParaRPr lang="sk-SK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71131"/>
            <a:ext cx="1296144" cy="180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043139"/>
            <a:ext cx="10858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005064"/>
            <a:ext cx="1636390" cy="136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BlokTextu 21"/>
          <p:cNvSpPr txBox="1"/>
          <p:nvPr/>
        </p:nvSpPr>
        <p:spPr>
          <a:xfrm>
            <a:off x="3707904" y="264620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spínacia súčiastka, ktorá vedie prúd oboma smermi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regulácia výkonu striedavých </a:t>
            </a:r>
            <a:r>
              <a:rPr lang="sk-SK" dirty="0" smtClean="0"/>
              <a:t>motorov a vykurovacích telies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6516216" y="2646204"/>
            <a:ext cx="262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prepäťová</a:t>
            </a:r>
            <a:r>
              <a:rPr lang="sk-SK" dirty="0" smtClean="0"/>
              <a:t> ochrana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spínacia súčiastka nezávislá od polarity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spínanie </a:t>
            </a:r>
            <a:r>
              <a:rPr lang="sk-SK" dirty="0" smtClean="0"/>
              <a:t>tyristorov a </a:t>
            </a:r>
            <a:r>
              <a:rPr lang="sk-SK" dirty="0" err="1" smtClean="0"/>
              <a:t>triakov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7308304" y="9900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</a:t>
            </a:r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27" name="BlokTextu 26"/>
          <p:cNvSpPr txBox="1"/>
          <p:nvPr/>
        </p:nvSpPr>
        <p:spPr>
          <a:xfrm>
            <a:off x="7308306" y="21421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</a:t>
            </a:r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28" name="BlokTextu 27"/>
          <p:cNvSpPr txBox="1"/>
          <p:nvPr/>
        </p:nvSpPr>
        <p:spPr>
          <a:xfrm>
            <a:off x="4067945" y="99002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A</a:t>
            </a:r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29" name="BlokTextu 28"/>
          <p:cNvSpPr txBox="1"/>
          <p:nvPr/>
        </p:nvSpPr>
        <p:spPr>
          <a:xfrm>
            <a:off x="4067946" y="21421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</a:t>
            </a:r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30" name="BlokTextu 29"/>
          <p:cNvSpPr txBox="1"/>
          <p:nvPr/>
        </p:nvSpPr>
        <p:spPr>
          <a:xfrm>
            <a:off x="5436096" y="9900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G</a:t>
            </a:r>
            <a:endParaRPr lang="sk-SK" dirty="0"/>
          </a:p>
        </p:txBody>
      </p:sp>
      <p:pic>
        <p:nvPicPr>
          <p:cNvPr id="14338" name="Picture 2" descr="Výsledok vyhľadávania obrázkov pre dopyt dia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981647">
            <a:off x="7308304" y="5301208"/>
            <a:ext cx="1314377" cy="980728"/>
          </a:xfrm>
          <a:prstGeom prst="rect">
            <a:avLst/>
          </a:prstGeom>
          <a:noFill/>
        </p:spPr>
      </p:pic>
      <p:sp>
        <p:nvSpPr>
          <p:cNvPr id="32" name="BlokTextu 31"/>
          <p:cNvSpPr txBox="1"/>
          <p:nvPr/>
        </p:nvSpPr>
        <p:spPr>
          <a:xfrm>
            <a:off x="107504" y="59492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Púzdra</a:t>
            </a:r>
            <a:r>
              <a:rPr lang="sk-SK" dirty="0" smtClean="0"/>
              <a:t>: TO220, TO 126, TO18, TO92 </a:t>
            </a:r>
            <a:endParaRPr lang="sk-SK" dirty="0"/>
          </a:p>
        </p:txBody>
      </p:sp>
      <p:sp>
        <p:nvSpPr>
          <p:cNvPr id="33" name="BlokTextu 32"/>
          <p:cNvSpPr txBox="1"/>
          <p:nvPr/>
        </p:nvSpPr>
        <p:spPr>
          <a:xfrm>
            <a:off x="3707904" y="422108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Púzdra</a:t>
            </a:r>
            <a:r>
              <a:rPr lang="sk-SK" dirty="0" smtClean="0"/>
              <a:t>:</a:t>
            </a:r>
          </a:p>
          <a:p>
            <a:r>
              <a:rPr lang="sk-SK" dirty="0" smtClean="0"/>
              <a:t>TO220, TO 126, TO18, TO92 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5720" y="14285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>
                <a:solidFill>
                  <a:srgbClr val="FF0000"/>
                </a:solidFill>
              </a:rPr>
              <a:t>Rezistor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49154" name="Picture 2" descr="http://www.spsemoh.cz/vyuka/zel/obrazky/rezistor-vrstvovy-foto2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0" y="1862742"/>
            <a:ext cx="2500330" cy="264637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51521" y="611396"/>
            <a:ext cx="637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Slúži na nastavenie elektrického prúdu v elektrickom obvode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3643306" y="1702552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rgbClr val="FF0000"/>
                </a:solidFill>
              </a:rPr>
              <a:t> drôtové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rgbClr val="FF0000"/>
                </a:solidFill>
              </a:rPr>
              <a:t> vrstvové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9156" name="Picture 4" descr="https://upload.wikimedia.org/wikipedia/commons/b/b5/Potentiometer.jpg"/>
          <p:cNvPicPr>
            <a:picLocks noChangeAspect="1" noChangeArrowheads="1"/>
          </p:cNvPicPr>
          <p:nvPr/>
        </p:nvPicPr>
        <p:blipFill>
          <a:blip r:embed="rId3" cstate="print"/>
          <a:srcRect t="6774" r="15491" b="17493"/>
          <a:stretch>
            <a:fillRect/>
          </a:stretch>
        </p:blipFill>
        <p:spPr bwMode="auto">
          <a:xfrm>
            <a:off x="7520308" y="5085184"/>
            <a:ext cx="1440783" cy="1512168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3571868" y="133147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Pevné </a:t>
            </a:r>
            <a:r>
              <a:rPr lang="sk-SK" b="1" dirty="0" err="1" smtClean="0"/>
              <a:t>rezistory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49160" name="Picture 8" descr="http://fyzweb.cz/odpovedna/img/rezist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196756"/>
            <a:ext cx="3048000" cy="742951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3643306" y="242088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Farebné značenie </a:t>
            </a:r>
            <a:endParaRPr lang="sk-SK" dirty="0"/>
          </a:p>
        </p:txBody>
      </p:sp>
      <p:pic>
        <p:nvPicPr>
          <p:cNvPr id="49164" name="Picture 12" descr="http://skriptum.wz.cz/elektro/RCLT_soubory/image0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14290"/>
            <a:ext cx="1664238" cy="1214446"/>
          </a:xfrm>
          <a:prstGeom prst="rect">
            <a:avLst/>
          </a:prstGeom>
          <a:noFill/>
        </p:spPr>
      </p:pic>
      <p:pic>
        <p:nvPicPr>
          <p:cNvPr id="49166" name="Picture 14" descr="http://3.bp.blogspot.com/-eLWhO91X6_0/Tu5d6FUY3dI/AAAAAAAABOc/nGl6IyfFcy8/s1600/Vrstvov%25C3%25BD+rezistor.jpg"/>
          <p:cNvPicPr>
            <a:picLocks noChangeAspect="1" noChangeArrowheads="1"/>
          </p:cNvPicPr>
          <p:nvPr/>
        </p:nvPicPr>
        <p:blipFill>
          <a:blip r:embed="rId6" cstate="print"/>
          <a:srcRect l="3847" t="12545" r="3846" b="8004"/>
          <a:stretch>
            <a:fillRect/>
          </a:stretch>
        </p:blipFill>
        <p:spPr bwMode="auto">
          <a:xfrm>
            <a:off x="3571868" y="2920954"/>
            <a:ext cx="5143536" cy="1357322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>
            <a:off x="251520" y="90872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ς</a:t>
            </a:r>
            <a:r>
              <a:rPr lang="sk-SK" dirty="0" smtClean="0"/>
              <a:t> – materiál, l – dĺžka odpor. drôtu, S – prierez</a:t>
            </a:r>
          </a:p>
          <a:p>
            <a:r>
              <a:rPr lang="sk-SK" dirty="0" smtClean="0"/>
              <a:t>Jednotka: ohm  </a:t>
            </a:r>
            <a:endParaRPr lang="sk-SK" dirty="0"/>
          </a:p>
        </p:txBody>
      </p:sp>
      <p:pic>
        <p:nvPicPr>
          <p:cNvPr id="16" name="Picture 2" descr="https://upload.wikimedia.org/wikipedia/commons/thumb/7/75/Resistors-photo.JPG/220px-Resistors-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848" y="4982190"/>
            <a:ext cx="1984905" cy="1687170"/>
          </a:xfrm>
          <a:prstGeom prst="rect">
            <a:avLst/>
          </a:prstGeom>
          <a:noFill/>
        </p:spPr>
      </p:pic>
      <p:pic>
        <p:nvPicPr>
          <p:cNvPr id="4098" name="Picture 2" descr="ho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2600" y="1772816"/>
            <a:ext cx="2113856" cy="1194788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5257822"/>
            <a:ext cx="2304256" cy="14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ttps://upload.wikimedia.org/wikipedia/commons/8/87/PCB_variable_resistors.jpg"/>
          <p:cNvPicPr>
            <a:picLocks noChangeAspect="1" noChangeArrowheads="1"/>
          </p:cNvPicPr>
          <p:nvPr/>
        </p:nvPicPr>
        <p:blipFill>
          <a:blip r:embed="rId10" cstate="print"/>
          <a:srcRect b="28535"/>
          <a:stretch>
            <a:fillRect/>
          </a:stretch>
        </p:blipFill>
        <p:spPr bwMode="auto">
          <a:xfrm>
            <a:off x="2771802" y="5229200"/>
            <a:ext cx="1913248" cy="1440160"/>
          </a:xfrm>
          <a:prstGeom prst="rect">
            <a:avLst/>
          </a:prstGeom>
          <a:noFill/>
        </p:spPr>
      </p:pic>
      <p:sp>
        <p:nvSpPr>
          <p:cNvPr id="19" name="BlokTextu 18"/>
          <p:cNvSpPr txBox="1"/>
          <p:nvPr/>
        </p:nvSpPr>
        <p:spPr>
          <a:xfrm>
            <a:off x="179512" y="44998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Výkonové </a:t>
            </a:r>
            <a:r>
              <a:rPr lang="sk-SK" b="1" dirty="0" err="1" smtClean="0"/>
              <a:t>rezistory</a:t>
            </a:r>
            <a:r>
              <a:rPr lang="sk-SK" b="1" dirty="0" smtClean="0"/>
              <a:t> (W):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211960" y="501317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Nastaviteľné </a:t>
            </a:r>
            <a:r>
              <a:rPr lang="sk-SK" b="1" dirty="0" err="1" smtClean="0"/>
              <a:t>rezistory</a:t>
            </a:r>
            <a:r>
              <a:rPr lang="sk-SK" b="1" dirty="0" smtClean="0"/>
              <a:t> :</a:t>
            </a:r>
            <a:endParaRPr lang="sk-SK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3635898" y="449982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Zapájanie:</a:t>
            </a:r>
            <a:r>
              <a:rPr lang="sk-SK" dirty="0" smtClean="0"/>
              <a:t> </a:t>
            </a:r>
            <a:r>
              <a:rPr lang="sk-SK" dirty="0" smtClean="0"/>
              <a:t> </a:t>
            </a:r>
            <a:r>
              <a:rPr lang="sk-SK" dirty="0" smtClean="0"/>
              <a:t>nezáleží na polarite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30" y="332656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Rozdelenie </a:t>
            </a:r>
            <a:r>
              <a:rPr lang="sk-SK" sz="2400" b="1" dirty="0" err="1" smtClean="0"/>
              <a:t>rezistorov</a:t>
            </a:r>
            <a:r>
              <a:rPr lang="sk-SK" sz="24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na všeobecné použitie (zaťažovací výkon do 2W, pracovné napätie do 250V)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stabilé</a:t>
            </a:r>
            <a:r>
              <a:rPr lang="sk-SK" dirty="0" smtClean="0"/>
              <a:t> </a:t>
            </a:r>
            <a:r>
              <a:rPr lang="sk-SK" dirty="0" err="1" smtClean="0"/>
              <a:t>rezistory</a:t>
            </a:r>
            <a:r>
              <a:rPr lang="sk-SK" dirty="0" smtClean="0"/>
              <a:t> – meracie účely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miniatúrne </a:t>
            </a:r>
            <a:r>
              <a:rPr lang="sk-SK" dirty="0" err="1" smtClean="0"/>
              <a:t>rezistory</a:t>
            </a:r>
            <a:r>
              <a:rPr lang="sk-SK" dirty="0" smtClean="0"/>
              <a:t> – pre elektroniku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vysokoohmové</a:t>
            </a:r>
            <a:r>
              <a:rPr lang="sk-SK" dirty="0" smtClean="0"/>
              <a:t> – od 22 </a:t>
            </a:r>
            <a:r>
              <a:rPr lang="sk-SK" dirty="0" err="1" smtClean="0"/>
              <a:t>MOhm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vysokonapäťové – od 5 </a:t>
            </a:r>
            <a:r>
              <a:rPr lang="sk-SK" dirty="0" err="1" smtClean="0"/>
              <a:t>kV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 potlačenou indukčnosťou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termistory</a:t>
            </a:r>
            <a:r>
              <a:rPr lang="sk-SK" dirty="0" smtClean="0"/>
              <a:t> – tepelne závislé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fotorezistory</a:t>
            </a:r>
            <a:r>
              <a:rPr lang="sk-SK" dirty="0" smtClean="0"/>
              <a:t> – závislé od intenzity svetla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rezistorové</a:t>
            </a:r>
            <a:r>
              <a:rPr lang="sk-SK" dirty="0" smtClean="0"/>
              <a:t> polia – </a:t>
            </a:r>
            <a:r>
              <a:rPr lang="sk-SK" dirty="0" err="1" smtClean="0"/>
              <a:t>vyberem</a:t>
            </a:r>
            <a:r>
              <a:rPr lang="sk-SK" dirty="0" smtClean="0"/>
              <a:t> si </a:t>
            </a:r>
            <a:r>
              <a:rPr lang="sk-SK" dirty="0" err="1" smtClean="0"/>
              <a:t>rezistor</a:t>
            </a:r>
            <a:r>
              <a:rPr lang="sk-SK" dirty="0" smtClean="0"/>
              <a:t> z poľa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varistory</a:t>
            </a:r>
            <a:r>
              <a:rPr lang="sk-SK" dirty="0" smtClean="0"/>
              <a:t> – napäťovo závislé </a:t>
            </a:r>
            <a:r>
              <a:rPr lang="sk-SK" dirty="0" err="1" smtClean="0"/>
              <a:t>rezistory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tenzometre</a:t>
            </a:r>
            <a:r>
              <a:rPr lang="sk-SK" dirty="0" smtClean="0"/>
              <a:t> – závislé od tlaku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závislé od </a:t>
            </a:r>
            <a:r>
              <a:rPr lang="sk-SK" dirty="0" smtClean="0"/>
              <a:t>polohy </a:t>
            </a:r>
            <a:r>
              <a:rPr lang="sk-SK" dirty="0" smtClean="0"/>
              <a:t>– </a:t>
            </a:r>
            <a:r>
              <a:rPr lang="sk-SK" dirty="0" err="1" smtClean="0"/>
              <a:t>trimer</a:t>
            </a:r>
            <a:r>
              <a:rPr lang="sk-SK" dirty="0" smtClean="0"/>
              <a:t>, potenciometer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podľa montáže – drôtové, SMD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ages.ges.cz/images/pictures/k/kerko50.jpg"/>
          <p:cNvPicPr>
            <a:picLocks noChangeAspect="1" noChangeArrowheads="1"/>
          </p:cNvPicPr>
          <p:nvPr/>
        </p:nvPicPr>
        <p:blipFill>
          <a:blip r:embed="rId2" cstate="print"/>
          <a:srcRect l="5263" t="7226" r="5263"/>
          <a:stretch>
            <a:fillRect/>
          </a:stretch>
        </p:blipFill>
        <p:spPr bwMode="auto">
          <a:xfrm>
            <a:off x="107504" y="3068964"/>
            <a:ext cx="1982594" cy="1497385"/>
          </a:xfrm>
          <a:prstGeom prst="rect">
            <a:avLst/>
          </a:prstGeom>
          <a:noFill/>
        </p:spPr>
      </p:pic>
      <p:pic>
        <p:nvPicPr>
          <p:cNvPr id="48132" name="Picture 4" descr="http://www.nejelektro.cz/images/produkty/1703/kondenzator-elektrolyticky-1000uf-25v-105c_0.jpg"/>
          <p:cNvPicPr>
            <a:picLocks noChangeAspect="1" noChangeArrowheads="1"/>
          </p:cNvPicPr>
          <p:nvPr/>
        </p:nvPicPr>
        <p:blipFill>
          <a:blip r:embed="rId3" cstate="print"/>
          <a:srcRect l="6122" t="21089" r="20408" b="8162"/>
          <a:stretch>
            <a:fillRect/>
          </a:stretch>
        </p:blipFill>
        <p:spPr bwMode="auto">
          <a:xfrm>
            <a:off x="2627784" y="4293096"/>
            <a:ext cx="1794661" cy="1296144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85720" y="4462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Kondenzátor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48134" name="Picture 6" descr="http://www.spsemoh.cz/vyuka/zel/obrazky/kond-keram-sch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01814"/>
            <a:ext cx="4032580" cy="2571768"/>
          </a:xfrm>
          <a:prstGeom prst="rect">
            <a:avLst/>
          </a:prstGeom>
          <a:noFill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71942"/>
            <a:ext cx="429548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1" name="Picture 13" descr="http://ssjh.sk/dexorix/images/platnov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73252"/>
            <a:ext cx="2857520" cy="2484800"/>
          </a:xfrm>
          <a:prstGeom prst="rect">
            <a:avLst/>
          </a:prstGeom>
          <a:noFill/>
        </p:spPr>
      </p:pic>
      <p:sp>
        <p:nvSpPr>
          <p:cNvPr id="16" name="BlokTextu 15"/>
          <p:cNvSpPr txBox="1"/>
          <p:nvPr/>
        </p:nvSpPr>
        <p:spPr>
          <a:xfrm>
            <a:off x="2771800" y="1339497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Slúži na hromadenie elektrického náboja</a:t>
            </a:r>
            <a:endParaRPr lang="sk-SK" b="1" dirty="0"/>
          </a:p>
        </p:txBody>
      </p:sp>
      <p:pic>
        <p:nvPicPr>
          <p:cNvPr id="48143" name="Picture 15" descr="http://kf-lin.elf.stuba.sk/~ballo/STU_online/Fyzika%20II/8%20kapitola/elstat4-2_soubory/image00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2956741"/>
            <a:ext cx="1309693" cy="97631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4572001" y="4462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Keramický</a:t>
            </a:r>
          </a:p>
        </p:txBody>
      </p:sp>
      <p:pic>
        <p:nvPicPr>
          <p:cNvPr id="3074" name="Picture 2" descr="https://upload.wikimedia.org/wikipedia/commons/8/86/Photo-SMDcapacitors.jpg"/>
          <p:cNvPicPr>
            <a:picLocks noChangeAspect="1" noChangeArrowheads="1"/>
          </p:cNvPicPr>
          <p:nvPr/>
        </p:nvPicPr>
        <p:blipFill>
          <a:blip r:embed="rId8" cstate="print"/>
          <a:srcRect r="49674" b="46289"/>
          <a:stretch>
            <a:fillRect/>
          </a:stretch>
        </p:blipFill>
        <p:spPr bwMode="auto">
          <a:xfrm>
            <a:off x="179512" y="5301208"/>
            <a:ext cx="1800200" cy="1440160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251520" y="48598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SMD prevedenie</a:t>
            </a:r>
            <a:endParaRPr lang="sk-SK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2339752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Merná jednotka: Farad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3491880" y="3275692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</a:t>
            </a:r>
            <a:r>
              <a:rPr lang="sk-SK" dirty="0" smtClean="0"/>
              <a:t>  -  materiál, S – plocha elektródy, d – vzdialenosť elektród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788024" y="3759427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Elektrolytický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Rozdelenie kondenzátorov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podľa dielektrika – vzduchové, sklenené, papierové, sľudové, keramické, plastické fólie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podľa elektrolytu – hliníkové s tekutým elektrolytom, hliníkové i tantalové s tuhým elektrolytom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podľa montáže – drôtové, SMD</a:t>
            </a:r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166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Pomenuj elektrotechnické značky:</a:t>
            </a:r>
            <a:endParaRPr lang="sk-SK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ajstrissmt.eu/myimages/14173516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58813"/>
            <a:ext cx="1638300" cy="1590675"/>
          </a:xfrm>
          <a:prstGeom prst="rect">
            <a:avLst/>
          </a:prstGeom>
          <a:noFill/>
        </p:spPr>
      </p:pic>
      <p:pic>
        <p:nvPicPr>
          <p:cNvPr id="8" name="Picture 8" descr="http://www.majstrissmt.eu/myimages/14173519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86805"/>
            <a:ext cx="1584176" cy="1484204"/>
          </a:xfrm>
          <a:prstGeom prst="rect">
            <a:avLst/>
          </a:prstGeom>
          <a:noFill/>
        </p:spPr>
      </p:pic>
      <p:pic>
        <p:nvPicPr>
          <p:cNvPr id="9" name="Picture 10" descr="http://www.majstrissmt.eu/myimages/14173520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48680"/>
            <a:ext cx="1405757" cy="1772816"/>
          </a:xfrm>
          <a:prstGeom prst="rect">
            <a:avLst/>
          </a:prstGeom>
          <a:noFill/>
        </p:spPr>
      </p:pic>
      <p:pic>
        <p:nvPicPr>
          <p:cNvPr id="10" name="Picture 12" descr="http://www.majstrissmt.eu/myimages/141735206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82021"/>
            <a:ext cx="2016224" cy="1319187"/>
          </a:xfrm>
          <a:prstGeom prst="rect">
            <a:avLst/>
          </a:prstGeom>
          <a:noFill/>
        </p:spPr>
      </p:pic>
      <p:pic>
        <p:nvPicPr>
          <p:cNvPr id="11" name="Picture 14" descr="http://www.majstrissmt.eu/myimages/141735215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9069" y="3861048"/>
            <a:ext cx="1411083" cy="1351037"/>
          </a:xfrm>
          <a:prstGeom prst="rect">
            <a:avLst/>
          </a:prstGeom>
          <a:noFill/>
        </p:spPr>
      </p:pic>
      <p:pic>
        <p:nvPicPr>
          <p:cNvPr id="12" name="Picture 16" descr="http://www.majstrissmt.eu/myimages/141735224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933056"/>
            <a:ext cx="1296144" cy="1221886"/>
          </a:xfrm>
          <a:prstGeom prst="rect">
            <a:avLst/>
          </a:prstGeom>
          <a:noFill/>
        </p:spPr>
      </p:pic>
      <p:pic>
        <p:nvPicPr>
          <p:cNvPr id="13" name="Picture 18" descr="http://www.majstrissmt.eu/myimages/141735229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6682" y="3933056"/>
            <a:ext cx="1453790" cy="1207021"/>
          </a:xfrm>
          <a:prstGeom prst="rect">
            <a:avLst/>
          </a:prstGeom>
          <a:noFill/>
        </p:spPr>
      </p:pic>
      <p:pic>
        <p:nvPicPr>
          <p:cNvPr id="14" name="Picture 20" descr="http://www.majstrissmt.eu/myimages/141735235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080472"/>
            <a:ext cx="1497335" cy="1497336"/>
          </a:xfrm>
          <a:prstGeom prst="rect">
            <a:avLst/>
          </a:prstGeom>
          <a:noFill/>
        </p:spPr>
      </p:pic>
      <p:pic>
        <p:nvPicPr>
          <p:cNvPr id="15" name="Picture 22" descr="http://www.majstrissmt.eu/myimages/141735243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5152480"/>
            <a:ext cx="1656184" cy="1516880"/>
          </a:xfrm>
          <a:prstGeom prst="rect">
            <a:avLst/>
          </a:prstGeom>
          <a:noFill/>
        </p:spPr>
      </p:pic>
      <p:pic>
        <p:nvPicPr>
          <p:cNvPr id="16" name="Picture 24" descr="http://www.majstrissmt.eu/myimages/1417352495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5152480"/>
            <a:ext cx="1539245" cy="1440185"/>
          </a:xfrm>
          <a:prstGeom prst="rect">
            <a:avLst/>
          </a:prstGeom>
          <a:noFill/>
        </p:spPr>
      </p:pic>
      <p:pic>
        <p:nvPicPr>
          <p:cNvPr id="17" name="Picture 26" descr="http://www.majstrissmt.eu/myimages/1417352596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5296496"/>
            <a:ext cx="1448764" cy="1337321"/>
          </a:xfrm>
          <a:prstGeom prst="rect">
            <a:avLst/>
          </a:prstGeom>
          <a:noFill/>
        </p:spPr>
      </p:pic>
      <p:pic>
        <p:nvPicPr>
          <p:cNvPr id="18" name="Picture 28" descr="http://www.majstrissmt.eu/myimages/1417352702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35728" y="5368504"/>
            <a:ext cx="1336264" cy="1244352"/>
          </a:xfrm>
          <a:prstGeom prst="rect">
            <a:avLst/>
          </a:prstGeom>
          <a:noFill/>
        </p:spPr>
      </p:pic>
      <p:pic>
        <p:nvPicPr>
          <p:cNvPr id="55300" name="Picture 4" descr="https://upload.wikimedia.org/wikipedia/commons/thumb/1/11/Trimer_potenciometer01.png/440px-Trimer_potenciometer01.png"/>
          <p:cNvPicPr>
            <a:picLocks noChangeAspect="1" noChangeArrowheads="1"/>
          </p:cNvPicPr>
          <p:nvPr/>
        </p:nvPicPr>
        <p:blipFill>
          <a:blip r:embed="rId14" cstate="print"/>
          <a:srcRect l="60135" t="17182" r="22683" b="33728"/>
          <a:stretch>
            <a:fillRect/>
          </a:stretch>
        </p:blipFill>
        <p:spPr bwMode="auto">
          <a:xfrm>
            <a:off x="971600" y="2420888"/>
            <a:ext cx="720080" cy="1440160"/>
          </a:xfrm>
          <a:prstGeom prst="rect">
            <a:avLst/>
          </a:prstGeom>
          <a:noFill/>
        </p:spPr>
      </p:pic>
      <p:pic>
        <p:nvPicPr>
          <p:cNvPr id="55302" name="Picture 6" descr="https://upload.wikimedia.org/wikipedia/commons/thumb/1/11/Trimer_potenciometer01.png/440px-Trimer_potenciometer01.png"/>
          <p:cNvPicPr>
            <a:picLocks noChangeAspect="1" noChangeArrowheads="1"/>
          </p:cNvPicPr>
          <p:nvPr/>
        </p:nvPicPr>
        <p:blipFill>
          <a:blip r:embed="rId14" cstate="print"/>
          <a:srcRect l="13745" t="17182" r="70791" b="33728"/>
          <a:stretch>
            <a:fillRect/>
          </a:stretch>
        </p:blipFill>
        <p:spPr bwMode="auto">
          <a:xfrm>
            <a:off x="2195736" y="2420888"/>
            <a:ext cx="648072" cy="1440160"/>
          </a:xfrm>
          <a:prstGeom prst="rect">
            <a:avLst/>
          </a:prstGeom>
          <a:noFill/>
        </p:spPr>
      </p:pic>
      <p:pic>
        <p:nvPicPr>
          <p:cNvPr id="55304" name="Picture 8" descr="http://www.malyvedec.cz/sch-vypinac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3841389" y="2194333"/>
            <a:ext cx="1080118" cy="1821263"/>
          </a:xfrm>
          <a:prstGeom prst="rect">
            <a:avLst/>
          </a:prstGeom>
          <a:noFill/>
        </p:spPr>
      </p:pic>
      <p:pic>
        <p:nvPicPr>
          <p:cNvPr id="55308" name="Picture 12" descr="http://dielektrika.kvalitne.cz/prakaplik%20obr/znacky.PNG"/>
          <p:cNvPicPr>
            <a:picLocks noChangeAspect="1" noChangeArrowheads="1"/>
          </p:cNvPicPr>
          <p:nvPr/>
        </p:nvPicPr>
        <p:blipFill>
          <a:blip r:embed="rId16" cstate="print"/>
          <a:srcRect b="25232"/>
          <a:stretch>
            <a:fillRect/>
          </a:stretch>
        </p:blipFill>
        <p:spPr bwMode="auto">
          <a:xfrm>
            <a:off x="5364088" y="2276872"/>
            <a:ext cx="3562350" cy="1296144"/>
          </a:xfrm>
          <a:prstGeom prst="rect">
            <a:avLst/>
          </a:prstGeom>
          <a:noFill/>
        </p:spPr>
      </p:pic>
      <p:pic>
        <p:nvPicPr>
          <p:cNvPr id="55310" name="Picture 14" descr="https://upload.wikimedia.org/wikipedia/commons/thumb/4/4f/Schaltbild_Trafo.png/220px-Schaltbild_Trafo.png"/>
          <p:cNvPicPr>
            <a:picLocks noChangeAspect="1" noChangeArrowheads="1"/>
          </p:cNvPicPr>
          <p:nvPr/>
        </p:nvPicPr>
        <p:blipFill>
          <a:blip r:embed="rId17" cstate="print"/>
          <a:srcRect l="30927" r="27837"/>
          <a:stretch>
            <a:fillRect/>
          </a:stretch>
        </p:blipFill>
        <p:spPr bwMode="auto">
          <a:xfrm>
            <a:off x="2339752" y="620688"/>
            <a:ext cx="1080120" cy="1512095"/>
          </a:xfrm>
          <a:prstGeom prst="rect">
            <a:avLst/>
          </a:prstGeom>
          <a:noFill/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6256" y="692696"/>
            <a:ext cx="8494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411760" y="4136373"/>
            <a:ext cx="1800200" cy="80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3" name="Picture 1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12359" y="836712"/>
            <a:ext cx="11946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vetelektro.com/upload/jednotranzistorovy_blika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642918"/>
            <a:ext cx="3131840" cy="385571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071804" y="851019"/>
            <a:ext cx="60007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Využíva sa</a:t>
            </a:r>
            <a:r>
              <a:rPr lang="sk-SK" dirty="0" smtClean="0"/>
              <a:t> </a:t>
            </a:r>
            <a:r>
              <a:rPr lang="sk-SK" b="1" dirty="0" smtClean="0"/>
              <a:t>lavínovitý efekt v </a:t>
            </a:r>
            <a:r>
              <a:rPr lang="sk-SK" b="1" dirty="0" err="1" smtClean="0"/>
              <a:t>závernom</a:t>
            </a:r>
            <a:r>
              <a:rPr lang="sk-SK" b="1" dirty="0" smtClean="0"/>
              <a:t> smere</a:t>
            </a:r>
            <a:r>
              <a:rPr lang="sk-SK" dirty="0" smtClean="0"/>
              <a:t>, ktorý je v iných prípadoch </a:t>
            </a:r>
            <a:r>
              <a:rPr lang="sk-SK" dirty="0" err="1" smtClean="0"/>
              <a:t>nežiadúci</a:t>
            </a:r>
            <a:r>
              <a:rPr lang="sk-SK" dirty="0" smtClean="0"/>
              <a:t>.</a:t>
            </a:r>
            <a:br>
              <a:rPr lang="sk-SK" dirty="0" smtClean="0"/>
            </a:br>
            <a:endParaRPr lang="sk-SK" dirty="0" smtClean="0"/>
          </a:p>
          <a:p>
            <a:r>
              <a:rPr lang="sk-SK" dirty="0" smtClean="0"/>
              <a:t>Cez odpor R1 sa nabíja kondenzátor C1. Nabíja sa až po hodnotu napätia, ktorú určuje práve lavínovitá oblasť tranzistoru Q1. Keď ju dosiahne, tranzistor sa </a:t>
            </a:r>
            <a:r>
              <a:rPr lang="sk-SK" b="1" dirty="0" smtClean="0"/>
              <a:t>lavínovite</a:t>
            </a:r>
            <a:r>
              <a:rPr lang="sk-SK" dirty="0" smtClean="0"/>
              <a:t> ( prudko ) </a:t>
            </a:r>
            <a:r>
              <a:rPr lang="sk-SK" b="1" dirty="0" smtClean="0"/>
              <a:t>zopne</a:t>
            </a:r>
            <a:r>
              <a:rPr lang="sk-SK" dirty="0" smtClean="0"/>
              <a:t> a celý náboj kondenzátora C1 vybije do diódy D1. Tranzistor sa znova uzavrie a celý cyklus sa opakuje.</a:t>
            </a:r>
            <a:br>
              <a:rPr lang="sk-SK" dirty="0" smtClean="0"/>
            </a:br>
            <a:r>
              <a:rPr lang="sk-SK" dirty="0" smtClean="0"/>
              <a:t>Tranzistor Q1 spína pri napätí cca 6 - 8 Voltov. Táto hodnota záleží na použitom tranzistore. </a:t>
            </a:r>
          </a:p>
          <a:p>
            <a:r>
              <a:rPr lang="sk-SK" b="1" dirty="0" smtClean="0"/>
              <a:t>Frekvencia blikania </a:t>
            </a:r>
            <a:r>
              <a:rPr lang="sk-SK" dirty="0" smtClean="0"/>
              <a:t>sa dá </a:t>
            </a:r>
            <a:r>
              <a:rPr lang="sk-SK" dirty="0" err="1" smtClean="0"/>
              <a:t>ovplivniť</a:t>
            </a:r>
            <a:r>
              <a:rPr lang="sk-SK" dirty="0" smtClean="0"/>
              <a:t> </a:t>
            </a:r>
            <a:r>
              <a:rPr lang="sk-SK" dirty="0" err="1" smtClean="0"/>
              <a:t>rezistorom</a:t>
            </a:r>
            <a:r>
              <a:rPr lang="sk-SK" dirty="0" smtClean="0"/>
              <a:t> R1 a kondenzátorom C1. Hodnota R1 by nemala byť nižšia ako 560R pri 12V.</a:t>
            </a:r>
            <a:br>
              <a:rPr lang="sk-SK" dirty="0" smtClean="0"/>
            </a:br>
            <a:r>
              <a:rPr lang="sk-SK" dirty="0" smtClean="0"/>
              <a:t>Ďalšia </a:t>
            </a:r>
            <a:r>
              <a:rPr lang="sk-SK" dirty="0" err="1" smtClean="0"/>
              <a:t>zaujímava</a:t>
            </a:r>
            <a:r>
              <a:rPr lang="sk-SK" dirty="0" smtClean="0"/>
              <a:t> vlastnosť </a:t>
            </a:r>
            <a:r>
              <a:rPr lang="sk-SK" dirty="0" err="1" smtClean="0"/>
              <a:t>tohoto</a:t>
            </a:r>
            <a:r>
              <a:rPr lang="sk-SK" dirty="0" smtClean="0"/>
              <a:t> </a:t>
            </a:r>
            <a:r>
              <a:rPr lang="sk-SK" dirty="0" err="1" smtClean="0"/>
              <a:t>blikača</a:t>
            </a:r>
            <a:r>
              <a:rPr lang="sk-SK" dirty="0" smtClean="0"/>
              <a:t> je, že sa mení jeho frekvencia z napájacím napätím. </a:t>
            </a:r>
            <a:br>
              <a:rPr lang="sk-SK" dirty="0" smtClean="0"/>
            </a:br>
            <a:r>
              <a:rPr lang="sk-SK" dirty="0" smtClean="0"/>
              <a:t>Do napätia U_LED + </a:t>
            </a:r>
            <a:r>
              <a:rPr lang="sk-SK" dirty="0" err="1" smtClean="0"/>
              <a:t>U_lavin</a:t>
            </a:r>
            <a:r>
              <a:rPr lang="sk-SK" dirty="0" smtClean="0"/>
              <a:t> nebliká. </a:t>
            </a:r>
            <a:r>
              <a:rPr lang="sk-SK" dirty="0" err="1" smtClean="0"/>
              <a:t>Ked</a:t>
            </a:r>
            <a:r>
              <a:rPr lang="sk-SK" dirty="0" smtClean="0"/>
              <a:t> prekročí toto napätie, tak začne blikať. A pri zvyšovaní napájacieho napätia nad túto hodnotu </a:t>
            </a:r>
            <a:r>
              <a:rPr lang="sk-SK" dirty="0" err="1" smtClean="0"/>
              <a:t>blikač</a:t>
            </a:r>
            <a:r>
              <a:rPr lang="sk-SK" dirty="0" smtClean="0"/>
              <a:t> zvyšuje frekvenciu blikania.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14284" y="492919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Využitie:</a:t>
            </a:r>
          </a:p>
          <a:p>
            <a:pPr marL="342900" indent="-342900">
              <a:buAutoNum type="arabicPeriod"/>
            </a:pPr>
            <a:r>
              <a:rPr lang="sk-SK" dirty="0" smtClean="0"/>
              <a:t>Falošný alarm</a:t>
            </a:r>
          </a:p>
          <a:p>
            <a:pPr marL="342900" indent="-342900">
              <a:buAutoNum type="arabicPeriod"/>
            </a:pPr>
            <a:r>
              <a:rPr lang="sk-SK" dirty="0" smtClean="0"/>
              <a:t>Indikátor stavu batérie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85720" y="142852"/>
            <a:ext cx="435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Najjednoduchší </a:t>
            </a:r>
            <a:r>
              <a:rPr lang="sk-SK" sz="2400" b="1" dirty="0" err="1" smtClean="0">
                <a:solidFill>
                  <a:srgbClr val="FF0000"/>
                </a:solidFill>
              </a:rPr>
              <a:t>blikač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1" y="1340776"/>
            <a:ext cx="9069575" cy="42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179512" y="18864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Nastavenie sa prevádza v ponuke OPTIONS, pričom pre kreslenie schematických značiek v Európskej norme je potrebné v ponuke GLOBAL PREFERENCES, v </a:t>
            </a:r>
            <a:r>
              <a:rPr lang="sk-SK" dirty="0" err="1" smtClean="0"/>
              <a:t>záloţke</a:t>
            </a:r>
            <a:r>
              <a:rPr lang="sk-SK" dirty="0" smtClean="0"/>
              <a:t> PARTS zaškrtnúť v časti SYMBOL STANDART normu DIN pre správne zobrazovanie komponentov v schéme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99087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796136" y="332656"/>
            <a:ext cx="3059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</a:rPr>
              <a:t>Elektrický </a:t>
            </a:r>
          </a:p>
          <a:p>
            <a:pPr algn="ctr"/>
            <a:r>
              <a:rPr lang="sk-SK" sz="3600" b="1" dirty="0" smtClean="0">
                <a:solidFill>
                  <a:srgbClr val="FF0000"/>
                </a:solidFill>
              </a:rPr>
              <a:t>obvod</a:t>
            </a:r>
            <a:endParaRPr lang="sk-SK" sz="36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4624"/>
            <a:ext cx="24953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16832"/>
            <a:ext cx="3816424" cy="264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5940152" y="19168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(Opakovanie učiva ZŠ)</a:t>
            </a:r>
            <a:endParaRPr lang="sk-SK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2485" y="2969449"/>
            <a:ext cx="4559995" cy="290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653136"/>
            <a:ext cx="349071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79512" y="262389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Calibri Light" pitchFamily="34" charset="0"/>
              </a:rPr>
              <a:t>Zakreslite v </a:t>
            </a:r>
            <a:r>
              <a:rPr lang="sk-SK" b="1" dirty="0" err="1" smtClean="0">
                <a:latin typeface="Calibri Light" pitchFamily="34" charset="0"/>
              </a:rPr>
              <a:t>Multisime</a:t>
            </a:r>
            <a:r>
              <a:rPr lang="sk-SK" b="1" dirty="0" smtClean="0">
                <a:latin typeface="Calibri Light" pitchFamily="34" charset="0"/>
              </a:rPr>
              <a:t>, odmerajte prúdy , ktoré prechádzajú žiarovkami a napätie na žiarovkách pomocou ampérmetrov a voltmetrov</a:t>
            </a:r>
            <a:endParaRPr lang="sk-SK" b="1" dirty="0">
              <a:latin typeface="Calibri Ligh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10855"/>
            <a:ext cx="8968603" cy="56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1406" y="115911"/>
            <a:ext cx="4068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Elektrotechnické súčiastky</a:t>
            </a:r>
          </a:p>
          <a:p>
            <a:endParaRPr lang="sk-SK" b="1" dirty="0"/>
          </a:p>
          <a:p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142844" y="1571616"/>
            <a:ext cx="67151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LED dióda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b="1" dirty="0" smtClean="0"/>
              <a:t>Jednosmerný zdroj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b="1" dirty="0" smtClean="0"/>
              <a:t>Kondenzátor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b="1" dirty="0" err="1" smtClean="0"/>
              <a:t>Rezistor</a:t>
            </a:r>
            <a:endParaRPr lang="sk-SK" b="1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b="1" dirty="0" smtClean="0"/>
              <a:t>Tranzistor</a:t>
            </a:r>
            <a:endParaRPr lang="sk-SK" b="1" dirty="0"/>
          </a:p>
        </p:txBody>
      </p:sp>
      <p:pic>
        <p:nvPicPr>
          <p:cNvPr id="1026" name="Picture 2" descr="http://www.ddp.fmph.uniba.sk/~koubek/UT_html/G3/kap3/3-8_soubory/image008.jpg"/>
          <p:cNvPicPr>
            <a:picLocks noChangeAspect="1" noChangeArrowheads="1"/>
          </p:cNvPicPr>
          <p:nvPr/>
        </p:nvPicPr>
        <p:blipFill>
          <a:blip r:embed="rId2" cstate="print"/>
          <a:srcRect r="40000" b="15625"/>
          <a:stretch>
            <a:fillRect/>
          </a:stretch>
        </p:blipFill>
        <p:spPr bwMode="auto">
          <a:xfrm>
            <a:off x="2481488" y="4625586"/>
            <a:ext cx="1071570" cy="803678"/>
          </a:xfrm>
          <a:prstGeom prst="rect">
            <a:avLst/>
          </a:prstGeom>
          <a:noFill/>
        </p:spPr>
      </p:pic>
      <p:pic>
        <p:nvPicPr>
          <p:cNvPr id="1028" name="Picture 4" descr="http://www.vo.gme.cz/dokumentace/210/210-016/pctdetail.210-016.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438" y="4679193"/>
            <a:ext cx="1000100" cy="750075"/>
          </a:xfrm>
          <a:prstGeom prst="rect">
            <a:avLst/>
          </a:prstGeom>
          <a:noFill/>
        </p:spPr>
      </p:pic>
      <p:sp>
        <p:nvSpPr>
          <p:cNvPr id="1030" name="AutoShape 6" descr="Výsledok vyhľadávania obrázkov pre dopyt led dióda"/>
          <p:cNvSpPr>
            <a:spLocks noChangeAspect="1" noChangeArrowheads="1"/>
          </p:cNvSpPr>
          <p:nvPr/>
        </p:nvSpPr>
        <p:spPr bwMode="auto">
          <a:xfrm>
            <a:off x="-142908" y="-1714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Výsledok vyhľadávania obrázkov pre dopyt led dióda"/>
          <p:cNvSpPr>
            <a:spLocks noChangeAspect="1" noChangeArrowheads="1"/>
          </p:cNvSpPr>
          <p:nvPr/>
        </p:nvSpPr>
        <p:spPr bwMode="auto">
          <a:xfrm>
            <a:off x="-142908" y="-1714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6" name="Picture 12" descr="http://www.ledbiznis.sk/fotky16126/fotos/_vyr_317LE01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1752" y="1428736"/>
            <a:ext cx="642942" cy="642942"/>
          </a:xfrm>
          <a:prstGeom prst="rect">
            <a:avLst/>
          </a:prstGeom>
          <a:noFill/>
        </p:spPr>
      </p:pic>
      <p:pic>
        <p:nvPicPr>
          <p:cNvPr id="1038" name="Picture 14" descr="http://files.elektronicke-suciastky56.webnode.sk/200000022-95840967e3/led%20di%C3%B3da%20sch%C3%A9matick%C3%A1%20zna%C4%8D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0020" y="1261458"/>
            <a:ext cx="1771634" cy="881658"/>
          </a:xfrm>
          <a:prstGeom prst="rect">
            <a:avLst/>
          </a:prstGeom>
          <a:noFill/>
        </p:spPr>
      </p:pic>
      <p:pic>
        <p:nvPicPr>
          <p:cNvPr id="1040" name="Picture 16" descr="http://www.nejelektro.cz/images/produkty/1703/kondenzator-elektrolyticky-1000uf-25v-105c_0.jpg"/>
          <p:cNvPicPr>
            <a:picLocks noChangeAspect="1" noChangeArrowheads="1"/>
          </p:cNvPicPr>
          <p:nvPr/>
        </p:nvPicPr>
        <p:blipFill>
          <a:blip r:embed="rId8" cstate="print"/>
          <a:srcRect l="5325" t="17752" r="20118" b="7692"/>
          <a:stretch>
            <a:fillRect/>
          </a:stretch>
        </p:blipFill>
        <p:spPr bwMode="auto">
          <a:xfrm>
            <a:off x="4267438" y="3089671"/>
            <a:ext cx="1214446" cy="910835"/>
          </a:xfrm>
          <a:prstGeom prst="rect">
            <a:avLst/>
          </a:prstGeom>
          <a:noFill/>
        </p:spPr>
      </p:pic>
      <p:pic>
        <p:nvPicPr>
          <p:cNvPr id="1042" name="Picture 18" descr="http://upload.wikimedia.org/wikipedia/commons/3/35/Kondensatoren-Schaltzeichen-Wiki-07-02-25.jpg"/>
          <p:cNvPicPr>
            <a:picLocks noChangeAspect="1" noChangeArrowheads="1"/>
          </p:cNvPicPr>
          <p:nvPr/>
        </p:nvPicPr>
        <p:blipFill>
          <a:blip r:embed="rId9" cstate="print"/>
          <a:srcRect l="4509" t="2650" r="73607" b="60247"/>
          <a:stretch>
            <a:fillRect/>
          </a:stretch>
        </p:blipFill>
        <p:spPr bwMode="auto">
          <a:xfrm rot="16200000">
            <a:off x="2546431" y="2993881"/>
            <a:ext cx="571504" cy="727369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81752" y="4013211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 descr="http://webdev.itsc.sk/elektro/images/obvod2.png"/>
          <p:cNvPicPr>
            <a:picLocks noChangeAspect="1" noChangeArrowheads="1"/>
          </p:cNvPicPr>
          <p:nvPr/>
        </p:nvPicPr>
        <p:blipFill>
          <a:blip r:embed="rId11" cstate="print"/>
          <a:srcRect l="10227" t="36364" r="72728" b="38636"/>
          <a:stretch>
            <a:fillRect/>
          </a:stretch>
        </p:blipFill>
        <p:spPr bwMode="auto">
          <a:xfrm rot="5400000">
            <a:off x="2517207" y="2250275"/>
            <a:ext cx="714380" cy="785818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1049" name="Picture 25" descr="http://detektory.hantec.cz/user_images/baterie-varta-zncl-9v.jpg"/>
          <p:cNvPicPr>
            <a:picLocks noChangeAspect="1" noChangeArrowheads="1"/>
          </p:cNvPicPr>
          <p:nvPr/>
        </p:nvPicPr>
        <p:blipFill>
          <a:blip r:embed="rId12" cstate="print"/>
          <a:srcRect l="3606" t="5000" r="50721" b="6786"/>
          <a:stretch>
            <a:fillRect/>
          </a:stretch>
        </p:blipFill>
        <p:spPr bwMode="auto">
          <a:xfrm rot="5400000">
            <a:off x="4402071" y="2063435"/>
            <a:ext cx="659428" cy="1071570"/>
          </a:xfrm>
          <a:prstGeom prst="rect">
            <a:avLst/>
          </a:prstGeom>
          <a:noFill/>
        </p:spPr>
      </p:pic>
      <p:sp>
        <p:nvSpPr>
          <p:cNvPr id="19" name="BlokTextu 18"/>
          <p:cNvSpPr txBox="1"/>
          <p:nvPr/>
        </p:nvSpPr>
        <p:spPr>
          <a:xfrm>
            <a:off x="5220072" y="11663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Schéma elektrického obvodu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3" cstate="print"/>
          <a:srcRect r="8623"/>
          <a:stretch>
            <a:fillRect/>
          </a:stretch>
        </p:blipFill>
        <p:spPr bwMode="auto">
          <a:xfrm>
            <a:off x="5868145" y="1340768"/>
            <a:ext cx="297068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 descr="http://fyzweb.cz/odpovedna/img/rezistor.gif"/>
          <p:cNvPicPr>
            <a:picLocks noChangeAspect="1" noChangeArrowheads="1"/>
          </p:cNvPicPr>
          <p:nvPr/>
        </p:nvPicPr>
        <p:blipFill>
          <a:blip r:embed="rId14" cstate="print"/>
          <a:srcRect l="49219"/>
          <a:stretch>
            <a:fillRect/>
          </a:stretch>
        </p:blipFill>
        <p:spPr bwMode="auto">
          <a:xfrm>
            <a:off x="2195736" y="3757620"/>
            <a:ext cx="1547802" cy="742950"/>
          </a:xfrm>
          <a:prstGeom prst="rect">
            <a:avLst/>
          </a:prstGeom>
          <a:noFill/>
        </p:spPr>
      </p:pic>
      <p:sp>
        <p:nvSpPr>
          <p:cNvPr id="18" name="BlokTextu 17"/>
          <p:cNvSpPr txBox="1"/>
          <p:nvPr/>
        </p:nvSpPr>
        <p:spPr>
          <a:xfrm>
            <a:off x="5796136" y="524019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Zobrazenie pomocou značiek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lokTextu 4"/>
          <p:cNvSpPr txBox="1">
            <a:spLocks noChangeArrowheads="1"/>
          </p:cNvSpPr>
          <p:nvPr/>
        </p:nvSpPr>
        <p:spPr bwMode="auto">
          <a:xfrm>
            <a:off x="395290" y="116632"/>
            <a:ext cx="874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dirty="0" smtClean="0"/>
              <a:t>Návrh dosky plošného spoja  -  rozmerové výkresy súčiastok:</a:t>
            </a:r>
            <a:endParaRPr lang="sk-SK" b="1" dirty="0"/>
          </a:p>
        </p:txBody>
      </p:sp>
      <p:sp>
        <p:nvSpPr>
          <p:cNvPr id="15363" name="AutoShape 4" descr="http://www.puntoflotante.net/BC337-NPN-TRANSISTOR.jp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7" y="5085184"/>
            <a:ext cx="24114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292600"/>
            <a:ext cx="45354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338" y="6237292"/>
            <a:ext cx="41957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http://img147.imageshack.us/img147/8310/kc238adrs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8582" t="3876" r="8273" b="14241"/>
          <a:stretch>
            <a:fillRect/>
          </a:stretch>
        </p:blipFill>
        <p:spPr bwMode="auto">
          <a:xfrm>
            <a:off x="6443665" y="836617"/>
            <a:ext cx="25558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http://www.3qservice.eu/inshop/catalogue/products/pictures/mfp0207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0363" y="765179"/>
            <a:ext cx="12192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http://www.ledtech.sk/22-11399-thickbox/led-dioda-3mm-modra-flat-top-ploche-celo-10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30363" t="16573" r="23135" b="17545"/>
          <a:stretch>
            <a:fillRect/>
          </a:stretch>
        </p:blipFill>
        <p:spPr bwMode="auto">
          <a:xfrm>
            <a:off x="4643438" y="4016379"/>
            <a:ext cx="20066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11" cstate="print"/>
          <a:srcRect r="8623"/>
          <a:stretch>
            <a:fillRect/>
          </a:stretch>
        </p:blipFill>
        <p:spPr bwMode="auto">
          <a:xfrm>
            <a:off x="467544" y="476676"/>
            <a:ext cx="2592288" cy="383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0" y="3645024"/>
            <a:ext cx="3312368" cy="30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4067946" y="3747076"/>
            <a:ext cx="3672409" cy="292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3284984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Doska plošného spoja = realizácia elektrického obvodu, potrebujeme katalóg súčiastok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9554" y="3789045"/>
            <a:ext cx="2770413" cy="2448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4499994" y="3789040"/>
            <a:ext cx="2808311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4" cstate="print"/>
          <a:srcRect r="8623"/>
          <a:stretch>
            <a:fillRect/>
          </a:stretch>
        </p:blipFill>
        <p:spPr bwMode="auto">
          <a:xfrm>
            <a:off x="2987824" y="229266"/>
            <a:ext cx="2160240" cy="319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467544" y="2606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Elektrická schéma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652120" y="3326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Rozpis súčiastok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652120" y="83671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V1 /12V – jednosmerný zdroj</a:t>
            </a:r>
          </a:p>
          <a:p>
            <a:r>
              <a:rPr lang="sk-SK" dirty="0" smtClean="0"/>
              <a:t>R1/4.7k – </a:t>
            </a:r>
            <a:r>
              <a:rPr lang="sk-SK" dirty="0" err="1" smtClean="0"/>
              <a:t>rezistor</a:t>
            </a:r>
            <a:endParaRPr lang="sk-SK" dirty="0" smtClean="0"/>
          </a:p>
          <a:p>
            <a:r>
              <a:rPr lang="sk-SK" dirty="0" smtClean="0"/>
              <a:t>C1/100uF – kondenzátor</a:t>
            </a:r>
          </a:p>
          <a:p>
            <a:r>
              <a:rPr lang="sk-SK" dirty="0" smtClean="0"/>
              <a:t>Q1/BC337 – NPN tranzistor</a:t>
            </a:r>
          </a:p>
          <a:p>
            <a:r>
              <a:rPr lang="sk-SK" dirty="0" smtClean="0"/>
              <a:t>LED1 – </a:t>
            </a:r>
            <a:r>
              <a:rPr lang="sk-SK" dirty="0" err="1" smtClean="0"/>
              <a:t>Led</a:t>
            </a:r>
            <a:r>
              <a:rPr lang="sk-SK" dirty="0" smtClean="0"/>
              <a:t> dióda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771800" y="116632"/>
            <a:ext cx="276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Pohľad zo strany súčiastok:</a:t>
            </a:r>
            <a:endParaRPr lang="sk-SK" b="1" dirty="0"/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/>
          <a:srcRect r="8623"/>
          <a:stretch>
            <a:fillRect/>
          </a:stretch>
        </p:blipFill>
        <p:spPr bwMode="auto">
          <a:xfrm>
            <a:off x="6444208" y="188640"/>
            <a:ext cx="2376264" cy="351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179512" y="760636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V1 /12V – jednosmerný zdroj</a:t>
            </a:r>
          </a:p>
          <a:p>
            <a:r>
              <a:rPr lang="sk-SK" dirty="0" smtClean="0"/>
              <a:t>R1/4.7k – </a:t>
            </a:r>
            <a:r>
              <a:rPr lang="sk-SK" dirty="0" err="1" smtClean="0"/>
              <a:t>rezistor</a:t>
            </a:r>
            <a:endParaRPr lang="sk-SK" dirty="0" smtClean="0"/>
          </a:p>
          <a:p>
            <a:r>
              <a:rPr lang="sk-SK" dirty="0" smtClean="0"/>
              <a:t>C1/100uF – kondenzátor</a:t>
            </a:r>
          </a:p>
          <a:p>
            <a:r>
              <a:rPr lang="sk-SK" dirty="0" smtClean="0"/>
              <a:t>Q1/BC337 – NPN tranzistor</a:t>
            </a:r>
          </a:p>
          <a:p>
            <a:r>
              <a:rPr lang="sk-SK" dirty="0" smtClean="0"/>
              <a:t>LED1 – </a:t>
            </a:r>
            <a:r>
              <a:rPr lang="sk-SK" dirty="0" err="1" smtClean="0"/>
              <a:t>Led</a:t>
            </a:r>
            <a:r>
              <a:rPr lang="sk-SK" dirty="0" smtClean="0"/>
              <a:t> dióda</a:t>
            </a:r>
            <a:endParaRPr lang="sk-SK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925572"/>
            <a:ext cx="3024336" cy="181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941168"/>
            <a:ext cx="45354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3qservice.eu/inshop/catalogue/products/pictures/mfp020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852936"/>
            <a:ext cx="12192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1" name="Picture 8" descr="http://www.ledtech.sk/22-11399-thickbox/led-dioda-3mm-modra-flat-top-ploche-celo-10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30363" t="16573" r="23135" b="17545"/>
          <a:stretch>
            <a:fillRect/>
          </a:stretch>
        </p:blipFill>
        <p:spPr bwMode="auto">
          <a:xfrm>
            <a:off x="477168" y="2564904"/>
            <a:ext cx="20066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557972"/>
            <a:ext cx="38766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Rovná spojovacia šípka 12"/>
          <p:cNvCxnSpPr/>
          <p:nvPr/>
        </p:nvCxnSpPr>
        <p:spPr>
          <a:xfrm>
            <a:off x="2843808" y="4005064"/>
            <a:ext cx="27363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3923928" y="36450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20</a:t>
            </a:r>
            <a:endParaRPr lang="sk-SK" dirty="0"/>
          </a:p>
        </p:txBody>
      </p:sp>
      <p:cxnSp>
        <p:nvCxnSpPr>
          <p:cNvPr id="16" name="Rovná spojovacia šípka 15"/>
          <p:cNvCxnSpPr/>
          <p:nvPr/>
        </p:nvCxnSpPr>
        <p:spPr>
          <a:xfrm>
            <a:off x="2699792" y="764704"/>
            <a:ext cx="0" cy="27363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2051720" y="18448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20</a:t>
            </a: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rcRect t="50303" b="7778"/>
          <a:stretch>
            <a:fillRect/>
          </a:stretch>
        </p:blipFill>
        <p:spPr>
          <a:xfrm>
            <a:off x="2" y="3645024"/>
            <a:ext cx="5076056" cy="3024336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 cstate="print"/>
          <a:srcRect t="38235" b="8757"/>
          <a:stretch>
            <a:fillRect/>
          </a:stretch>
        </p:blipFill>
        <p:spPr>
          <a:xfrm>
            <a:off x="4932040" y="692696"/>
            <a:ext cx="4139952" cy="276368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076058" y="3762906"/>
            <a:ext cx="3995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Postup spájkovania prebieha v 3 fázach:</a:t>
            </a:r>
            <a:endParaRPr lang="sk-SK" dirty="0" smtClean="0"/>
          </a:p>
          <a:p>
            <a:pPr lvl="0"/>
            <a:r>
              <a:rPr lang="sk-SK" dirty="0" smtClean="0"/>
              <a:t>1. Ohrev</a:t>
            </a:r>
          </a:p>
          <a:p>
            <a:pPr lvl="0"/>
            <a:r>
              <a:rPr lang="sk-SK" dirty="0" smtClean="0"/>
              <a:t>2. Zaliatie cínovou spájkou</a:t>
            </a:r>
          </a:p>
          <a:p>
            <a:pPr lvl="0"/>
            <a:r>
              <a:rPr lang="sk-SK" dirty="0" smtClean="0"/>
              <a:t>3. Ochladenie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" name="Obrázok 5"/>
          <p:cNvPicPr/>
          <p:nvPr/>
        </p:nvPicPr>
        <p:blipFill>
          <a:blip r:embed="rId2" cstate="print"/>
          <a:srcRect b="62671"/>
          <a:stretch>
            <a:fillRect/>
          </a:stretch>
        </p:blipFill>
        <p:spPr>
          <a:xfrm>
            <a:off x="2" y="764704"/>
            <a:ext cx="5076056" cy="2736304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79512" y="1886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Spájkovanie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07506" y="44628"/>
            <a:ext cx="903649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Rozdelenie elektronických súčiastok:</a:t>
            </a:r>
          </a:p>
          <a:p>
            <a:endParaRPr lang="sk-SK" sz="2400" b="1" dirty="0" smtClean="0"/>
          </a:p>
          <a:p>
            <a:r>
              <a:rPr lang="sk-SK" b="1" dirty="0" smtClean="0">
                <a:solidFill>
                  <a:srgbClr val="FF0000"/>
                </a:solidFill>
              </a:rPr>
              <a:t>Základné delenie:</a:t>
            </a:r>
          </a:p>
          <a:p>
            <a:r>
              <a:rPr lang="sk-SK" b="1" dirty="0" smtClean="0"/>
              <a:t>Aktívne </a:t>
            </a:r>
            <a:r>
              <a:rPr lang="sk-SK" dirty="0" smtClean="0"/>
              <a:t>– elektrické vlastnosti (odpor, vodivosť, kapacita) sú premenlivé, možno ich ovládať zmenou napätia alebo prúdu (polovodičové súčiastky: diódy, tranzistory, integrované obvody)</a:t>
            </a:r>
          </a:p>
          <a:p>
            <a:endParaRPr lang="sk-SK" b="1" dirty="0" smtClean="0"/>
          </a:p>
          <a:p>
            <a:r>
              <a:rPr lang="sk-SK" b="1" dirty="0" smtClean="0"/>
              <a:t>Pasívne - </a:t>
            </a:r>
            <a:r>
              <a:rPr lang="sk-SK" dirty="0" smtClean="0"/>
              <a:t>sú súčiastky, ktoré majú svoje vlastnosti konštantné, nezávislé od napätia a prúdu (</a:t>
            </a:r>
            <a:r>
              <a:rPr lang="sk-SK" dirty="0" err="1" smtClean="0"/>
              <a:t>rezistor</a:t>
            </a:r>
            <a:r>
              <a:rPr lang="sk-SK" dirty="0" smtClean="0"/>
              <a:t>, kondenzátor, potenciometer, cievka). </a:t>
            </a:r>
          </a:p>
          <a:p>
            <a:endParaRPr lang="sk-SK" b="1" dirty="0" smtClean="0"/>
          </a:p>
          <a:p>
            <a:r>
              <a:rPr lang="sk-SK" b="1" dirty="0" smtClean="0"/>
              <a:t>Konštrukčné súčiastky - </a:t>
            </a:r>
            <a:r>
              <a:rPr lang="sk-SK" dirty="0" smtClean="0"/>
              <a:t>majú funkciu mechanickú alebo elektromechanickú – dosky plošných spojov, elektroakustické alebo elektromechanické meniče, elektrické priechodky, nosníky, držiaky. </a:t>
            </a:r>
            <a:endParaRPr lang="sk-SK" b="1" dirty="0" smtClean="0"/>
          </a:p>
          <a:p>
            <a:endParaRPr lang="sk-SK" b="1" dirty="0" smtClean="0"/>
          </a:p>
          <a:p>
            <a:r>
              <a:rPr lang="sk-SK" b="1" dirty="0" smtClean="0">
                <a:solidFill>
                  <a:srgbClr val="FF0000"/>
                </a:solidFill>
              </a:rPr>
              <a:t>Podľa spôsobu montáže: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 drôtovými vývodmi, klasické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SMD súčiastky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r>
              <a:rPr lang="sk-SK" b="1" dirty="0" smtClean="0">
                <a:solidFill>
                  <a:srgbClr val="FF0000"/>
                </a:solidFill>
              </a:rPr>
              <a:t>Podľa vodivosti: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 </a:t>
            </a:r>
            <a:r>
              <a:rPr lang="sk-SK" dirty="0" smtClean="0"/>
              <a:t>vodiče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polovodiče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izolanty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http://www.tzb-info.cz/docu/clanky/0038/003822o2.gif"/>
          <p:cNvPicPr>
            <a:picLocks noChangeAspect="1" noChangeArrowheads="1"/>
          </p:cNvPicPr>
          <p:nvPr/>
        </p:nvPicPr>
        <p:blipFill>
          <a:blip r:embed="rId2" cstate="print"/>
          <a:srcRect b="21053"/>
          <a:stretch>
            <a:fillRect/>
          </a:stretch>
        </p:blipFill>
        <p:spPr bwMode="auto">
          <a:xfrm>
            <a:off x="500035" y="4361504"/>
            <a:ext cx="6376222" cy="1803800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2339752" y="622802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Priepustný smer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716016" y="622802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Nepriepustný smer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107504" y="87015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Dióda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46088" name="Picture 8" descr="https://encrypted-tbn2.gstatic.com/images?q=tbn:ANd9GcRwndDXb1kW1-vgpdCRgnqydbQZFubyBirjrJ4oPFbPuhFKMuW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71409"/>
            <a:ext cx="3571900" cy="2505663"/>
          </a:xfrm>
          <a:prstGeom prst="rect">
            <a:avLst/>
          </a:prstGeom>
          <a:noFill/>
        </p:spPr>
      </p:pic>
      <p:pic>
        <p:nvPicPr>
          <p:cNvPr id="11" name="Picture 2" descr="http://www.tavir.hu/sites/default/files/00036-dioda.jpg"/>
          <p:cNvPicPr>
            <a:picLocks noChangeAspect="1" noChangeArrowheads="1"/>
          </p:cNvPicPr>
          <p:nvPr/>
        </p:nvPicPr>
        <p:blipFill>
          <a:blip r:embed="rId4" cstate="print"/>
          <a:srcRect b="33747"/>
          <a:stretch>
            <a:fillRect/>
          </a:stretch>
        </p:blipFill>
        <p:spPr bwMode="auto">
          <a:xfrm>
            <a:off x="395538" y="1916832"/>
            <a:ext cx="2520280" cy="720080"/>
          </a:xfrm>
          <a:prstGeom prst="rect">
            <a:avLst/>
          </a:prstGeom>
          <a:noFill/>
        </p:spPr>
      </p:pic>
      <p:pic>
        <p:nvPicPr>
          <p:cNvPr id="12" name="Picture 4" descr="http://elektross.gjn.cz/obrazky/dioda3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8" y="1556792"/>
            <a:ext cx="2136184" cy="2664296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4427986" y="11874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Zapojenie:</a:t>
            </a:r>
            <a:endParaRPr lang="sk-SK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6588224" y="91046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 smtClean="0"/>
              <a:t>Voltampérová</a:t>
            </a:r>
            <a:r>
              <a:rPr lang="sk-SK" b="1" dirty="0" smtClean="0"/>
              <a:t> charakteristika:</a:t>
            </a:r>
            <a:endParaRPr lang="sk-SK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7164288" y="4699010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Použitie: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usmernenie napätia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ochrana pred </a:t>
            </a:r>
            <a:r>
              <a:rPr lang="sk-SK" dirty="0" err="1" smtClean="0"/>
              <a:t>prepólovaním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107504" y="5486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Polovodičová súčiastka, ktorá vedie prúd len jedným smerom. 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179512" y="11874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Schématická</a:t>
            </a:r>
            <a:r>
              <a:rPr lang="sk-SK" b="1" dirty="0" smtClean="0"/>
              <a:t> značka:</a:t>
            </a:r>
            <a:endParaRPr lang="sk-SK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771</Words>
  <Application>Microsoft Office PowerPoint</Application>
  <PresentationFormat>Prezentácia na obrazovke (4:3)</PresentationFormat>
  <Paragraphs>170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Martin</dc:creator>
  <cp:lastModifiedBy>Juraj</cp:lastModifiedBy>
  <cp:revision>274</cp:revision>
  <dcterms:created xsi:type="dcterms:W3CDTF">2015-10-25T15:55:48Z</dcterms:created>
  <dcterms:modified xsi:type="dcterms:W3CDTF">2017-10-10T17:12:19Z</dcterms:modified>
</cp:coreProperties>
</file>