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67" r:id="rId5"/>
    <p:sldId id="268" r:id="rId6"/>
    <p:sldId id="265" r:id="rId7"/>
    <p:sldId id="270" r:id="rId8"/>
    <p:sldId id="271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9FBD1-5681-49A4-B97A-D7AE41301749}" type="datetimeFigureOut">
              <a:rPr lang="sk-SK" smtClean="0"/>
              <a:pPr/>
              <a:t>22.10.2017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3BDA6-23D9-47B4-A8DD-EA01DE3C108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gif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13" Type="http://schemas.openxmlformats.org/officeDocument/2006/relationships/image" Target="../media/image29.jpeg"/><Relationship Id="rId3" Type="http://schemas.openxmlformats.org/officeDocument/2006/relationships/image" Target="../media/image20.jpeg"/><Relationship Id="rId7" Type="http://schemas.openxmlformats.org/officeDocument/2006/relationships/image" Target="../media/image23.jpeg"/><Relationship Id="rId12" Type="http://schemas.openxmlformats.org/officeDocument/2006/relationships/image" Target="../media/image28.jpeg"/><Relationship Id="rId2" Type="http://schemas.openxmlformats.org/officeDocument/2006/relationships/hyperlink" Target="http://www.google.sk/url?sa=i&amp;rct=j&amp;q=&amp;esrc=s&amp;source=images&amp;cd=&amp;cad=rja&amp;uact=8&amp;ved=0CAcQjRxqFQoTCN7_run-3cgCFcuyFAodKFMOwg&amp;url=http://www.vo.gme.cz/cz/index.php?product=210-016&amp;psig=AFQjCNGuyvuVaQhWoMTyIJG3Z1ldpwXLXQ&amp;ust=1445875069467334" TargetMode="External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jpeg"/><Relationship Id="rId5" Type="http://schemas.openxmlformats.org/officeDocument/2006/relationships/image" Target="../media/image21.jpeg"/><Relationship Id="rId15" Type="http://schemas.openxmlformats.org/officeDocument/2006/relationships/image" Target="../media/image31.jpeg"/><Relationship Id="rId10" Type="http://schemas.openxmlformats.org/officeDocument/2006/relationships/image" Target="../media/image26.png"/><Relationship Id="rId4" Type="http://schemas.openxmlformats.org/officeDocument/2006/relationships/hyperlink" Target="http://www.google.sk/url?sa=i&amp;rct=j&amp;q=&amp;esrc=s&amp;source=images&amp;cd=&amp;cad=rja&amp;uact=8&amp;ved=0CAcQjRxqFQoTCLLgqZH_3cgCFQTxFAodERsI6Q&amp;url=http://www.ledbiznis.sk/3mm-LED-diody-c34_0_1.htm&amp;bvm=bv.105841590,d.bGg&amp;psig=AFQjCNHL1MC5WucX_sAORPI9ETJCz25H2A&amp;ust=1445875192250055" TargetMode="External"/><Relationship Id="rId9" Type="http://schemas.openxmlformats.org/officeDocument/2006/relationships/image" Target="../media/image25.gif"/><Relationship Id="rId14" Type="http://schemas.openxmlformats.org/officeDocument/2006/relationships/image" Target="../media/image3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188640"/>
            <a:ext cx="820891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Opakovanie:</a:t>
            </a:r>
          </a:p>
          <a:p>
            <a:endParaRPr lang="sk-SK" sz="2400" b="1" dirty="0" smtClean="0"/>
          </a:p>
          <a:p>
            <a:pPr marL="342900" indent="-342900">
              <a:buAutoNum type="arabicPeriod"/>
            </a:pPr>
            <a:r>
              <a:rPr lang="sk-SK" dirty="0" smtClean="0"/>
              <a:t>Pasívne súčiastky</a:t>
            </a:r>
          </a:p>
          <a:p>
            <a:pPr marL="342900" indent="-342900">
              <a:buAutoNum type="arabicPeriod"/>
            </a:pPr>
            <a:r>
              <a:rPr lang="sk-SK" dirty="0" smtClean="0"/>
              <a:t>Aktívne súčiastky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err="1" smtClean="0"/>
              <a:t>Rezistor</a:t>
            </a:r>
            <a:r>
              <a:rPr lang="sk-SK" dirty="0" smtClean="0"/>
              <a:t>, cievka, kondenzátor</a:t>
            </a:r>
          </a:p>
          <a:p>
            <a:pPr marL="342900" indent="-342900">
              <a:buAutoNum type="arabicPeriod"/>
            </a:pPr>
            <a:r>
              <a:rPr lang="sk-SK" dirty="0" smtClean="0"/>
              <a:t> Dióda, </a:t>
            </a:r>
            <a:r>
              <a:rPr lang="sk-SK" dirty="0" err="1" smtClean="0"/>
              <a:t>led</a:t>
            </a:r>
            <a:r>
              <a:rPr lang="sk-SK" dirty="0" smtClean="0"/>
              <a:t> dióda, tranzistor</a:t>
            </a:r>
          </a:p>
          <a:p>
            <a:pPr marL="342900" indent="-342900">
              <a:buAutoNum type="arabicPeriod"/>
            </a:pPr>
            <a:r>
              <a:rPr lang="sk-SK" dirty="0" smtClean="0"/>
              <a:t> Striedavý signál – parametre</a:t>
            </a:r>
          </a:p>
          <a:p>
            <a:pPr marL="342900" indent="-342900">
              <a:buAutoNum type="arabicPeriod"/>
            </a:pPr>
            <a:r>
              <a:rPr lang="sk-SK" dirty="0" smtClean="0"/>
              <a:t> Transformátor</a:t>
            </a:r>
          </a:p>
          <a:p>
            <a:pPr marL="342900" indent="-342900">
              <a:buAutoNum type="arabicPeriod"/>
            </a:pPr>
            <a:r>
              <a:rPr lang="sk-SK" dirty="0" smtClean="0"/>
              <a:t> Transformačný pomer</a:t>
            </a:r>
          </a:p>
          <a:p>
            <a:pPr marL="342900" indent="-342900">
              <a:buAutoNum type="arabicPeriod"/>
            </a:pPr>
            <a:r>
              <a:rPr lang="sk-SK" dirty="0" smtClean="0"/>
              <a:t> Účinnosť transformátora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Pravidlá pre meranie </a:t>
            </a:r>
            <a:r>
              <a:rPr lang="sk-SK" dirty="0" smtClean="0"/>
              <a:t>napätia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Pravidlá pre meranie </a:t>
            </a:r>
            <a:r>
              <a:rPr lang="sk-SK" dirty="0" smtClean="0"/>
              <a:t>prúdu</a:t>
            </a:r>
          </a:p>
          <a:p>
            <a:endParaRPr lang="sk-SK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116632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Pomenuj elektrotechnické značky:</a:t>
            </a:r>
            <a:endParaRPr lang="sk-SK" sz="2400" b="1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ajstrissmt.eu/myimages/14173516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58813"/>
            <a:ext cx="1638300" cy="1590675"/>
          </a:xfrm>
          <a:prstGeom prst="rect">
            <a:avLst/>
          </a:prstGeom>
          <a:noFill/>
        </p:spPr>
      </p:pic>
      <p:pic>
        <p:nvPicPr>
          <p:cNvPr id="8" name="Picture 8" descr="http://www.majstrissmt.eu/myimages/141735194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586805"/>
            <a:ext cx="1584176" cy="1484204"/>
          </a:xfrm>
          <a:prstGeom prst="rect">
            <a:avLst/>
          </a:prstGeom>
          <a:noFill/>
        </p:spPr>
      </p:pic>
      <p:pic>
        <p:nvPicPr>
          <p:cNvPr id="9" name="Picture 10" descr="http://www.majstrissmt.eu/myimages/1417352006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548680"/>
            <a:ext cx="1405757" cy="1772816"/>
          </a:xfrm>
          <a:prstGeom prst="rect">
            <a:avLst/>
          </a:prstGeom>
          <a:noFill/>
        </p:spPr>
      </p:pic>
      <p:pic>
        <p:nvPicPr>
          <p:cNvPr id="10" name="Picture 12" descr="http://www.majstrissmt.eu/myimages/1417352066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982021"/>
            <a:ext cx="2016224" cy="1319187"/>
          </a:xfrm>
          <a:prstGeom prst="rect">
            <a:avLst/>
          </a:prstGeom>
          <a:noFill/>
        </p:spPr>
      </p:pic>
      <p:pic>
        <p:nvPicPr>
          <p:cNvPr id="11" name="Picture 14" descr="http://www.majstrissmt.eu/myimages/1417352157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29069" y="3861048"/>
            <a:ext cx="1411083" cy="1351037"/>
          </a:xfrm>
          <a:prstGeom prst="rect">
            <a:avLst/>
          </a:prstGeom>
          <a:noFill/>
        </p:spPr>
      </p:pic>
      <p:pic>
        <p:nvPicPr>
          <p:cNvPr id="12" name="Picture 16" descr="http://www.majstrissmt.eu/myimages/1417352241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3933056"/>
            <a:ext cx="1296144" cy="1221886"/>
          </a:xfrm>
          <a:prstGeom prst="rect">
            <a:avLst/>
          </a:prstGeom>
          <a:noFill/>
        </p:spPr>
      </p:pic>
      <p:pic>
        <p:nvPicPr>
          <p:cNvPr id="13" name="Picture 18" descr="http://www.majstrissmt.eu/myimages/1417352299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66682" y="3933056"/>
            <a:ext cx="1453790" cy="1207021"/>
          </a:xfrm>
          <a:prstGeom prst="rect">
            <a:avLst/>
          </a:prstGeom>
          <a:noFill/>
        </p:spPr>
      </p:pic>
      <p:pic>
        <p:nvPicPr>
          <p:cNvPr id="14" name="Picture 20" descr="http://www.majstrissmt.eu/myimages/1417352355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7544" y="5080472"/>
            <a:ext cx="1497335" cy="1497336"/>
          </a:xfrm>
          <a:prstGeom prst="rect">
            <a:avLst/>
          </a:prstGeom>
          <a:noFill/>
        </p:spPr>
      </p:pic>
      <p:pic>
        <p:nvPicPr>
          <p:cNvPr id="15" name="Picture 22" descr="http://www.majstrissmt.eu/myimages/1417352434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67744" y="5152480"/>
            <a:ext cx="1656184" cy="1516880"/>
          </a:xfrm>
          <a:prstGeom prst="rect">
            <a:avLst/>
          </a:prstGeom>
          <a:noFill/>
        </p:spPr>
      </p:pic>
      <p:pic>
        <p:nvPicPr>
          <p:cNvPr id="16" name="Picture 24" descr="http://www.majstrissmt.eu/myimages/1417352495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139952" y="5152480"/>
            <a:ext cx="1539245" cy="1440185"/>
          </a:xfrm>
          <a:prstGeom prst="rect">
            <a:avLst/>
          </a:prstGeom>
          <a:noFill/>
        </p:spPr>
      </p:pic>
      <p:pic>
        <p:nvPicPr>
          <p:cNvPr id="17" name="Picture 26" descr="http://www.majstrissmt.eu/myimages/14173525961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12160" y="5296496"/>
            <a:ext cx="1448764" cy="1337321"/>
          </a:xfrm>
          <a:prstGeom prst="rect">
            <a:avLst/>
          </a:prstGeom>
          <a:noFill/>
        </p:spPr>
      </p:pic>
      <p:pic>
        <p:nvPicPr>
          <p:cNvPr id="18" name="Picture 28" descr="http://www.majstrissmt.eu/myimages/14173527021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35728" y="5368504"/>
            <a:ext cx="1336264" cy="1244352"/>
          </a:xfrm>
          <a:prstGeom prst="rect">
            <a:avLst/>
          </a:prstGeom>
          <a:noFill/>
        </p:spPr>
      </p:pic>
      <p:pic>
        <p:nvPicPr>
          <p:cNvPr id="55300" name="Picture 4" descr="https://upload.wikimedia.org/wikipedia/commons/thumb/1/11/Trimer_potenciometer01.png/440px-Trimer_potenciometer01.png"/>
          <p:cNvPicPr>
            <a:picLocks noChangeAspect="1" noChangeArrowheads="1"/>
          </p:cNvPicPr>
          <p:nvPr/>
        </p:nvPicPr>
        <p:blipFill>
          <a:blip r:embed="rId14" cstate="print"/>
          <a:srcRect l="60135" t="17182" r="22683" b="33728"/>
          <a:stretch>
            <a:fillRect/>
          </a:stretch>
        </p:blipFill>
        <p:spPr bwMode="auto">
          <a:xfrm>
            <a:off x="971600" y="2420888"/>
            <a:ext cx="720080" cy="1440160"/>
          </a:xfrm>
          <a:prstGeom prst="rect">
            <a:avLst/>
          </a:prstGeom>
          <a:noFill/>
        </p:spPr>
      </p:pic>
      <p:pic>
        <p:nvPicPr>
          <p:cNvPr id="55302" name="Picture 6" descr="https://upload.wikimedia.org/wikipedia/commons/thumb/1/11/Trimer_potenciometer01.png/440px-Trimer_potenciometer01.png"/>
          <p:cNvPicPr>
            <a:picLocks noChangeAspect="1" noChangeArrowheads="1"/>
          </p:cNvPicPr>
          <p:nvPr/>
        </p:nvPicPr>
        <p:blipFill>
          <a:blip r:embed="rId14" cstate="print"/>
          <a:srcRect l="13745" t="17182" r="70791" b="33728"/>
          <a:stretch>
            <a:fillRect/>
          </a:stretch>
        </p:blipFill>
        <p:spPr bwMode="auto">
          <a:xfrm>
            <a:off x="2195736" y="2420888"/>
            <a:ext cx="648072" cy="1440160"/>
          </a:xfrm>
          <a:prstGeom prst="rect">
            <a:avLst/>
          </a:prstGeom>
          <a:noFill/>
        </p:spPr>
      </p:pic>
      <p:pic>
        <p:nvPicPr>
          <p:cNvPr id="55304" name="Picture 8" descr="http://www.malyvedec.cz/sch-vypinac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5400000">
            <a:off x="3841389" y="2194333"/>
            <a:ext cx="1080118" cy="1821263"/>
          </a:xfrm>
          <a:prstGeom prst="rect">
            <a:avLst/>
          </a:prstGeom>
          <a:noFill/>
        </p:spPr>
      </p:pic>
      <p:pic>
        <p:nvPicPr>
          <p:cNvPr id="55308" name="Picture 12" descr="http://dielektrika.kvalitne.cz/prakaplik%20obr/znacky.PNG"/>
          <p:cNvPicPr>
            <a:picLocks noChangeAspect="1" noChangeArrowheads="1"/>
          </p:cNvPicPr>
          <p:nvPr/>
        </p:nvPicPr>
        <p:blipFill>
          <a:blip r:embed="rId16" cstate="print"/>
          <a:srcRect b="25232"/>
          <a:stretch>
            <a:fillRect/>
          </a:stretch>
        </p:blipFill>
        <p:spPr bwMode="auto">
          <a:xfrm>
            <a:off x="5364088" y="2276872"/>
            <a:ext cx="3562350" cy="1296144"/>
          </a:xfrm>
          <a:prstGeom prst="rect">
            <a:avLst/>
          </a:prstGeom>
          <a:noFill/>
        </p:spPr>
      </p:pic>
      <p:pic>
        <p:nvPicPr>
          <p:cNvPr id="55310" name="Picture 14" descr="https://upload.wikimedia.org/wikipedia/commons/thumb/4/4f/Schaltbild_Trafo.png/220px-Schaltbild_Trafo.png"/>
          <p:cNvPicPr>
            <a:picLocks noChangeAspect="1" noChangeArrowheads="1"/>
          </p:cNvPicPr>
          <p:nvPr/>
        </p:nvPicPr>
        <p:blipFill>
          <a:blip r:embed="rId17" cstate="print"/>
          <a:srcRect l="30927" r="27837"/>
          <a:stretch>
            <a:fillRect/>
          </a:stretch>
        </p:blipFill>
        <p:spPr bwMode="auto">
          <a:xfrm>
            <a:off x="2339752" y="620688"/>
            <a:ext cx="1080120" cy="1512095"/>
          </a:xfrm>
          <a:prstGeom prst="rect">
            <a:avLst/>
          </a:prstGeom>
          <a:noFill/>
        </p:spPr>
      </p:pic>
      <p:pic>
        <p:nvPicPr>
          <p:cNvPr id="55311" name="Picture 15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76256" y="692696"/>
            <a:ext cx="8494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2" name="Picture 16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411760" y="4136373"/>
            <a:ext cx="1800200" cy="80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3" name="Picture 17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812359" y="836712"/>
            <a:ext cx="11946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vo.gme.cz/dokumentace/210/210-016/pctdetail.210-016.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862" y="4945096"/>
            <a:ext cx="1289842" cy="967382"/>
          </a:xfrm>
          <a:prstGeom prst="rect">
            <a:avLst/>
          </a:prstGeom>
          <a:noFill/>
        </p:spPr>
      </p:pic>
      <p:pic>
        <p:nvPicPr>
          <p:cNvPr id="6" name="Picture 12" descr="http://www.ledbiznis.sk/fotky16126/fotos/_vyr_317LE01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836712"/>
            <a:ext cx="864096" cy="864096"/>
          </a:xfrm>
          <a:prstGeom prst="rect">
            <a:avLst/>
          </a:prstGeom>
          <a:noFill/>
        </p:spPr>
      </p:pic>
      <p:pic>
        <p:nvPicPr>
          <p:cNvPr id="7" name="Picture 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737" y="4103178"/>
            <a:ext cx="910463" cy="72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5" descr="http://detektory.hantec.cz/user_images/baterie-varta-zncl-9v.jpg"/>
          <p:cNvPicPr>
            <a:picLocks noChangeAspect="1" noChangeArrowheads="1"/>
          </p:cNvPicPr>
          <p:nvPr/>
        </p:nvPicPr>
        <p:blipFill>
          <a:blip r:embed="rId7" cstate="print"/>
          <a:srcRect l="3606" t="5000" r="50721" b="6786"/>
          <a:stretch>
            <a:fillRect/>
          </a:stretch>
        </p:blipFill>
        <p:spPr bwMode="auto">
          <a:xfrm rot="5400000">
            <a:off x="817631" y="1915429"/>
            <a:ext cx="659428" cy="1071570"/>
          </a:xfrm>
          <a:prstGeom prst="rect">
            <a:avLst/>
          </a:prstGeom>
          <a:noFill/>
        </p:spPr>
      </p:pic>
      <p:pic>
        <p:nvPicPr>
          <p:cNvPr id="9" name="Picture 16" descr="http://www.nejelektro.cz/images/produkty/1703/kondenzator-elektrolyticky-1000uf-25v-105c_0.jpg"/>
          <p:cNvPicPr>
            <a:picLocks noChangeAspect="1" noChangeArrowheads="1"/>
          </p:cNvPicPr>
          <p:nvPr/>
        </p:nvPicPr>
        <p:blipFill>
          <a:blip r:embed="rId8" cstate="print"/>
          <a:srcRect l="5325" t="17752" r="20118" b="7692"/>
          <a:stretch>
            <a:fillRect/>
          </a:stretch>
        </p:blipFill>
        <p:spPr bwMode="auto">
          <a:xfrm>
            <a:off x="539552" y="2876124"/>
            <a:ext cx="1512168" cy="1134127"/>
          </a:xfrm>
          <a:prstGeom prst="rect">
            <a:avLst/>
          </a:prstGeom>
          <a:noFill/>
        </p:spPr>
      </p:pic>
      <p:pic>
        <p:nvPicPr>
          <p:cNvPr id="10" name="Picture 10" descr="http://remote-lab.fyzika.net/experiment/04/img/LED_foto.gif"/>
          <p:cNvPicPr>
            <a:picLocks noChangeAspect="1" noChangeArrowheads="1"/>
          </p:cNvPicPr>
          <p:nvPr/>
        </p:nvPicPr>
        <p:blipFill>
          <a:blip r:embed="rId9" cstate="print"/>
          <a:srcRect r="36250"/>
          <a:stretch>
            <a:fillRect/>
          </a:stretch>
        </p:blipFill>
        <p:spPr bwMode="auto">
          <a:xfrm>
            <a:off x="2897807" y="836712"/>
            <a:ext cx="1026121" cy="1368152"/>
          </a:xfrm>
          <a:prstGeom prst="rect">
            <a:avLst/>
          </a:prstGeom>
          <a:noFill/>
        </p:spPr>
      </p:pic>
      <p:pic>
        <p:nvPicPr>
          <p:cNvPr id="11" name="Picture 2" descr="http://www.spsemoh.cz/vyuka/zel/obrazky/tranzistory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95737" y="2276872"/>
            <a:ext cx="3888431" cy="2916324"/>
          </a:xfrm>
          <a:prstGeom prst="rect">
            <a:avLst/>
          </a:prstGeom>
          <a:noFill/>
        </p:spPr>
      </p:pic>
      <p:pic>
        <p:nvPicPr>
          <p:cNvPr id="12" name="Picture 2" descr="http://www.tavir.hu/sites/default/files/00036-dioda.jpg"/>
          <p:cNvPicPr>
            <a:picLocks noChangeAspect="1" noChangeArrowheads="1"/>
          </p:cNvPicPr>
          <p:nvPr/>
        </p:nvPicPr>
        <p:blipFill>
          <a:blip r:embed="rId11" cstate="print"/>
          <a:srcRect t="33126" b="33747"/>
          <a:stretch>
            <a:fillRect/>
          </a:stretch>
        </p:blipFill>
        <p:spPr bwMode="auto">
          <a:xfrm>
            <a:off x="467544" y="6165304"/>
            <a:ext cx="2160240" cy="308606"/>
          </a:xfrm>
          <a:prstGeom prst="rect">
            <a:avLst/>
          </a:prstGeom>
          <a:noFill/>
        </p:spPr>
      </p:pic>
      <p:pic>
        <p:nvPicPr>
          <p:cNvPr id="13" name="Picture 2" descr="http://images.ges.cz/images/pictures/k/kerko50.jpg"/>
          <p:cNvPicPr>
            <a:picLocks noChangeAspect="1" noChangeArrowheads="1"/>
          </p:cNvPicPr>
          <p:nvPr/>
        </p:nvPicPr>
        <p:blipFill>
          <a:blip r:embed="rId12" cstate="print"/>
          <a:srcRect l="5263" t="7226" r="5263"/>
          <a:stretch>
            <a:fillRect/>
          </a:stretch>
        </p:blipFill>
        <p:spPr bwMode="auto">
          <a:xfrm>
            <a:off x="3131840" y="5263123"/>
            <a:ext cx="1766570" cy="1334229"/>
          </a:xfrm>
          <a:prstGeom prst="rect">
            <a:avLst/>
          </a:prstGeom>
          <a:noFill/>
        </p:spPr>
      </p:pic>
      <p:pic>
        <p:nvPicPr>
          <p:cNvPr id="14" name="Picture 2" descr="http://www.tomshardware.sk/resize/e/800/800/files/obrazky/polovodice/trimer-lezaty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64088" y="908720"/>
            <a:ext cx="1536171" cy="1152128"/>
          </a:xfrm>
          <a:prstGeom prst="rect">
            <a:avLst/>
          </a:prstGeom>
          <a:noFill/>
        </p:spPr>
      </p:pic>
      <p:pic>
        <p:nvPicPr>
          <p:cNvPr id="15" name="Picture 4" descr="https://upload.wikimedia.org/wikipedia/commons/b/b5/Potentiometer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288" y="548680"/>
            <a:ext cx="1598578" cy="1872208"/>
          </a:xfrm>
          <a:prstGeom prst="rect">
            <a:avLst/>
          </a:prstGeom>
          <a:noFill/>
        </p:spPr>
      </p:pic>
      <p:pic>
        <p:nvPicPr>
          <p:cNvPr id="54274" name="Picture 2" descr="https://upload.wikimedia.org/wikipedia/commons/thumb/7/75/Resistors-photo.JPG/220px-Resistors-photo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14103" y="4399027"/>
            <a:ext cx="2434361" cy="2069208"/>
          </a:xfrm>
          <a:prstGeom prst="rect">
            <a:avLst/>
          </a:prstGeom>
          <a:noFill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00192" y="2317160"/>
            <a:ext cx="2251892" cy="1831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BlokTextu 15"/>
          <p:cNvSpPr txBox="1"/>
          <p:nvPr/>
        </p:nvSpPr>
        <p:spPr>
          <a:xfrm>
            <a:off x="179512" y="116632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Pomenuj elektrotechnické súčiastky:</a:t>
            </a:r>
            <a:endParaRPr lang="sk-SK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260648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FF0000"/>
                </a:solidFill>
              </a:rPr>
              <a:t>Zákony v elektrotechnike</a:t>
            </a:r>
            <a:endParaRPr lang="sk-SK" sz="2400" b="1" dirty="0">
              <a:solidFill>
                <a:srgbClr val="FF0000"/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395536" y="908720"/>
            <a:ext cx="82809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Ohmov zákon</a:t>
            </a:r>
            <a:endParaRPr lang="sk-SK" sz="2400" dirty="0" smtClean="0"/>
          </a:p>
          <a:p>
            <a:endParaRPr lang="sk-SK" b="1" dirty="0" smtClean="0"/>
          </a:p>
          <a:p>
            <a:r>
              <a:rPr lang="sk-SK" sz="2400" b="1" dirty="0" smtClean="0">
                <a:solidFill>
                  <a:srgbClr val="FF0000"/>
                </a:solidFill>
              </a:rPr>
              <a:t>I=U/R </a:t>
            </a:r>
            <a:endParaRPr lang="sk-SK" sz="2400" dirty="0" smtClean="0">
              <a:solidFill>
                <a:srgbClr val="FF0000"/>
              </a:solidFill>
            </a:endParaRPr>
          </a:p>
          <a:p>
            <a:r>
              <a:rPr lang="sk-SK" dirty="0" smtClean="0"/>
              <a:t>Prúd v elektrickom obvode je priamo úmerný napätiu a nepriamo úmerný odporu.</a:t>
            </a:r>
          </a:p>
          <a:p>
            <a:endParaRPr lang="sk-SK" b="1" dirty="0" smtClean="0"/>
          </a:p>
          <a:p>
            <a:r>
              <a:rPr lang="sk-SK" b="1" dirty="0" smtClean="0"/>
              <a:t>Ďalšie vzťahy, ktoré vyplývajú z </a:t>
            </a:r>
            <a:r>
              <a:rPr lang="sk-SK" b="1" dirty="0" err="1" smtClean="0"/>
              <a:t>Ohmovho</a:t>
            </a:r>
            <a:r>
              <a:rPr lang="sk-SK" b="1" dirty="0" smtClean="0"/>
              <a:t> zákona:</a:t>
            </a:r>
            <a:endParaRPr lang="sk-SK" dirty="0" smtClean="0"/>
          </a:p>
          <a:p>
            <a:r>
              <a:rPr lang="sk-SK" b="1" dirty="0" smtClean="0"/>
              <a:t>U = R x </a:t>
            </a:r>
            <a:r>
              <a:rPr lang="sk-SK" dirty="0" smtClean="0"/>
              <a:t>I  (napätie sa rovná súčinu  odporu a prúdu)</a:t>
            </a:r>
          </a:p>
          <a:p>
            <a:r>
              <a:rPr lang="sk-SK" b="1" dirty="0" smtClean="0"/>
              <a:t>R= U/I   </a:t>
            </a:r>
            <a:r>
              <a:rPr lang="sk-SK" dirty="0" smtClean="0"/>
              <a:t>(odpor je priamoúmerný napätiu a nepriamoúmerný prúdu)</a:t>
            </a:r>
          </a:p>
          <a:p>
            <a:endParaRPr lang="sk-SK" b="1" dirty="0" smtClean="0"/>
          </a:p>
          <a:p>
            <a:r>
              <a:rPr lang="sk-SK" b="1" dirty="0" smtClean="0"/>
              <a:t>Elektrické zapojenie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10" name="Obrázok 9" descr="http://www.ucitel2.estranky.cz/img/picture/110/merodporu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21088"/>
            <a:ext cx="367240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06390" y="87015"/>
            <a:ext cx="25934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Kirchoffove</a:t>
            </a:r>
            <a:r>
              <a:rPr kumimoji="0" lang="sk-SK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zákony</a:t>
            </a:r>
            <a:endParaRPr kumimoji="0" lang="sk-S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Obrázok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345638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BlokTextu 8"/>
          <p:cNvSpPr txBox="1"/>
          <p:nvPr/>
        </p:nvSpPr>
        <p:spPr>
          <a:xfrm>
            <a:off x="4860032" y="836712"/>
            <a:ext cx="396044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1. </a:t>
            </a:r>
            <a:r>
              <a:rPr lang="sk-SK" b="1" dirty="0" err="1" smtClean="0"/>
              <a:t>Kirchoffov</a:t>
            </a:r>
            <a:r>
              <a:rPr lang="sk-SK" b="1" dirty="0" smtClean="0"/>
              <a:t> zákon</a:t>
            </a:r>
            <a:endParaRPr lang="sk-SK" dirty="0" smtClean="0"/>
          </a:p>
          <a:p>
            <a:r>
              <a:rPr lang="sk-SK" dirty="0" smtClean="0"/>
              <a:t>Súčet prúdov do uzla vtekajúcich sa rovná súčtu prúdov z uzla vytekajúcich.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2400" b="1" dirty="0" smtClean="0">
                <a:solidFill>
                  <a:srgbClr val="FF0000"/>
                </a:solidFill>
              </a:rPr>
              <a:t>I = I</a:t>
            </a:r>
            <a:r>
              <a:rPr lang="sk-SK" sz="2400" b="1" baseline="-25000" dirty="0" smtClean="0">
                <a:solidFill>
                  <a:srgbClr val="FF0000"/>
                </a:solidFill>
              </a:rPr>
              <a:t>1</a:t>
            </a:r>
            <a:r>
              <a:rPr lang="sk-SK" sz="2400" b="1" dirty="0" smtClean="0">
                <a:solidFill>
                  <a:srgbClr val="FF0000"/>
                </a:solidFill>
              </a:rPr>
              <a:t> + I</a:t>
            </a:r>
            <a:r>
              <a:rPr lang="sk-SK" sz="2400" b="1" baseline="-25000" dirty="0" smtClean="0">
                <a:solidFill>
                  <a:srgbClr val="FF0000"/>
                </a:solidFill>
              </a:rPr>
              <a:t>2</a:t>
            </a:r>
            <a:endParaRPr lang="sk-SK" sz="2400" b="1" dirty="0" smtClean="0">
              <a:solidFill>
                <a:srgbClr val="FF0000"/>
              </a:solidFill>
            </a:endParaRPr>
          </a:p>
          <a:p>
            <a:endParaRPr lang="sk-SK" dirty="0" smtClean="0"/>
          </a:p>
          <a:p>
            <a:r>
              <a:rPr lang="sk-SK" dirty="0" smtClean="0"/>
              <a:t>Na meranie použijem ampérmetre</a:t>
            </a:r>
          </a:p>
          <a:p>
            <a:endParaRPr lang="sk-SK" dirty="0"/>
          </a:p>
        </p:txBody>
      </p:sp>
      <p:pic>
        <p:nvPicPr>
          <p:cNvPr id="10" name="Obrázok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56992"/>
            <a:ext cx="3456384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BlokTextu 11"/>
          <p:cNvSpPr txBox="1"/>
          <p:nvPr/>
        </p:nvSpPr>
        <p:spPr>
          <a:xfrm>
            <a:off x="4860032" y="3717032"/>
            <a:ext cx="4032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 </a:t>
            </a:r>
            <a:r>
              <a:rPr lang="sk-SK" b="1" dirty="0" err="1" smtClean="0"/>
              <a:t>Kirchoffov</a:t>
            </a:r>
            <a:r>
              <a:rPr lang="sk-SK" b="1" dirty="0" smtClean="0"/>
              <a:t> zákon</a:t>
            </a:r>
            <a:endParaRPr lang="sk-SK" dirty="0" smtClean="0"/>
          </a:p>
          <a:p>
            <a:r>
              <a:rPr lang="sk-SK" dirty="0" smtClean="0"/>
              <a:t>Súčet napätí na spotrebičoch v elektrickej slučke sa rovná napätiu zdroja v elektrickej slučke.</a:t>
            </a:r>
          </a:p>
          <a:p>
            <a:endParaRPr lang="sk-SK" dirty="0" smtClean="0"/>
          </a:p>
          <a:p>
            <a:r>
              <a:rPr lang="sk-SK" sz="2400" b="1" dirty="0" smtClean="0">
                <a:solidFill>
                  <a:srgbClr val="FF0000"/>
                </a:solidFill>
              </a:rPr>
              <a:t>U = U</a:t>
            </a:r>
            <a:r>
              <a:rPr lang="sk-SK" sz="2400" b="1" baseline="-25000" dirty="0" smtClean="0">
                <a:solidFill>
                  <a:srgbClr val="FF0000"/>
                </a:solidFill>
              </a:rPr>
              <a:t>1</a:t>
            </a:r>
            <a:r>
              <a:rPr lang="sk-SK" sz="2400" b="1" dirty="0" smtClean="0">
                <a:solidFill>
                  <a:srgbClr val="FF0000"/>
                </a:solidFill>
              </a:rPr>
              <a:t> + U</a:t>
            </a:r>
            <a:r>
              <a:rPr lang="sk-SK" sz="2400" b="1" baseline="-25000" dirty="0" smtClean="0">
                <a:solidFill>
                  <a:srgbClr val="FF0000"/>
                </a:solidFill>
              </a:rPr>
              <a:t>2</a:t>
            </a:r>
            <a:endParaRPr lang="sk-SK" sz="2400" b="1" dirty="0" smtClean="0">
              <a:solidFill>
                <a:srgbClr val="FF0000"/>
              </a:solidFill>
            </a:endParaRPr>
          </a:p>
          <a:p>
            <a:endParaRPr lang="sk-SK" dirty="0" smtClean="0"/>
          </a:p>
          <a:p>
            <a:r>
              <a:rPr lang="sk-SK" dirty="0" smtClean="0"/>
              <a:t>Na meranie použijem voltmetre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413" y="1052736"/>
            <a:ext cx="863917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323528" y="118373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Zmeraj hodnoty odporov, zapoj do kontaktnej plochy, pripoj meracie prístroje a zapíš namerané hodnoty, vypočítaj prúdy prechádzajúce odpormi.</a:t>
            </a:r>
            <a:endParaRPr lang="sk-SK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7" y="3356992"/>
            <a:ext cx="8570565" cy="30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23528" y="118373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Zmeraj hodnoty odporov, zapoj do kontaktnej plochy, pripoj meracie prístroje a zapíš namerané hodnoty, vypočítaj prúdy prechádzajúce odpormi.</a:t>
            </a:r>
            <a:endParaRPr lang="sk-SK" b="1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" y="764704"/>
            <a:ext cx="7796733" cy="300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13559"/>
            <a:ext cx="40290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2062163"/>
            <a:ext cx="855345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23528" y="118373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Zmeraj hodnoty odporov, zapoj do kontaktnej plochy, pripoj  osciloskop, zmeraj amplitúdy, periódu a frekvencie.</a:t>
            </a:r>
            <a:endParaRPr lang="sk-SK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3940663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0472" y="763141"/>
            <a:ext cx="38100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67572" y="3573016"/>
            <a:ext cx="41529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062" y="3429000"/>
            <a:ext cx="404430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lokTextu 7"/>
          <p:cNvSpPr txBox="1"/>
          <p:nvPr/>
        </p:nvSpPr>
        <p:spPr>
          <a:xfrm>
            <a:off x="323528" y="118373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Zmeraj hodnoty odporov, zapoj do kontaktnej plochy, pripoj  osciloskop, zmeraj amplitúdy, periódu a frekvencie.</a:t>
            </a:r>
            <a:endParaRPr lang="sk-SK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235</Words>
  <Application>Microsoft Office PowerPoint</Application>
  <PresentationFormat>Prezentácia na obrazovke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54</cp:revision>
  <dcterms:created xsi:type="dcterms:W3CDTF">2017-10-20T13:13:18Z</dcterms:created>
  <dcterms:modified xsi:type="dcterms:W3CDTF">2017-10-22T13:56:08Z</dcterms:modified>
</cp:coreProperties>
</file>