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36611-0FD8-4A98-A937-D8D2AAC62D80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4A2-54D0-425C-965D-9EC13DB126C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825422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36611-0FD8-4A98-A937-D8D2AAC62D80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4A2-54D0-425C-965D-9EC13DB126C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749472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36611-0FD8-4A98-A937-D8D2AAC62D80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4A2-54D0-425C-965D-9EC13DB126C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163933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36611-0FD8-4A98-A937-D8D2AAC62D80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4A2-54D0-425C-965D-9EC13DB126C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75026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36611-0FD8-4A98-A937-D8D2AAC62D80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4A2-54D0-425C-965D-9EC13DB126C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680591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36611-0FD8-4A98-A937-D8D2AAC62D80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4A2-54D0-425C-965D-9EC13DB126C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295511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36611-0FD8-4A98-A937-D8D2AAC62D80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4A2-54D0-425C-965D-9EC13DB126C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731776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36611-0FD8-4A98-A937-D8D2AAC62D80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4A2-54D0-425C-965D-9EC13DB126C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69335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36611-0FD8-4A98-A937-D8D2AAC62D80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4A2-54D0-425C-965D-9EC13DB126C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82390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36611-0FD8-4A98-A937-D8D2AAC62D80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4A2-54D0-425C-965D-9EC13DB126C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719027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36611-0FD8-4A98-A937-D8D2AAC62D80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544A2-54D0-425C-965D-9EC13DB126C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825673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36611-0FD8-4A98-A937-D8D2AAC62D80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544A2-54D0-425C-965D-9EC13DB126C5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113680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sk.wikipedia.org/wiki/S%C3%BAbor:ATX_PS_diagram.jp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://sk.wikipedia.org/wiki/S%C3%BAbor:ATX_PC_back_connectors.jpg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sk.wikipedia.org/wiki/S%C3%BAbor:ATX_PS_signals.jpg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sk.wikipedia.org/wiki/S%C3%BAbor:ATX_PS_signals.jpg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95536" y="764704"/>
            <a:ext cx="61206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Zdroj PC: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Zabezpečiť dodávku energie – požadovaný výkon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Zabezpečiť cirkuláciu vzduchu pre chladenie komponentov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Štandardné zdroje: </a:t>
            </a:r>
            <a:r>
              <a:rPr lang="sk-SK" dirty="0" err="1" smtClean="0"/>
              <a:t>ATX</a:t>
            </a:r>
            <a:r>
              <a:rPr lang="sk-SK" dirty="0" smtClean="0"/>
              <a:t>, AT, mini </a:t>
            </a:r>
            <a:r>
              <a:rPr lang="sk-SK" dirty="0" err="1" smtClean="0"/>
              <a:t>ATX</a:t>
            </a:r>
            <a:endParaRPr lang="sk-S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Neštandardné zdroje :  len pre konkrétny počítač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Najčastejší model zdroja - </a:t>
            </a:r>
            <a:r>
              <a:rPr lang="sk-SK" dirty="0" err="1" smtClean="0"/>
              <a:t>ATX</a:t>
            </a:r>
            <a:endParaRPr lang="sk-S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/>
          </a:p>
        </p:txBody>
      </p:sp>
      <p:pic>
        <p:nvPicPr>
          <p:cNvPr id="1026" name="Picture 2" descr="http://upload.wikimedia.org/wikipedia/commons/thumb/4/46/ATX_PS_diagram.jpg/220px-ATX_PS_diagram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852935"/>
            <a:ext cx="2988332" cy="36946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upload.wikimedia.org/wikipedia/commons/thumb/e/e0/ATX_PC_back_connectors.jpg/220px-ATX_PC_back_connectors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011" y="2852936"/>
            <a:ext cx="3002471" cy="35756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823592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Impulzové napájacie zdroje </a:t>
            </a:r>
            <a:endParaRPr lang="sk-SK" b="1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9250" y="19859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74713" y="3138562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70781" y="2345556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182688" y="2017713"/>
            <a:ext cx="7772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sk-SK" altLang="sk-SK" sz="2400" smtClean="0">
              <a:solidFill>
                <a:srgbClr val="CC33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sk-SK" altLang="sk-SK" sz="2400" smtClean="0">
                <a:solidFill>
                  <a:srgbClr val="000810"/>
                </a:solidFill>
              </a:rPr>
              <a:t>   </a:t>
            </a:r>
            <a:r>
              <a:rPr lang="sk-SK" altLang="sk-SK" sz="2400" smtClean="0"/>
              <a:t> </a:t>
            </a:r>
          </a:p>
          <a:p>
            <a:endParaRPr lang="sk-SK" altLang="sk-SK" sz="2400" smtClean="0"/>
          </a:p>
        </p:txBody>
      </p:sp>
      <p:sp>
        <p:nvSpPr>
          <p:cNvPr id="3" name="Obdĺžnik 2"/>
          <p:cNvSpPr/>
          <p:nvPr/>
        </p:nvSpPr>
        <p:spPr>
          <a:xfrm>
            <a:off x="395536" y="865996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/>
              <a:t>Oproti klasickým (lineárnym) zdrojom </a:t>
            </a:r>
            <a:r>
              <a:rPr lang="sk-SK" dirty="0" smtClean="0"/>
              <a:t>majú </a:t>
            </a:r>
            <a:r>
              <a:rPr lang="sk-SK" b="1" dirty="0" smtClean="0"/>
              <a:t>výhody</a:t>
            </a:r>
            <a:r>
              <a:rPr lang="sk-SK" dirty="0" smtClean="0"/>
              <a:t>:</a:t>
            </a: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vysokú </a:t>
            </a:r>
            <a:r>
              <a:rPr lang="sk-SK" dirty="0"/>
              <a:t>účinnosť (až 90%)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malú </a:t>
            </a:r>
            <a:r>
              <a:rPr lang="pt-BR" dirty="0"/>
              <a:t>hmotnosť (iný transformátor)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malé </a:t>
            </a:r>
            <a:r>
              <a:rPr lang="sk-SK" dirty="0"/>
              <a:t>rozmery</a:t>
            </a:r>
          </a:p>
          <a:p>
            <a:r>
              <a:rPr lang="sk-SK" dirty="0" smtClean="0"/>
              <a:t> </a:t>
            </a:r>
          </a:p>
          <a:p>
            <a:r>
              <a:rPr lang="sk-SK" b="1" dirty="0"/>
              <a:t>N</a:t>
            </a:r>
            <a:r>
              <a:rPr lang="sk-SK" b="1" dirty="0" smtClean="0"/>
              <a:t>evýhoda</a:t>
            </a:r>
            <a:r>
              <a:rPr lang="sk-SK" dirty="0" smtClean="0"/>
              <a:t> </a:t>
            </a:r>
            <a:r>
              <a:rPr lang="sk-SK" dirty="0"/>
              <a:t>- pri ich činnosti vznikajú silné </a:t>
            </a:r>
            <a:r>
              <a:rPr lang="sk-SK" dirty="0" smtClean="0"/>
              <a:t>rušivé signály</a:t>
            </a: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Riadiace </a:t>
            </a:r>
            <a:r>
              <a:rPr lang="sk-SK" dirty="0"/>
              <a:t>obvody sú tvorené integrovaným </a:t>
            </a:r>
            <a:r>
              <a:rPr lang="sk-SK" dirty="0" smtClean="0"/>
              <a:t>obvodom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Požadujú </a:t>
            </a:r>
            <a:r>
              <a:rPr lang="sk-SK" smtClean="0"/>
              <a:t>špeciálny transformátor</a:t>
            </a:r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496888" y="3272596"/>
            <a:ext cx="82515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Bloková schéma napájacieho zdroja so </a:t>
            </a:r>
            <a:r>
              <a:rPr lang="sk-SK" b="1" dirty="0" smtClean="0"/>
              <a:t>spojitou reguláciou</a:t>
            </a:r>
            <a:endParaRPr lang="sk-SK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89" y="3683229"/>
            <a:ext cx="6811416" cy="1761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ĺžnik 7"/>
          <p:cNvSpPr/>
          <p:nvPr/>
        </p:nvSpPr>
        <p:spPr>
          <a:xfrm>
            <a:off x="683568" y="5363924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/>
              <a:t>F – filtre; U – usmerňovače; </a:t>
            </a:r>
            <a:r>
              <a:rPr lang="sk-SK" dirty="0" err="1"/>
              <a:t>Sp</a:t>
            </a:r>
            <a:r>
              <a:rPr lang="sk-SK" dirty="0"/>
              <a:t> – </a:t>
            </a:r>
            <a:r>
              <a:rPr lang="sk-SK" dirty="0" smtClean="0"/>
              <a:t>spínač; </a:t>
            </a:r>
            <a:r>
              <a:rPr lang="sk-SK" dirty="0" err="1" smtClean="0"/>
              <a:t>TR</a:t>
            </a:r>
            <a:r>
              <a:rPr lang="sk-SK" dirty="0" smtClean="0"/>
              <a:t> </a:t>
            </a:r>
            <a:r>
              <a:rPr lang="sk-SK" dirty="0"/>
              <a:t>– transformátor; ZV – spätná </a:t>
            </a:r>
            <a:r>
              <a:rPr lang="sk-SK" dirty="0" smtClean="0"/>
              <a:t>väzba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396591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Impulzové napájacie zdroje </a:t>
            </a:r>
            <a:endParaRPr lang="sk-SK" b="1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9250" y="19859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74713" y="3138562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70781" y="2345556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182688" y="2017713"/>
            <a:ext cx="7772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sk-SK" altLang="sk-SK" sz="2400" smtClean="0">
              <a:solidFill>
                <a:srgbClr val="CC33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sk-SK" altLang="sk-SK" sz="2400" smtClean="0">
                <a:solidFill>
                  <a:srgbClr val="000810"/>
                </a:solidFill>
              </a:rPr>
              <a:t>   </a:t>
            </a:r>
            <a:r>
              <a:rPr lang="sk-SK" altLang="sk-SK" sz="2400" smtClean="0"/>
              <a:t> </a:t>
            </a:r>
          </a:p>
          <a:p>
            <a:endParaRPr lang="sk-SK" altLang="sk-SK" sz="2400" smtClean="0"/>
          </a:p>
        </p:txBody>
      </p:sp>
      <p:sp>
        <p:nvSpPr>
          <p:cNvPr id="2" name="Obdĺžnik 1"/>
          <p:cNvSpPr/>
          <p:nvPr/>
        </p:nvSpPr>
        <p:spPr>
          <a:xfrm>
            <a:off x="251520" y="914395"/>
            <a:ext cx="84969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Princíp činnosti: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err="1" smtClean="0"/>
              <a:t>striedové</a:t>
            </a:r>
            <a:r>
              <a:rPr lang="sk-SK" dirty="0" smtClean="0"/>
              <a:t> </a:t>
            </a:r>
            <a:r>
              <a:rPr lang="sk-SK" dirty="0"/>
              <a:t>sieťové U sa po prechode cez </a:t>
            </a:r>
            <a:r>
              <a:rPr lang="sk-SK" dirty="0" err="1"/>
              <a:t>odrušovací</a:t>
            </a:r>
            <a:r>
              <a:rPr lang="sk-SK" dirty="0"/>
              <a:t> </a:t>
            </a:r>
            <a:r>
              <a:rPr lang="sk-SK" dirty="0" smtClean="0"/>
              <a:t>filter F0 </a:t>
            </a:r>
            <a:r>
              <a:rPr lang="sk-SK" dirty="0"/>
              <a:t>usmerní usmerňovačom U1 a filtrom F1 </a:t>
            </a:r>
            <a:r>
              <a:rPr lang="sk-SK" dirty="0" smtClean="0"/>
              <a:t>sa vyhladí</a:t>
            </a: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spínačom </a:t>
            </a:r>
            <a:r>
              <a:rPr lang="sk-SK" dirty="0" err="1"/>
              <a:t>Sp</a:t>
            </a:r>
            <a:r>
              <a:rPr lang="sk-SK" dirty="0"/>
              <a:t> sa premení na striedavé </a:t>
            </a:r>
            <a:r>
              <a:rPr lang="sk-SK" dirty="0" smtClean="0"/>
              <a:t>napätie vyššej </a:t>
            </a:r>
            <a:r>
              <a:rPr lang="sk-SK" dirty="0"/>
              <a:t>frekvencie napr. </a:t>
            </a:r>
            <a:r>
              <a:rPr lang="sk-SK" dirty="0" err="1"/>
              <a:t>22kHz</a:t>
            </a:r>
            <a:r>
              <a:rPr lang="sk-SK" dirty="0"/>
              <a:t> (obdĺžnikový </a:t>
            </a:r>
            <a:r>
              <a:rPr lang="sk-SK" dirty="0" smtClean="0"/>
              <a:t>priebeh U</a:t>
            </a:r>
            <a:r>
              <a:rPr lang="sk-SK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transformátorom </a:t>
            </a:r>
            <a:r>
              <a:rPr lang="sk-SK" dirty="0" err="1"/>
              <a:t>TR</a:t>
            </a:r>
            <a:r>
              <a:rPr lang="sk-SK" dirty="0"/>
              <a:t> upraví na požadovanú veľkosť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usmerňovačom </a:t>
            </a:r>
            <a:r>
              <a:rPr lang="sk-SK" dirty="0"/>
              <a:t>U2 sa usmerní a filtrom F2 </a:t>
            </a:r>
            <a:r>
              <a:rPr lang="sk-SK" dirty="0" smtClean="0"/>
              <a:t>sa vyhladí</a:t>
            </a:r>
            <a:endParaRPr lang="sk-SK" dirty="0"/>
          </a:p>
        </p:txBody>
      </p:sp>
      <p:sp>
        <p:nvSpPr>
          <p:cNvPr id="10" name="Obdĺžnik 9"/>
          <p:cNvSpPr/>
          <p:nvPr/>
        </p:nvSpPr>
        <p:spPr>
          <a:xfrm>
            <a:off x="251520" y="2852936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výstupné </a:t>
            </a:r>
            <a:r>
              <a:rPr lang="sk-SK" dirty="0"/>
              <a:t>U sa stabilizuje ovplyvňovaním </a:t>
            </a:r>
            <a:r>
              <a:rPr lang="sk-SK" dirty="0" smtClean="0"/>
              <a:t>funkcie spínača </a:t>
            </a:r>
            <a:r>
              <a:rPr lang="sk-SK" dirty="0"/>
              <a:t>cez obvod spätnej väzby ZV v </a:t>
            </a:r>
            <a:r>
              <a:rPr lang="sk-SK" dirty="0" smtClean="0"/>
              <a:t>impulznej forme</a:t>
            </a: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pri </a:t>
            </a:r>
            <a:r>
              <a:rPr lang="sk-SK" dirty="0"/>
              <a:t>odchýlke výstupného U sa zmenou </a:t>
            </a:r>
            <a:r>
              <a:rPr lang="sk-SK" dirty="0" smtClean="0"/>
              <a:t>šírky spínacieho </a:t>
            </a:r>
            <a:r>
              <a:rPr lang="sk-SK" dirty="0"/>
              <a:t>impulzu zabezpečí </a:t>
            </a:r>
            <a:r>
              <a:rPr lang="sk-SK" dirty="0" smtClean="0"/>
              <a:t>stabilizácia výstupného </a:t>
            </a:r>
            <a:r>
              <a:rPr lang="sk-SK" dirty="0"/>
              <a:t>napätia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784" y="4221088"/>
            <a:ext cx="8028384" cy="2084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35834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Impulzové napájacie zdroje </a:t>
            </a:r>
            <a:endParaRPr lang="sk-SK" b="1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9250" y="19859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74713" y="3138562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70781" y="2345556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23528" y="745356"/>
            <a:ext cx="7772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sk-SK" altLang="sk-SK" sz="2400" smtClean="0">
              <a:solidFill>
                <a:srgbClr val="CC33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sk-SK" altLang="sk-SK" sz="2400" smtClean="0">
                <a:solidFill>
                  <a:srgbClr val="000810"/>
                </a:solidFill>
              </a:rPr>
              <a:t>   </a:t>
            </a:r>
            <a:r>
              <a:rPr lang="sk-SK" altLang="sk-SK" sz="2400" smtClean="0"/>
              <a:t> </a:t>
            </a:r>
          </a:p>
          <a:p>
            <a:endParaRPr lang="sk-SK" altLang="sk-SK" sz="2400" smtClean="0"/>
          </a:p>
        </p:txBody>
      </p:sp>
      <p:sp>
        <p:nvSpPr>
          <p:cNvPr id="3" name="Obdĺžnik 2"/>
          <p:cNvSpPr/>
          <p:nvPr/>
        </p:nvSpPr>
        <p:spPr>
          <a:xfrm>
            <a:off x="329888" y="674375"/>
            <a:ext cx="841857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/>
              <a:t>Využitie spínaných zdrojov prináša so sebou </a:t>
            </a:r>
            <a:r>
              <a:rPr lang="sk-SK" b="1" dirty="0"/>
              <a:t>mnoho </a:t>
            </a:r>
            <a:r>
              <a:rPr lang="sk-SK" b="1" dirty="0" smtClean="0"/>
              <a:t>výhod</a:t>
            </a:r>
            <a:r>
              <a:rPr lang="sk-SK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M</a:t>
            </a:r>
            <a:r>
              <a:rPr lang="sk-SK" dirty="0" smtClean="0"/>
              <a:t>enšia </a:t>
            </a:r>
            <a:r>
              <a:rPr lang="sk-SK" dirty="0"/>
              <a:t>hmotnosť, </a:t>
            </a:r>
            <a:endParaRPr lang="sk-S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Menšie rozmery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C</a:t>
            </a:r>
            <a:r>
              <a:rPr lang="sk-SK" dirty="0" smtClean="0"/>
              <a:t>enová </a:t>
            </a:r>
            <a:r>
              <a:rPr lang="sk-SK" dirty="0"/>
              <a:t>výhodnosť hlavne pri vysokých výkonoch.</a:t>
            </a:r>
          </a:p>
          <a:p>
            <a:endParaRPr lang="sk-SK" dirty="0" smtClean="0"/>
          </a:p>
          <a:p>
            <a:r>
              <a:rPr lang="sk-SK" b="1" dirty="0" smtClean="0"/>
              <a:t>Nevýhodou</a:t>
            </a:r>
            <a:r>
              <a:rPr lang="sk-SK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vzniknuté </a:t>
            </a:r>
            <a:r>
              <a:rPr lang="sk-SK" dirty="0"/>
              <a:t>spektrum rušenia </a:t>
            </a:r>
            <a:r>
              <a:rPr lang="sk-SK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nutnosť </a:t>
            </a:r>
            <a:r>
              <a:rPr lang="sk-SK" dirty="0"/>
              <a:t>špeciálneho transformátora, čo má </a:t>
            </a:r>
            <a:r>
              <a:rPr lang="sk-SK" dirty="0" smtClean="0"/>
              <a:t>za následok </a:t>
            </a:r>
            <a:r>
              <a:rPr lang="sk-SK" dirty="0"/>
              <a:t>absenciu týchto zdrojov v amatérskych </a:t>
            </a:r>
            <a:r>
              <a:rPr lang="sk-SK" dirty="0" smtClean="0"/>
              <a:t>konštrukciách</a:t>
            </a:r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360867" y="3429000"/>
            <a:ext cx="83875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/>
              <a:t>Spínaný zdroj je riadený impulzmi, ktoré spínajú usmernené a vyfiltrované sieťové napätie.</a:t>
            </a:r>
          </a:p>
          <a:p>
            <a:endParaRPr lang="sk-SK" dirty="0" smtClean="0"/>
          </a:p>
          <a:p>
            <a:r>
              <a:rPr lang="sk-SK" dirty="0" smtClean="0"/>
              <a:t>Frekvencia </a:t>
            </a:r>
            <a:r>
              <a:rPr lang="sk-SK" dirty="0"/>
              <a:t>impulzov býva väčšinou v rozsahu </a:t>
            </a:r>
            <a:r>
              <a:rPr lang="sk-SK" dirty="0" err="1"/>
              <a:t>50-100kHz</a:t>
            </a:r>
            <a:r>
              <a:rPr lang="sk-SK" dirty="0"/>
              <a:t>, čo nám umožňuje použiť </a:t>
            </a:r>
            <a:r>
              <a:rPr lang="sk-SK" dirty="0" smtClean="0"/>
              <a:t>menší transformátor </a:t>
            </a:r>
            <a:r>
              <a:rPr lang="sk-SK" dirty="0"/>
              <a:t>a nižšie filtračné kapacity na výstupe v porovnaní so zapojením pracujúcim </a:t>
            </a:r>
            <a:r>
              <a:rPr lang="sk-SK" dirty="0" smtClean="0"/>
              <a:t>na frekvencii </a:t>
            </a:r>
            <a:r>
              <a:rPr lang="sk-SK" dirty="0"/>
              <a:t>50 Hz.</a:t>
            </a:r>
          </a:p>
        </p:txBody>
      </p:sp>
      <p:sp>
        <p:nvSpPr>
          <p:cNvPr id="8" name="Obdĺžnik 7"/>
          <p:cNvSpPr/>
          <p:nvPr/>
        </p:nvSpPr>
        <p:spPr>
          <a:xfrm>
            <a:off x="395536" y="5457998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/>
              <a:t>Stabilizácia výstupného napätia je riadená reguláciou prúdu v primárnom vinutí (</a:t>
            </a:r>
            <a:r>
              <a:rPr lang="sk-SK" dirty="0" smtClean="0"/>
              <a:t>väčšina dvojčinných </a:t>
            </a:r>
            <a:r>
              <a:rPr lang="sk-SK" dirty="0"/>
              <a:t>zapojení) alebo prenášaním regulačnej odchýlky od referencie cez </a:t>
            </a:r>
            <a:r>
              <a:rPr lang="sk-SK" dirty="0" err="1"/>
              <a:t>optočlen</a:t>
            </a:r>
            <a:r>
              <a:rPr lang="sk-SK" dirty="0"/>
              <a:t> </a:t>
            </a:r>
            <a:r>
              <a:rPr lang="sk-SK" dirty="0" smtClean="0"/>
              <a:t>zo sekundárnej </a:t>
            </a:r>
            <a:r>
              <a:rPr lang="sk-SK" dirty="0"/>
              <a:t>na primárnu stranu (väčšina jednočinných zapojení).</a:t>
            </a:r>
          </a:p>
        </p:txBody>
      </p:sp>
    </p:spTree>
    <p:extLst>
      <p:ext uri="{BB962C8B-B14F-4D97-AF65-F5344CB8AC3E}">
        <p14:creationId xmlns="" xmlns:p14="http://schemas.microsoft.com/office/powerpoint/2010/main" val="267328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Impulzové napájacie zdroje </a:t>
            </a:r>
            <a:endParaRPr lang="sk-SK" b="1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9250" y="19859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74713" y="3138562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70781" y="2345556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23528" y="745356"/>
            <a:ext cx="7772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sk-SK" altLang="sk-SK" sz="2400" smtClean="0">
              <a:solidFill>
                <a:srgbClr val="CC33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sk-SK" altLang="sk-SK" sz="2400" smtClean="0">
                <a:solidFill>
                  <a:srgbClr val="000810"/>
                </a:solidFill>
              </a:rPr>
              <a:t>   </a:t>
            </a:r>
            <a:r>
              <a:rPr lang="sk-SK" altLang="sk-SK" sz="2400" smtClean="0"/>
              <a:t> </a:t>
            </a:r>
          </a:p>
          <a:p>
            <a:endParaRPr lang="sk-SK" altLang="sk-SK" sz="240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72" y="650584"/>
            <a:ext cx="8532440" cy="2904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1944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home.zcu.cz/~ronesova/bastl/files/px230w/px230w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48296" cy="64087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sp>
        <p:nvSpPr>
          <p:cNvPr id="2" name="Obdĺžnik 1"/>
          <p:cNvSpPr/>
          <p:nvPr/>
        </p:nvSpPr>
        <p:spPr>
          <a:xfrm>
            <a:off x="395536" y="906979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/>
              <a:t>Zdroj sa umiestňuje do počítačovej skrine rovnakého typu (štandardu napr. </a:t>
            </a:r>
            <a:r>
              <a:rPr lang="sk-SK" dirty="0" err="1" smtClean="0"/>
              <a:t>ATX</a:t>
            </a:r>
            <a:r>
              <a:rPr lang="sk-SK" dirty="0" smtClean="0"/>
              <a:t>), čo zabezpečí lícovanie upevňovacích a chladiacich otvorov.</a:t>
            </a:r>
            <a:endParaRPr lang="sk-SK" dirty="0"/>
          </a:p>
        </p:txBody>
      </p:sp>
      <p:sp>
        <p:nvSpPr>
          <p:cNvPr id="3" name="Obdĺžnik 2"/>
          <p:cNvSpPr/>
          <p:nvPr/>
        </p:nvSpPr>
        <p:spPr>
          <a:xfrm>
            <a:off x="467544" y="1859340"/>
            <a:ext cx="80648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V</a:t>
            </a:r>
            <a:r>
              <a:rPr lang="sk-SK" b="1" dirty="0" smtClean="0"/>
              <a:t>stupné a výstupné konektory: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 smtClean="0"/>
              <a:t>Vstup</a:t>
            </a:r>
            <a:r>
              <a:rPr lang="sk-SK" dirty="0" smtClean="0"/>
              <a:t> 230V /50 –60 Hz, na napájanie sa používa konektor (označovaný tiež ako </a:t>
            </a:r>
            <a:r>
              <a:rPr lang="sk-SK" b="1" dirty="0" err="1" smtClean="0"/>
              <a:t>eurokonektor</a:t>
            </a:r>
            <a:r>
              <a:rPr lang="sk-SK" dirty="0" smtClean="0"/>
              <a:t>) podľa </a:t>
            </a:r>
            <a:r>
              <a:rPr lang="sk-SK" dirty="0" err="1" smtClean="0"/>
              <a:t>IEC</a:t>
            </a:r>
            <a:r>
              <a:rPr lang="sk-SK" dirty="0" smtClean="0"/>
              <a:t> 320, EN 60320, ten je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niekedy doplnený o výstup 230V pre napájanie periférií na zadnej stene zdroja.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V našich (európskych) končinách sa používa napájanie 230 V (max. 250V)</a:t>
            </a:r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479020" y="3573016"/>
            <a:ext cx="82694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Výstupom</a:t>
            </a:r>
            <a:r>
              <a:rPr lang="sk-SK" dirty="0" smtClean="0"/>
              <a:t> pre napájanie počítača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konektor štandardu </a:t>
            </a:r>
            <a:r>
              <a:rPr lang="sk-SK" dirty="0" err="1" smtClean="0"/>
              <a:t>ATX</a:t>
            </a:r>
            <a:r>
              <a:rPr lang="sk-SK" dirty="0" smtClean="0"/>
              <a:t> umiestnený na kábli (káblovom zväzku)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napájacie konektory pre disketové mechaniky 3.5“ a iné periférie tak isto umiestnené na kábloch.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Jednotlivé napájacie vodiče sú vedené v tzv. prúdových vetvách, čiže vždy jeden, alebo dvojica konektorov napájania mechaník je na jednom zväzku káblov.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2901015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95536" y="906979"/>
            <a:ext cx="61206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Zdroj </a:t>
            </a:r>
            <a:r>
              <a:rPr lang="sk-SK" dirty="0" err="1" smtClean="0"/>
              <a:t>ATX</a:t>
            </a:r>
            <a:r>
              <a:rPr lang="sk-SK" dirty="0" smtClean="0"/>
              <a:t> sa ovláda signálom (</a:t>
            </a:r>
            <a:r>
              <a:rPr lang="sk-SK" b="1" dirty="0" err="1" smtClean="0"/>
              <a:t>PS-ON</a:t>
            </a:r>
            <a:r>
              <a:rPr lang="sk-SK" b="1" dirty="0" smtClean="0"/>
              <a:t> </a:t>
            </a:r>
            <a:r>
              <a:rPr lang="sk-SK" b="1" dirty="0" err="1" smtClean="0"/>
              <a:t>wire</a:t>
            </a:r>
            <a:r>
              <a:rPr lang="sk-SK" dirty="0" smtClean="0"/>
              <a:t>), ktorý je možné zadať </a:t>
            </a:r>
            <a:r>
              <a:rPr lang="sk-SK" b="1" dirty="0" smtClean="0"/>
              <a:t>tlačidlom</a:t>
            </a:r>
            <a:r>
              <a:rPr lang="sk-SK" dirty="0" smtClean="0"/>
              <a:t>, ale aj </a:t>
            </a:r>
            <a:r>
              <a:rPr lang="sk-SK" b="1" dirty="0" smtClean="0"/>
              <a:t>softvérovo</a:t>
            </a:r>
            <a:r>
              <a:rPr lang="sk-SK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Krátky impulz zdroj zapne,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D</a:t>
            </a:r>
            <a:r>
              <a:rPr lang="sk-SK" dirty="0" smtClean="0"/>
              <a:t>lhý impulz (&gt; 5 sekúnd – napr. pridržanie tlačidla) zdroj vypne.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Softvérovo môže signál vydať operačný systém na základe počítačového programu.</a:t>
            </a:r>
          </a:p>
          <a:p>
            <a:endParaRPr lang="sk-SK" dirty="0"/>
          </a:p>
          <a:p>
            <a:r>
              <a:rPr lang="sk-SK" b="1" dirty="0" smtClean="0"/>
              <a:t>Manuálne zapnutie </a:t>
            </a:r>
            <a:r>
              <a:rPr lang="sk-SK" dirty="0" smtClean="0"/>
              <a:t>mimo základnej dosky: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potrebné spojiť nakrátko </a:t>
            </a:r>
            <a:r>
              <a:rPr lang="sk-SK" dirty="0" err="1" smtClean="0"/>
              <a:t>piny</a:t>
            </a:r>
            <a:r>
              <a:rPr lang="sk-SK" dirty="0" smtClean="0"/>
              <a:t> </a:t>
            </a:r>
            <a:r>
              <a:rPr lang="sk-SK" dirty="0" err="1" smtClean="0"/>
              <a:t>PS_ON</a:t>
            </a:r>
            <a:r>
              <a:rPr lang="sk-SK" dirty="0" smtClean="0"/>
              <a:t># (</a:t>
            </a:r>
            <a:r>
              <a:rPr lang="sk-SK" b="1" dirty="0" smtClean="0"/>
              <a:t>zelený</a:t>
            </a:r>
            <a:r>
              <a:rPr lang="sk-SK" dirty="0" smtClean="0"/>
              <a:t>) a </a:t>
            </a:r>
            <a:r>
              <a:rPr lang="sk-SK" dirty="0" err="1" smtClean="0"/>
              <a:t>COM</a:t>
            </a:r>
            <a:r>
              <a:rPr lang="sk-SK" dirty="0" smtClean="0"/>
              <a:t>(</a:t>
            </a:r>
            <a:r>
              <a:rPr lang="sk-SK" dirty="0" err="1" smtClean="0"/>
              <a:t>GND</a:t>
            </a:r>
            <a:r>
              <a:rPr lang="sk-SK" dirty="0" smtClean="0"/>
              <a:t>) (</a:t>
            </a:r>
            <a:r>
              <a:rPr lang="sk-SK" b="1" dirty="0" smtClean="0"/>
              <a:t>čierny</a:t>
            </a:r>
            <a:r>
              <a:rPr lang="sk-SK" dirty="0" smtClean="0"/>
              <a:t>) (susedný pri </a:t>
            </a:r>
            <a:r>
              <a:rPr lang="sk-SK" dirty="0" err="1" smtClean="0"/>
              <a:t>PS_ON</a:t>
            </a:r>
            <a:r>
              <a:rPr lang="sk-SK" dirty="0" smtClean="0"/>
              <a:t># z oboch strán).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Pokiaľ sú tieto </a:t>
            </a:r>
            <a:r>
              <a:rPr lang="sk-SK" dirty="0" err="1" smtClean="0"/>
              <a:t>piny</a:t>
            </a:r>
            <a:r>
              <a:rPr lang="sk-SK" dirty="0" smtClean="0"/>
              <a:t> spojené, zdroj beží a dodáva napätia.</a:t>
            </a:r>
            <a:endParaRPr lang="sk-SK" dirty="0"/>
          </a:p>
        </p:txBody>
      </p:sp>
      <p:pic>
        <p:nvPicPr>
          <p:cNvPr id="2050" name="Picture 2" descr="http://upload.wikimedia.org/wikipedia/commons/thumb/a/a9/ATX_PS_signals.jpg/220px-ATX_PS_signal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1627" y="906979"/>
            <a:ext cx="2095500" cy="41624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7583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sp>
        <p:nvSpPr>
          <p:cNvPr id="2" name="Obdĺžnik 1"/>
          <p:cNvSpPr/>
          <p:nvPr/>
        </p:nvSpPr>
        <p:spPr>
          <a:xfrm>
            <a:off x="395536" y="764704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err="1" smtClean="0"/>
              <a:t>24-pinový</a:t>
            </a:r>
            <a:r>
              <a:rPr lang="sk-SK" dirty="0" smtClean="0"/>
              <a:t> </a:t>
            </a:r>
            <a:r>
              <a:rPr lang="sk-SK" dirty="0" err="1" smtClean="0"/>
              <a:t>ATX</a:t>
            </a:r>
            <a:r>
              <a:rPr lang="sk-SK" dirty="0" smtClean="0"/>
              <a:t> konektor (primárny), </a:t>
            </a:r>
            <a:r>
              <a:rPr lang="sk-SK" dirty="0" err="1" smtClean="0"/>
              <a:t>20-pinová</a:t>
            </a:r>
            <a:r>
              <a:rPr lang="sk-SK" dirty="0" smtClean="0"/>
              <a:t> verzia nemá kontakty 11, 12, 23 a 24</a:t>
            </a:r>
            <a:endParaRPr lang="sk-SK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96752"/>
            <a:ext cx="6480720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89683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40768"/>
            <a:ext cx="8793704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bdĺžnik 2"/>
          <p:cNvSpPr/>
          <p:nvPr/>
        </p:nvSpPr>
        <p:spPr>
          <a:xfrm>
            <a:off x="323528" y="813161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/>
              <a:t>Prúdové zaťaženia pre zdroj </a:t>
            </a:r>
            <a:r>
              <a:rPr lang="sk-SK" dirty="0" err="1" smtClean="0"/>
              <a:t>ATX</a:t>
            </a:r>
            <a:r>
              <a:rPr lang="sk-SK" dirty="0" smtClean="0"/>
              <a:t> 400W (podľa predpisu Intel </a:t>
            </a:r>
            <a:r>
              <a:rPr lang="sk-SK" dirty="0" err="1" smtClean="0"/>
              <a:t>ATX12V</a:t>
            </a:r>
            <a:r>
              <a:rPr lang="sk-SK" dirty="0" smtClean="0"/>
              <a:t>)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40045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sp>
        <p:nvSpPr>
          <p:cNvPr id="2" name="BlokTextu 1"/>
          <p:cNvSpPr txBox="1"/>
          <p:nvPr/>
        </p:nvSpPr>
        <p:spPr>
          <a:xfrm>
            <a:off x="323528" y="906979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Zdroje AT:</a:t>
            </a:r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323528" y="1386642"/>
            <a:ext cx="56886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Sú</a:t>
            </a:r>
            <a:r>
              <a:rPr lang="sk-SK" dirty="0" smtClean="0"/>
              <a:t> </a:t>
            </a:r>
            <a:r>
              <a:rPr lang="sk-SK" b="1" dirty="0" smtClean="0"/>
              <a:t>dva základné rozdiely medzi AT a </a:t>
            </a:r>
            <a:r>
              <a:rPr lang="sk-SK" b="1" dirty="0" err="1" smtClean="0"/>
              <a:t>ATX</a:t>
            </a:r>
            <a:r>
              <a:rPr lang="sk-SK" b="1" dirty="0" smtClean="0"/>
              <a:t> zdrojmi</a:t>
            </a:r>
            <a:r>
              <a:rPr lang="sk-SK" dirty="0"/>
              <a:t>:</a:t>
            </a:r>
            <a:endParaRPr lang="sk-S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Hlavný rozdiel je v napájacom konektore, jeho tvare a napätiach, ktoré zdroj poskytuje ....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Druhý hlavný rozdiel je v jeho ovládaní.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AT zdroj sa zapína privedením vstupného napätia (sieťovým vypínačom),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err="1" smtClean="0"/>
              <a:t>ATX</a:t>
            </a:r>
            <a:r>
              <a:rPr lang="sk-SK" dirty="0" smtClean="0"/>
              <a:t> má niektoré obvody stále „pod prúdom“ a je ovládaný tlačidlom (</a:t>
            </a:r>
            <a:r>
              <a:rPr lang="sk-SK" dirty="0" err="1" smtClean="0"/>
              <a:t>power-on-switch</a:t>
            </a:r>
            <a:r>
              <a:rPr lang="sk-SK" dirty="0" smtClean="0"/>
              <a:t>), je ho možné naštartovať a vypnúť aj softvérovo (programom).</a:t>
            </a:r>
            <a:endParaRPr lang="sk-SK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167" y="1019116"/>
            <a:ext cx="2484289" cy="479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99652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sp>
        <p:nvSpPr>
          <p:cNvPr id="2" name="Obdĺžnik 1"/>
          <p:cNvSpPr/>
          <p:nvPr/>
        </p:nvSpPr>
        <p:spPr>
          <a:xfrm>
            <a:off x="395536" y="906979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/>
              <a:t>Zdroj sa umiestňuje do počítačovej skrine rovnakého typu (štandardu napr. </a:t>
            </a:r>
            <a:r>
              <a:rPr lang="sk-SK" dirty="0" err="1" smtClean="0"/>
              <a:t>ATX</a:t>
            </a:r>
            <a:r>
              <a:rPr lang="sk-SK" dirty="0" smtClean="0"/>
              <a:t>), čo zabezpečí lícovanie upevňovacích a chladiacich otvorov.</a:t>
            </a:r>
            <a:endParaRPr lang="sk-SK" dirty="0"/>
          </a:p>
        </p:txBody>
      </p:sp>
      <p:sp>
        <p:nvSpPr>
          <p:cNvPr id="3" name="Obdĺžnik 2"/>
          <p:cNvSpPr/>
          <p:nvPr/>
        </p:nvSpPr>
        <p:spPr>
          <a:xfrm>
            <a:off x="467544" y="1859340"/>
            <a:ext cx="80648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V</a:t>
            </a:r>
            <a:r>
              <a:rPr lang="sk-SK" b="1" dirty="0" smtClean="0"/>
              <a:t>stupné a výstupné konektory: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 smtClean="0"/>
              <a:t>Vstup</a:t>
            </a:r>
            <a:r>
              <a:rPr lang="sk-SK" dirty="0" smtClean="0"/>
              <a:t> 230V /50 –60 Hz, na napájanie sa používa konektor (označovaný tiež ako </a:t>
            </a:r>
            <a:r>
              <a:rPr lang="sk-SK" b="1" dirty="0" err="1" smtClean="0"/>
              <a:t>eurokonektor</a:t>
            </a:r>
            <a:r>
              <a:rPr lang="sk-SK" dirty="0" smtClean="0"/>
              <a:t>) podľa </a:t>
            </a:r>
            <a:r>
              <a:rPr lang="sk-SK" dirty="0" err="1" smtClean="0"/>
              <a:t>IEC</a:t>
            </a:r>
            <a:r>
              <a:rPr lang="sk-SK" dirty="0" smtClean="0"/>
              <a:t> 320, EN 60320, ten je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niekedy doplnený o výstup 230V pre napájanie periférií na zadnej stene zdroja.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V našich (európskych) končinách sa používa napájanie 230 V (max. 250V)</a:t>
            </a:r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479020" y="3573016"/>
            <a:ext cx="82694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Výstupom</a:t>
            </a:r>
            <a:r>
              <a:rPr lang="sk-SK" dirty="0" smtClean="0"/>
              <a:t> pre napájanie počítača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konektor štandardu </a:t>
            </a:r>
            <a:r>
              <a:rPr lang="sk-SK" dirty="0" err="1" smtClean="0"/>
              <a:t>ATX</a:t>
            </a:r>
            <a:r>
              <a:rPr lang="sk-SK" dirty="0" smtClean="0"/>
              <a:t> umiestnený na kábli (káblovom zväzku)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napájacie konektory pre disketové mechaniky 3.5“ a iné periférie tak isto umiestnené na kábloch.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Jednotlivé napájacie vodiče sú vedené v tzv. prúdových vetvách, čiže vždy jeden, alebo dvojica konektorov napájania mechaník je na jednom zväzku káblov.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29010159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sp>
        <p:nvSpPr>
          <p:cNvPr id="2" name="BlokTextu 1"/>
          <p:cNvSpPr txBox="1"/>
          <p:nvPr/>
        </p:nvSpPr>
        <p:spPr>
          <a:xfrm>
            <a:off x="323528" y="906979"/>
            <a:ext cx="84249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Priemyselné zdroje:</a:t>
            </a:r>
            <a:endParaRPr lang="sk-SK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Zabezpečiť maximálnu bezpečnosť a bezporuchovosť. </a:t>
            </a: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Kvalitnejšie komponenty zabezpečujú nepretržitú prevádzku pri maximálnom zaťažení.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M</a:t>
            </a:r>
            <a:r>
              <a:rPr lang="sk-SK" dirty="0" smtClean="0"/>
              <a:t>ajú vylepšené chladenie, prachové filtre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Majú komponenty odolné voči prehriatiu, čo je najčastejší dôvod poruchy zdroja.</a:t>
            </a: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395536" y="2924944"/>
            <a:ext cx="83529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Redundantné zdroje: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V miestach, kde je potrebné zabezpečiť </a:t>
            </a:r>
            <a:r>
              <a:rPr lang="sk-SK" dirty="0" err="1" smtClean="0"/>
              <a:t>100%-nú</a:t>
            </a:r>
            <a:r>
              <a:rPr lang="sk-SK" dirty="0" smtClean="0"/>
              <a:t> spoľahlivosť (serverové systémy, zariadenia na podporu života ...)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Z</a:t>
            </a:r>
            <a:r>
              <a:rPr lang="sk-SK" dirty="0" smtClean="0"/>
              <a:t>droje, ktorých kľúčové časti sú znásobené a obvykle je možná ich výmena za chodu systému.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Je viacero možností zapojenia takýchto zdrojov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dirty="0" smtClean="0"/>
              <a:t>napr. jeden zdroj beží na 100% a jeho záložné dvojča sa automaticky zapne až pri zlyhaní prvého zdroja,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dirty="0" smtClean="0"/>
              <a:t>dva zdroje bežia spolu na 2 x 50%, pričom v prípade zlyhania jedného zdroja druhý podáva 100% výkon,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dirty="0" smtClean="0"/>
              <a:t>tri zdroje bežia na 66%, v prípade zlyhania dva zdroje zabezpečia 100% výkonu. 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69433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323528" y="692696"/>
            <a:ext cx="83529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Najčastejšie symptómy ktoré (pravdepodobne) signalizujú </a:t>
            </a:r>
            <a:r>
              <a:rPr lang="sk-SK" b="1" dirty="0" smtClean="0">
                <a:solidFill>
                  <a:srgbClr val="FF0000"/>
                </a:solidFill>
              </a:rPr>
              <a:t>problém so zdrojom</a:t>
            </a:r>
            <a:r>
              <a:rPr lang="sk-SK" b="1" dirty="0" smtClean="0"/>
              <a:t>:</a:t>
            </a:r>
            <a:endParaRPr lang="sk-S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Počítač sa nedá zapnúť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Nestabilita systému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Nečakané reštartovanie (obvykle po zahriatí)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Zlyhanie počítača pri záťaži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Zlyhanie počítača pri výmene komponentu za iný, s vyššími energetickými nárokmi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Mrznutie počítača</a:t>
            </a:r>
            <a:endParaRPr lang="sk-SK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7282"/>
          <a:stretch/>
        </p:blipFill>
        <p:spPr bwMode="auto">
          <a:xfrm>
            <a:off x="251520" y="2688850"/>
            <a:ext cx="8784976" cy="3937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93841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07504" y="116632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179512" y="548680"/>
            <a:ext cx="896448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Zadanie I.:</a:t>
            </a:r>
          </a:p>
          <a:p>
            <a:r>
              <a:rPr lang="sk-SK" dirty="0" smtClean="0"/>
              <a:t>Pomocou internetu získajte informácie pre výkon nasledujúcich komponentov (napíšte typ, výrobcu, výkon, cenu, napäťovú vetvu), zostavte poradie podľa výkonu:</a:t>
            </a:r>
          </a:p>
          <a:p>
            <a:endParaRPr lang="sk-S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Grafická karta (2GB DDR5 (7010MHz), NVIDIA </a:t>
            </a:r>
            <a:r>
              <a:rPr lang="sk-SK" dirty="0" err="1" smtClean="0"/>
              <a:t>GeForce</a:t>
            </a:r>
            <a:r>
              <a:rPr lang="sk-SK" dirty="0" smtClean="0"/>
              <a:t> GTX960)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Sieťová karta (PCI 1x 10/100/1000 GLAN)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Procesor (Intel, dvojjadrový, min 3GHz)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Ventilátor pre chladenie 3x (SUNON GM1235PFV1-8)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err="1" smtClean="0"/>
              <a:t>Hard</a:t>
            </a:r>
            <a:r>
              <a:rPr lang="sk-SK" dirty="0" smtClean="0"/>
              <a:t> disk (</a:t>
            </a:r>
            <a:r>
              <a:rPr lang="en-US" dirty="0" smtClean="0"/>
              <a:t>WD Blue 1000GB 64MB cache</a:t>
            </a:r>
            <a:r>
              <a:rPr lang="sk-SK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Floppy mechanika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CD ROM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DVD ROM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Základná doska (bez CPU a RAM)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8GB RAM (2x4GB)</a:t>
            </a:r>
          </a:p>
          <a:p>
            <a:pPr marL="285750" indent="-285750"/>
            <a:r>
              <a:rPr lang="sk-SK" dirty="0" smtClean="0"/>
              <a:t>Výkon zdroja navrhnite pre spotrebu 75% potrebného príkonu.</a:t>
            </a:r>
          </a:p>
          <a:p>
            <a:pPr marL="285750" indent="-285750"/>
            <a:endParaRPr lang="sk-SK" b="1" dirty="0" smtClean="0"/>
          </a:p>
          <a:p>
            <a:pPr marL="285750" indent="-285750"/>
            <a:r>
              <a:rPr lang="sk-SK" b="1" dirty="0" smtClean="0"/>
              <a:t>Zadanie II.:</a:t>
            </a:r>
          </a:p>
          <a:p>
            <a:pPr marL="285750" indent="-285750"/>
            <a:r>
              <a:rPr lang="sk-SK" dirty="0" smtClean="0"/>
              <a:t>Zistite potrebný príkon pre zariadenia PC, ktoré Vám poskytne MOV.</a:t>
            </a:r>
          </a:p>
          <a:p>
            <a:pPr marL="285750" indent="-285750"/>
            <a:endParaRPr lang="sk-SK" dirty="0" smtClean="0"/>
          </a:p>
          <a:p>
            <a:pPr marL="285750" indent="-285750"/>
            <a:r>
              <a:rPr lang="sk-SK" b="1" dirty="0" smtClean="0"/>
              <a:t>Zadanie III.:</a:t>
            </a:r>
          </a:p>
          <a:p>
            <a:pPr marL="285750" indent="-285750"/>
            <a:r>
              <a:rPr lang="sk-SK" dirty="0" smtClean="0"/>
              <a:t>Overte použitie zdroja PC pri použití interných zariadení, ktoré zistíte </a:t>
            </a:r>
            <a:r>
              <a:rPr lang="sk-SK" dirty="0" err="1" smtClean="0"/>
              <a:t>Herens</a:t>
            </a:r>
            <a:r>
              <a:rPr lang="sk-SK" dirty="0" smtClean="0"/>
              <a:t> </a:t>
            </a:r>
            <a:r>
              <a:rPr lang="sk-SK" dirty="0" err="1" smtClean="0"/>
              <a:t>Boot</a:t>
            </a:r>
            <a:r>
              <a:rPr lang="sk-SK" dirty="0" smtClean="0"/>
              <a:t> programom.</a:t>
            </a:r>
          </a:p>
          <a:p>
            <a:pPr marL="285750" indent="-285750"/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10557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0" y="116632"/>
          <a:ext cx="9144000" cy="6588591"/>
        </p:xfrm>
        <a:graphic>
          <a:graphicData uri="http://schemas.openxmlformats.org/drawingml/2006/table">
            <a:tbl>
              <a:tblPr/>
              <a:tblGrid>
                <a:gridCol w="3923928"/>
                <a:gridCol w="1656184"/>
                <a:gridCol w="3563888"/>
              </a:tblGrid>
              <a:tr h="171564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dirty="0" err="1">
                          <a:solidFill>
                            <a:schemeClr val="bg1"/>
                          </a:solidFill>
                        </a:rPr>
                        <a:t>Komponenta</a:t>
                      </a:r>
                      <a:endParaRPr lang="sk-SK" sz="1800" dirty="0">
                        <a:solidFill>
                          <a:schemeClr val="bg1"/>
                        </a:solidFill>
                      </a:endParaRP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dirty="0" err="1" smtClean="0">
                          <a:solidFill>
                            <a:schemeClr val="bg1"/>
                          </a:solidFill>
                        </a:rPr>
                        <a:t>Špičk</a:t>
                      </a:r>
                      <a:r>
                        <a:rPr lang="sk-SK" sz="1800" dirty="0" smtClean="0">
                          <a:solidFill>
                            <a:schemeClr val="bg1"/>
                          </a:solidFill>
                        </a:rPr>
                        <a:t>. </a:t>
                      </a:r>
                      <a:r>
                        <a:rPr lang="sk-SK" sz="1800" dirty="0" err="1">
                          <a:solidFill>
                            <a:schemeClr val="bg1"/>
                          </a:solidFill>
                        </a:rPr>
                        <a:t>spotřeba</a:t>
                      </a:r>
                      <a:endParaRPr lang="sk-SK" sz="1800" dirty="0">
                        <a:solidFill>
                          <a:schemeClr val="bg1"/>
                        </a:solidFill>
                      </a:endParaRP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dirty="0">
                          <a:solidFill>
                            <a:schemeClr val="bg1"/>
                          </a:solidFill>
                        </a:rPr>
                        <a:t>Použitá </a:t>
                      </a:r>
                      <a:r>
                        <a:rPr lang="sk-SK" sz="1800" dirty="0" err="1">
                          <a:solidFill>
                            <a:schemeClr val="bg1"/>
                          </a:solidFill>
                        </a:rPr>
                        <a:t>napěťová</a:t>
                      </a:r>
                      <a:r>
                        <a:rPr lang="sk-SK" sz="18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sk-SK" sz="1800" dirty="0" err="1">
                          <a:solidFill>
                            <a:schemeClr val="bg1"/>
                          </a:solidFill>
                        </a:rPr>
                        <a:t>větev</a:t>
                      </a:r>
                      <a:endParaRPr lang="sk-SK" sz="1800" dirty="0">
                        <a:solidFill>
                          <a:schemeClr val="bg1"/>
                        </a:solidFill>
                      </a:endParaRP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278204">
                <a:tc>
                  <a:txBody>
                    <a:bodyPr/>
                    <a:lstStyle/>
                    <a:p>
                      <a:pPr fontAlgn="ctr"/>
                      <a:r>
                        <a:rPr lang="sk-SK" sz="1800" dirty="0"/>
                        <a:t>AGP grafická karta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10 – 30W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+3.3V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210040">
                <a:tc>
                  <a:txBody>
                    <a:bodyPr/>
                    <a:lstStyle/>
                    <a:p>
                      <a:pPr fontAlgn="ctr"/>
                      <a:r>
                        <a:rPr lang="pt-BR" sz="1800"/>
                        <a:t>AGP grafická karta s externím napájením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30 - 100W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+3.3V a +12V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PCI Express karta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až 75W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+12V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pt-BR" sz="1800"/>
                        <a:t>PCI Express karta s externím napájením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až 120W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+12V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Běžná PCI karta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5 – 10W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+5V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Běžná PCIe karta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5 – 10W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+12V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10/100 síťová karta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4W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+3.3V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SCSI řadič do PCI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20W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+3.3V a +5V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Floppy mechanika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5W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+5V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CD-ROM / CD-RW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10 – 25W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+5V a +12V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DVD-ROM / DVD-RW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10 – 25W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+5V a +12V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7200o/m IDE pevný disk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5 – 25W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+5V a +12V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10,000o/m SCSI disk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5 – 40W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+5V a +12V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Přídavné ventilátory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1 - 5W (každý)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+12V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Motherboard (bez CPU a RAM)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25 – 60W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+3.3V a +5V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RAM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8W na modul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+3.3V a +5V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procesor Pentium III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39W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+5V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procesor Pentium 4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150W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+12V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procesor Pentium D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150W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+12V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336455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procesor Athlon (XP)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75W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+5V (některé novější systémy z +12V)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procesor Athlon 64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89W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+12V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71564">
                <a:tc>
                  <a:txBody>
                    <a:bodyPr/>
                    <a:lstStyle/>
                    <a:p>
                      <a:pPr fontAlgn="ctr"/>
                      <a:r>
                        <a:rPr lang="sk-SK" sz="1800"/>
                        <a:t>procesor Athlon 64 X2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/>
                        <a:t>110W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dirty="0"/>
                        <a:t>+12V</a:t>
                      </a:r>
                    </a:p>
                  </a:txBody>
                  <a:tcPr marL="12336" marR="12336" marT="4934" marB="4934" anchor="ctr">
                    <a:lnL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-326254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sk-SK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95536" y="906979"/>
            <a:ext cx="61206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Zdroj </a:t>
            </a:r>
            <a:r>
              <a:rPr lang="sk-SK" dirty="0" err="1" smtClean="0"/>
              <a:t>ATX</a:t>
            </a:r>
            <a:r>
              <a:rPr lang="sk-SK" dirty="0" smtClean="0"/>
              <a:t> sa ovláda signálom (</a:t>
            </a:r>
            <a:r>
              <a:rPr lang="sk-SK" b="1" dirty="0" err="1" smtClean="0"/>
              <a:t>PS-ON</a:t>
            </a:r>
            <a:r>
              <a:rPr lang="sk-SK" b="1" dirty="0" smtClean="0"/>
              <a:t> </a:t>
            </a:r>
            <a:r>
              <a:rPr lang="sk-SK" b="1" dirty="0" err="1" smtClean="0"/>
              <a:t>wire</a:t>
            </a:r>
            <a:r>
              <a:rPr lang="sk-SK" dirty="0" smtClean="0"/>
              <a:t>), ktorý je možné zadať </a:t>
            </a:r>
            <a:r>
              <a:rPr lang="sk-SK" b="1" dirty="0" smtClean="0"/>
              <a:t>tlačidlom</a:t>
            </a:r>
            <a:r>
              <a:rPr lang="sk-SK" dirty="0" smtClean="0"/>
              <a:t>, ale aj </a:t>
            </a:r>
            <a:r>
              <a:rPr lang="sk-SK" b="1" dirty="0" smtClean="0"/>
              <a:t>softvérovo</a:t>
            </a:r>
            <a:r>
              <a:rPr lang="sk-SK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Krátky impulz zdroj zapne,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D</a:t>
            </a:r>
            <a:r>
              <a:rPr lang="sk-SK" dirty="0" smtClean="0"/>
              <a:t>lhý impulz (&gt; 5 sekúnd – napr. pridržanie tlačidla) zdroj vypne.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Softvérovo môže signál vydať operačný systém na základe počítačového programu.</a:t>
            </a:r>
          </a:p>
          <a:p>
            <a:endParaRPr lang="sk-SK" dirty="0"/>
          </a:p>
          <a:p>
            <a:r>
              <a:rPr lang="sk-SK" b="1" dirty="0" smtClean="0"/>
              <a:t>Manuálne zapnutie </a:t>
            </a:r>
            <a:r>
              <a:rPr lang="sk-SK" dirty="0" smtClean="0"/>
              <a:t>mimo základnej dosky: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potrebné spojiť nakrátko </a:t>
            </a:r>
            <a:r>
              <a:rPr lang="sk-SK" dirty="0" err="1" smtClean="0"/>
              <a:t>piny</a:t>
            </a:r>
            <a:r>
              <a:rPr lang="sk-SK" dirty="0" smtClean="0"/>
              <a:t> </a:t>
            </a:r>
            <a:r>
              <a:rPr lang="sk-SK" dirty="0" err="1" smtClean="0"/>
              <a:t>PS_ON</a:t>
            </a:r>
            <a:r>
              <a:rPr lang="sk-SK" dirty="0" smtClean="0"/>
              <a:t># (</a:t>
            </a:r>
            <a:r>
              <a:rPr lang="sk-SK" b="1" dirty="0" smtClean="0"/>
              <a:t>zelený</a:t>
            </a:r>
            <a:r>
              <a:rPr lang="sk-SK" dirty="0" smtClean="0"/>
              <a:t>) a </a:t>
            </a:r>
            <a:r>
              <a:rPr lang="sk-SK" dirty="0" err="1" smtClean="0"/>
              <a:t>COM</a:t>
            </a:r>
            <a:r>
              <a:rPr lang="sk-SK" dirty="0" smtClean="0"/>
              <a:t>(</a:t>
            </a:r>
            <a:r>
              <a:rPr lang="sk-SK" dirty="0" err="1" smtClean="0"/>
              <a:t>GND</a:t>
            </a:r>
            <a:r>
              <a:rPr lang="sk-SK" dirty="0" smtClean="0"/>
              <a:t>) (</a:t>
            </a:r>
            <a:r>
              <a:rPr lang="sk-SK" b="1" dirty="0" smtClean="0"/>
              <a:t>čierny</a:t>
            </a:r>
            <a:r>
              <a:rPr lang="sk-SK" dirty="0" smtClean="0"/>
              <a:t>) (susedný pri </a:t>
            </a:r>
            <a:r>
              <a:rPr lang="sk-SK" dirty="0" err="1" smtClean="0"/>
              <a:t>PS_ON</a:t>
            </a:r>
            <a:r>
              <a:rPr lang="sk-SK" dirty="0" smtClean="0"/>
              <a:t># z oboch strán).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Pokiaľ sú tieto </a:t>
            </a:r>
            <a:r>
              <a:rPr lang="sk-SK" dirty="0" err="1" smtClean="0"/>
              <a:t>piny</a:t>
            </a:r>
            <a:r>
              <a:rPr lang="sk-SK" dirty="0" smtClean="0"/>
              <a:t> spojené, zdroj beží a dodáva napätia.</a:t>
            </a:r>
            <a:endParaRPr lang="sk-SK" dirty="0"/>
          </a:p>
        </p:txBody>
      </p:sp>
      <p:pic>
        <p:nvPicPr>
          <p:cNvPr id="2050" name="Picture 2" descr="http://upload.wikimedia.org/wikipedia/commons/thumb/a/a9/ATX_PS_signals.jpg/220px-ATX_PS_signal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1627" y="906979"/>
            <a:ext cx="2095500" cy="41624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7583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sp>
        <p:nvSpPr>
          <p:cNvPr id="2" name="Obdĺžnik 1"/>
          <p:cNvSpPr/>
          <p:nvPr/>
        </p:nvSpPr>
        <p:spPr>
          <a:xfrm>
            <a:off x="395536" y="764704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err="1" smtClean="0"/>
              <a:t>24-pinový</a:t>
            </a:r>
            <a:r>
              <a:rPr lang="sk-SK" dirty="0" smtClean="0"/>
              <a:t> </a:t>
            </a:r>
            <a:r>
              <a:rPr lang="sk-SK" dirty="0" err="1" smtClean="0"/>
              <a:t>ATX</a:t>
            </a:r>
            <a:r>
              <a:rPr lang="sk-SK" dirty="0" smtClean="0"/>
              <a:t> konektor (primárny), </a:t>
            </a:r>
            <a:r>
              <a:rPr lang="sk-SK" dirty="0" err="1" smtClean="0"/>
              <a:t>20-pinová</a:t>
            </a:r>
            <a:r>
              <a:rPr lang="sk-SK" dirty="0" smtClean="0"/>
              <a:t> verzia nemá kontakty 11, 12, 23 a 24</a:t>
            </a:r>
            <a:endParaRPr lang="sk-SK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96752"/>
            <a:ext cx="6480720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89683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40768"/>
            <a:ext cx="8793704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bdĺžnik 2"/>
          <p:cNvSpPr/>
          <p:nvPr/>
        </p:nvSpPr>
        <p:spPr>
          <a:xfrm>
            <a:off x="323528" y="813161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/>
              <a:t>Prúdové zaťaženia pre zdroj </a:t>
            </a:r>
            <a:r>
              <a:rPr lang="sk-SK" dirty="0" err="1" smtClean="0"/>
              <a:t>ATX</a:t>
            </a:r>
            <a:r>
              <a:rPr lang="sk-SK" dirty="0" smtClean="0"/>
              <a:t> 400W (podľa predpisu Intel </a:t>
            </a:r>
            <a:r>
              <a:rPr lang="sk-SK" dirty="0" err="1" smtClean="0"/>
              <a:t>ATX12V</a:t>
            </a:r>
            <a:r>
              <a:rPr lang="sk-SK" dirty="0" smtClean="0"/>
              <a:t>)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40045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sp>
        <p:nvSpPr>
          <p:cNvPr id="2" name="BlokTextu 1"/>
          <p:cNvSpPr txBox="1"/>
          <p:nvPr/>
        </p:nvSpPr>
        <p:spPr>
          <a:xfrm>
            <a:off x="323528" y="906979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Zdroje AT:</a:t>
            </a:r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323528" y="1386642"/>
            <a:ext cx="56886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Sú</a:t>
            </a:r>
            <a:r>
              <a:rPr lang="sk-SK" dirty="0" smtClean="0"/>
              <a:t> </a:t>
            </a:r>
            <a:r>
              <a:rPr lang="sk-SK" b="1" dirty="0" smtClean="0"/>
              <a:t>dva základné rozdiely medzi AT a </a:t>
            </a:r>
            <a:r>
              <a:rPr lang="sk-SK" b="1" dirty="0" err="1" smtClean="0"/>
              <a:t>ATX</a:t>
            </a:r>
            <a:r>
              <a:rPr lang="sk-SK" b="1" dirty="0" smtClean="0"/>
              <a:t> zdrojmi</a:t>
            </a:r>
            <a:r>
              <a:rPr lang="sk-SK" dirty="0"/>
              <a:t>:</a:t>
            </a:r>
            <a:endParaRPr lang="sk-S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Hlavný rozdiel je v napájacom konektore, jeho tvare a napätiach, ktoré zdroj poskytuje ....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Druhý hlavný rozdiel je v jeho ovládaní.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AT zdroj sa zapína privedením vstupného napätia (sieťovým vypínačom),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err="1" smtClean="0"/>
              <a:t>ATX</a:t>
            </a:r>
            <a:r>
              <a:rPr lang="sk-SK" dirty="0" smtClean="0"/>
              <a:t> má niektoré obvody stále „pod prúdom“ a je ovládaný tlačidlom (</a:t>
            </a:r>
            <a:r>
              <a:rPr lang="sk-SK" dirty="0" err="1" smtClean="0"/>
              <a:t>power-on-switch</a:t>
            </a:r>
            <a:r>
              <a:rPr lang="sk-SK" dirty="0" smtClean="0"/>
              <a:t>), je ho možné naštartovať a vypnúť aj softvérovo (programom).</a:t>
            </a:r>
            <a:endParaRPr lang="sk-SK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167" y="1019116"/>
            <a:ext cx="2484289" cy="479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99652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sp>
        <p:nvSpPr>
          <p:cNvPr id="2" name="BlokTextu 1"/>
          <p:cNvSpPr txBox="1"/>
          <p:nvPr/>
        </p:nvSpPr>
        <p:spPr>
          <a:xfrm>
            <a:off x="323528" y="906979"/>
            <a:ext cx="84249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Priemyselné zdroje:</a:t>
            </a:r>
            <a:endParaRPr lang="sk-SK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Zabezpečiť maximálnu bezpečnosť a bezporuchovosť. </a:t>
            </a: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Kvalitnejšie komponenty zabezpečujú nepretržitú prevádzku pri maximálnom zaťažení.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M</a:t>
            </a:r>
            <a:r>
              <a:rPr lang="sk-SK" dirty="0" smtClean="0"/>
              <a:t>ajú vylepšené chladenie, prachové filtre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Majú komponenty odolné voči prehriatiu, čo je najčastejší dôvod poruchy zdroja.</a:t>
            </a: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395536" y="2924944"/>
            <a:ext cx="83529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Redundantné zdroje: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V miestach, kde je potrebné zabezpečiť </a:t>
            </a:r>
            <a:r>
              <a:rPr lang="sk-SK" dirty="0" err="1" smtClean="0"/>
              <a:t>100%-nú</a:t>
            </a:r>
            <a:r>
              <a:rPr lang="sk-SK" dirty="0" smtClean="0"/>
              <a:t> spoľahlivosť (serverové systémy, zariadenia na podporu života ...)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Z</a:t>
            </a:r>
            <a:r>
              <a:rPr lang="sk-SK" dirty="0" smtClean="0"/>
              <a:t>droje, ktorých kľúčové časti sú znásobené a obvykle je možná ich výmena za chodu systému.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Je viacero možností zapojenia takýchto zdrojov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dirty="0" smtClean="0"/>
              <a:t>napr. jeden zdroj beží na 100% a jeho záložné dvojča sa automaticky zapne až pri zlyhaní prvého zdroja,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dirty="0" smtClean="0"/>
              <a:t>dva zdroje bežia spolu na 2 x 50%, pričom v prípade zlyhania jedného zdroja druhý podáva 100% výkon,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dirty="0" smtClean="0"/>
              <a:t>tri zdroje bežia na 66%, v prípade zlyhania dva zdroje zabezpečia 100% výkonu. 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69433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323528" y="692696"/>
            <a:ext cx="83529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Najčastejšie symptómy ktoré (pravdepodobne) signalizujú </a:t>
            </a:r>
            <a:r>
              <a:rPr lang="sk-SK" b="1" dirty="0" smtClean="0">
                <a:solidFill>
                  <a:srgbClr val="FF0000"/>
                </a:solidFill>
              </a:rPr>
              <a:t>problém so zdrojom</a:t>
            </a:r>
            <a:r>
              <a:rPr lang="sk-SK" b="1" dirty="0" smtClean="0"/>
              <a:t>:</a:t>
            </a:r>
            <a:endParaRPr lang="sk-S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Počítač sa nedá zapnúť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Nestabilita systému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Nečakané reštartovanie (obvykle po zahriatí)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Zlyhanie počítača pri záťaži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Zlyhanie počítača pri výmene komponentu za iný, s vyššími energetickými nárokmi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Mrznutie počítača</a:t>
            </a:r>
            <a:endParaRPr lang="sk-SK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7282"/>
          <a:stretch/>
        </p:blipFill>
        <p:spPr bwMode="auto">
          <a:xfrm>
            <a:off x="251520" y="2688850"/>
            <a:ext cx="8784976" cy="3937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93841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b="1" dirty="0"/>
              <a:t> </a:t>
            </a:r>
            <a:r>
              <a:rPr lang="sk-SK" b="1" dirty="0" smtClean="0"/>
              <a:t>Meranie </a:t>
            </a:r>
            <a:r>
              <a:rPr lang="sk-SK" b="1" dirty="0"/>
              <a:t>elektrických obvodov a zdrojov výpočtovej techniky</a:t>
            </a:r>
          </a:p>
          <a:p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395536" y="906979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Zadanie:</a:t>
            </a:r>
          </a:p>
          <a:p>
            <a:r>
              <a:rPr lang="sk-SK" dirty="0" smtClean="0"/>
              <a:t>Pomocou internetu získajte informácie pre výkon nasledujúcich komponentov (napíšte typ, výrobcu, výkon, cenu, napäťovú vetvu), zostavte poradie podľa výkonu:</a:t>
            </a:r>
          </a:p>
          <a:p>
            <a:endParaRPr lang="sk-S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Grafická karta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Sieťová karta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Procesor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Ventilátor pre chladenie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err="1" smtClean="0"/>
              <a:t>Hard</a:t>
            </a:r>
            <a:r>
              <a:rPr lang="sk-SK" dirty="0" smtClean="0"/>
              <a:t> disk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Floppy mechanika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CD ROM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DVD ROM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Základná doska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smtClean="0"/>
              <a:t>RAM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10557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1710</Words>
  <Application>Microsoft Office PowerPoint</Application>
  <PresentationFormat>Prezentácia na obrazovke (4:3)</PresentationFormat>
  <Paragraphs>255</Paragraphs>
  <Slides>23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4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  <vt:lpstr>Snímka 15</vt:lpstr>
      <vt:lpstr>Snímka 16</vt:lpstr>
      <vt:lpstr>Snímka 17</vt:lpstr>
      <vt:lpstr>Snímka 18</vt:lpstr>
      <vt:lpstr>Snímka 19</vt:lpstr>
      <vt:lpstr>Snímka 20</vt:lpstr>
      <vt:lpstr>Snímka 21</vt:lpstr>
      <vt:lpstr>Snímka 22</vt:lpstr>
      <vt:lpstr>Snímka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okay</cp:lastModifiedBy>
  <cp:revision>31</cp:revision>
  <dcterms:created xsi:type="dcterms:W3CDTF">2013-10-17T16:26:58Z</dcterms:created>
  <dcterms:modified xsi:type="dcterms:W3CDTF">2015-06-04T14:30:14Z</dcterms:modified>
</cp:coreProperties>
</file>