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6"/>
  </p:handoutMasterIdLst>
  <p:sldIdLst>
    <p:sldId id="276" r:id="rId2"/>
    <p:sldId id="277" r:id="rId3"/>
    <p:sldId id="278" r:id="rId4"/>
    <p:sldId id="279" r:id="rId5"/>
    <p:sldId id="280" r:id="rId6"/>
    <p:sldId id="287" r:id="rId7"/>
    <p:sldId id="290" r:id="rId8"/>
    <p:sldId id="288" r:id="rId9"/>
    <p:sldId id="261" r:id="rId10"/>
    <p:sldId id="262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81" r:id="rId19"/>
    <p:sldId id="282" r:id="rId20"/>
    <p:sldId id="284" r:id="rId21"/>
    <p:sldId id="256" r:id="rId22"/>
    <p:sldId id="259" r:id="rId23"/>
    <p:sldId id="260" r:id="rId24"/>
    <p:sldId id="258" r:id="rId25"/>
  </p:sldIdLst>
  <p:sldSz cx="9144000" cy="6858000" type="screen4x3"/>
  <p:notesSz cx="9661525" cy="6881813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87776" cy="3437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5471521" y="0"/>
            <a:ext cx="4187774" cy="3437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FF6A3A-6AAC-4889-A168-C55547032332}" type="datetimeFigureOut">
              <a:rPr lang="sk-SK" smtClean="0"/>
              <a:pPr/>
              <a:t>13.2.2019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6536931"/>
            <a:ext cx="4187776" cy="3437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5471521" y="6536931"/>
            <a:ext cx="4187774" cy="3437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72E9F3-CFC9-4AEC-8337-F18A32C4E118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E2E3-280C-4EC8-A4D8-265FFF93E378}" type="datetimeFigureOut">
              <a:rPr lang="sk-SK" smtClean="0"/>
              <a:pPr/>
              <a:t>13.2.2019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B502-F8FC-4EE8-9AED-E238EB44832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E2E3-280C-4EC8-A4D8-265FFF93E378}" type="datetimeFigureOut">
              <a:rPr lang="sk-SK" smtClean="0"/>
              <a:pPr/>
              <a:t>13.2.2019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B502-F8FC-4EE8-9AED-E238EB44832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E2E3-280C-4EC8-A4D8-265FFF93E378}" type="datetimeFigureOut">
              <a:rPr lang="sk-SK" smtClean="0"/>
              <a:pPr/>
              <a:t>13.2.2019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B502-F8FC-4EE8-9AED-E238EB44832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E2E3-280C-4EC8-A4D8-265FFF93E378}" type="datetimeFigureOut">
              <a:rPr lang="sk-SK" smtClean="0"/>
              <a:pPr/>
              <a:t>13.2.2019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B502-F8FC-4EE8-9AED-E238EB44832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E2E3-280C-4EC8-A4D8-265FFF93E378}" type="datetimeFigureOut">
              <a:rPr lang="sk-SK" smtClean="0"/>
              <a:pPr/>
              <a:t>13.2.2019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B502-F8FC-4EE8-9AED-E238EB44832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E2E3-280C-4EC8-A4D8-265FFF93E378}" type="datetimeFigureOut">
              <a:rPr lang="sk-SK" smtClean="0"/>
              <a:pPr/>
              <a:t>13.2.2019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B502-F8FC-4EE8-9AED-E238EB44832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E2E3-280C-4EC8-A4D8-265FFF93E378}" type="datetimeFigureOut">
              <a:rPr lang="sk-SK" smtClean="0"/>
              <a:pPr/>
              <a:t>13.2.2019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B502-F8FC-4EE8-9AED-E238EB44832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E2E3-280C-4EC8-A4D8-265FFF93E378}" type="datetimeFigureOut">
              <a:rPr lang="sk-SK" smtClean="0"/>
              <a:pPr/>
              <a:t>13.2.2019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B502-F8FC-4EE8-9AED-E238EB44832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E2E3-280C-4EC8-A4D8-265FFF93E378}" type="datetimeFigureOut">
              <a:rPr lang="sk-SK" smtClean="0"/>
              <a:pPr/>
              <a:t>13.2.2019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B502-F8FC-4EE8-9AED-E238EB44832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E2E3-280C-4EC8-A4D8-265FFF93E378}" type="datetimeFigureOut">
              <a:rPr lang="sk-SK" smtClean="0"/>
              <a:pPr/>
              <a:t>13.2.2019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B502-F8FC-4EE8-9AED-E238EB44832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E2E3-280C-4EC8-A4D8-265FFF93E378}" type="datetimeFigureOut">
              <a:rPr lang="sk-SK" smtClean="0"/>
              <a:pPr/>
              <a:t>13.2.2019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B502-F8FC-4EE8-9AED-E238EB44832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1E2E3-280C-4EC8-A4D8-265FFF93E378}" type="datetimeFigureOut">
              <a:rPr lang="sk-SK" smtClean="0"/>
              <a:pPr/>
              <a:t>13.2.2019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AB502-F8FC-4EE8-9AED-E238EB448323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tda_2030_stavebnica.ms12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sk.wikipedia.org/wiki/Tranzistor_(polovodi%C4%8Dov%C3%A1_s%C3%BA%C4%8Diastka)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hyperlink" Target="bipolarny_nfz4.ms12" TargetMode="External"/><Relationship Id="rId5" Type="http://schemas.openxmlformats.org/officeDocument/2006/relationships/hyperlink" Target="https://sk.wikipedia.org/wiki/NPN_tranzistor" TargetMode="External"/><Relationship Id="rId4" Type="http://schemas.openxmlformats.org/officeDocument/2006/relationships/hyperlink" Target="https://sk.wikipedia.org/wiki/PNP_tranzistor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tda_2030_stavebnica.ms12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hyperlink" Target="vf_modulator_new.ms12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bipolarny_nfz4.ms12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107504" y="321037"/>
            <a:ext cx="90364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sk-SK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Lineárny napájací zdroj – funkcia, bloky, súčiastky ?</a:t>
            </a:r>
          </a:p>
          <a:p>
            <a:pPr marL="457200" indent="-457200">
              <a:buAutoNum type="arabicPeriod"/>
            </a:pPr>
            <a:r>
              <a:rPr lang="sk-SK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Čo je zosilnenie ?</a:t>
            </a:r>
          </a:p>
          <a:p>
            <a:r>
              <a:rPr lang="sk-SK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4.    Rozdelenie zosilňovačov </a:t>
            </a:r>
            <a:r>
              <a:rPr lang="sk-SK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(podľa zosilňovanej veličiny, frekvencie, šírky frekvenčného pásma, aktívneho prvku, zapojenia, počtu stupňov, spätnej väzby, veľkosti vstupného signálu)</a:t>
            </a:r>
            <a:r>
              <a:rPr lang="sk-SK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</a:p>
          <a:p>
            <a:r>
              <a:rPr lang="sk-SK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5. Funkcie jednotlivých prvkov nízkofrekvenčného  zosilňovača ?</a:t>
            </a:r>
          </a:p>
          <a:p>
            <a:endParaRPr lang="sk-SK" sz="2400" b="1" dirty="0">
              <a:solidFill>
                <a:srgbClr val="FF0000"/>
              </a:solidFill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107504" y="0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Cieľ pracovného dňa :  pochopiť funkciu výkonových zosilňovačov</a:t>
            </a:r>
            <a:endParaRPr lang="sk-SK" b="1" dirty="0">
              <a:solidFill>
                <a:srgbClr val="FF0000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 l="6473" t="10526"/>
          <a:stretch>
            <a:fillRect/>
          </a:stretch>
        </p:blipFill>
        <p:spPr bwMode="auto">
          <a:xfrm>
            <a:off x="194006" y="2786058"/>
            <a:ext cx="416197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BlokTextu 6"/>
          <p:cNvSpPr txBox="1"/>
          <p:nvPr/>
        </p:nvSpPr>
        <p:spPr>
          <a:xfrm>
            <a:off x="4824536" y="2852936"/>
            <a:ext cx="4211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6. Zaťažovacia priamka tranzistora, pracovný bod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395536" y="260648"/>
            <a:ext cx="57876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/>
              <a:t>Tranzistor – skúšanie </a:t>
            </a:r>
            <a:r>
              <a:rPr lang="sk-SK" sz="2800" b="1" dirty="0" err="1" smtClean="0"/>
              <a:t>NPN</a:t>
            </a:r>
            <a:r>
              <a:rPr lang="sk-SK" sz="2800" b="1" dirty="0" smtClean="0"/>
              <a:t> tranzistora </a:t>
            </a:r>
            <a:endParaRPr lang="sk-SK" sz="2800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48" t="1714" r="1042" b="8529"/>
          <a:stretch>
            <a:fillRect/>
          </a:stretch>
        </p:blipFill>
        <p:spPr bwMode="auto">
          <a:xfrm>
            <a:off x="642910" y="1000107"/>
            <a:ext cx="6429420" cy="5384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1979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/>
          <p:nvPr/>
        </p:nvSpPr>
        <p:spPr>
          <a:xfrm>
            <a:off x="251520" y="251356"/>
            <a:ext cx="691276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Spätná väzba</a:t>
            </a:r>
          </a:p>
          <a:p>
            <a:pPr>
              <a:buFont typeface="Arial" pitchFamily="34" charset="0"/>
              <a:buChar char="•"/>
            </a:pPr>
            <a:r>
              <a:rPr lang="sk-SK" sz="2400" b="1" dirty="0" smtClean="0"/>
              <a:t> </a:t>
            </a:r>
            <a:r>
              <a:rPr lang="sk-SK" sz="2000" b="1" dirty="0" smtClean="0"/>
              <a:t>kladná </a:t>
            </a:r>
            <a:r>
              <a:rPr lang="sk-SK" sz="2000" dirty="0" smtClean="0"/>
              <a:t>– spôsobí zosilnenie ale zníži stabilitu, zväčší skreslenie</a:t>
            </a:r>
          </a:p>
          <a:p>
            <a:pPr>
              <a:buFont typeface="Arial" pitchFamily="34" charset="0"/>
              <a:buChar char="•"/>
            </a:pPr>
            <a:r>
              <a:rPr lang="sk-SK" sz="2000" b="1" dirty="0" smtClean="0"/>
              <a:t> záporná </a:t>
            </a:r>
            <a:r>
              <a:rPr lang="sk-SK" sz="2000" dirty="0" smtClean="0"/>
              <a:t>– zníži zosilnenie ale zvýši stabilitu, zmenší skreslenie</a:t>
            </a:r>
            <a:endParaRPr lang="sk-SK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68" y="1988840"/>
            <a:ext cx="8014402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BlokTextu 4"/>
          <p:cNvSpPr txBox="1"/>
          <p:nvPr/>
        </p:nvSpPr>
        <p:spPr>
          <a:xfrm>
            <a:off x="4716016" y="270892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záporná</a:t>
            </a:r>
            <a:endParaRPr lang="sk-SK" b="1" dirty="0"/>
          </a:p>
        </p:txBody>
      </p:sp>
      <p:sp>
        <p:nvSpPr>
          <p:cNvPr id="6" name="BlokTextu 5"/>
          <p:cNvSpPr txBox="1"/>
          <p:nvPr/>
        </p:nvSpPr>
        <p:spPr>
          <a:xfrm>
            <a:off x="827584" y="270892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záporná</a:t>
            </a:r>
            <a:endParaRPr lang="sk-SK" b="1" dirty="0"/>
          </a:p>
        </p:txBody>
      </p:sp>
    </p:spTree>
    <p:extLst>
      <p:ext uri="{BB962C8B-B14F-4D97-AF65-F5344CB8AC3E}">
        <p14:creationId xmlns="" xmlns:p14="http://schemas.microsoft.com/office/powerpoint/2010/main" val="3057952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92697"/>
            <a:ext cx="2557911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3" y="692696"/>
            <a:ext cx="2633481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BlokTextu 5"/>
          <p:cNvSpPr txBox="1"/>
          <p:nvPr/>
        </p:nvSpPr>
        <p:spPr>
          <a:xfrm>
            <a:off x="395536" y="260648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Zaužívané pravidlá pre návrh </a:t>
            </a:r>
            <a:r>
              <a:rPr lang="sk-SK" b="1" dirty="0" err="1" smtClean="0"/>
              <a:t>nf</a:t>
            </a:r>
            <a:r>
              <a:rPr lang="sk-SK" b="1" dirty="0" smtClean="0"/>
              <a:t> zosilňovača – odpor </a:t>
            </a:r>
            <a:r>
              <a:rPr lang="sk-SK" b="1" dirty="0" err="1" smtClean="0"/>
              <a:t>Rc</a:t>
            </a:r>
            <a:r>
              <a:rPr lang="sk-SK" b="1" dirty="0" smtClean="0"/>
              <a:t> (pracovný </a:t>
            </a:r>
            <a:r>
              <a:rPr lang="sk-SK" b="1" dirty="0" err="1" smtClean="0"/>
              <a:t>rezistor</a:t>
            </a:r>
            <a:r>
              <a:rPr lang="sk-SK" b="1" dirty="0" smtClean="0"/>
              <a:t>)</a:t>
            </a:r>
            <a:endParaRPr lang="sk-SK" b="1" dirty="0"/>
          </a:p>
        </p:txBody>
      </p:sp>
      <p:sp>
        <p:nvSpPr>
          <p:cNvPr id="7" name="BlokTextu 6"/>
          <p:cNvSpPr txBox="1"/>
          <p:nvPr/>
        </p:nvSpPr>
        <p:spPr>
          <a:xfrm>
            <a:off x="467544" y="4509120"/>
            <a:ext cx="8496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err="1" smtClean="0"/>
              <a:t>Rc</a:t>
            </a:r>
            <a:r>
              <a:rPr lang="sk-SK" b="1" dirty="0" smtClean="0"/>
              <a:t> býva rozdielny, od 1k</a:t>
            </a:r>
            <a:r>
              <a:rPr lang="el-GR" b="1" dirty="0" smtClean="0"/>
              <a:t>Ω</a:t>
            </a:r>
            <a:r>
              <a:rPr lang="sk-SK" b="1" dirty="0" smtClean="0"/>
              <a:t> až po 100 k</a:t>
            </a:r>
            <a:r>
              <a:rPr lang="el-GR" b="1" dirty="0" smtClean="0"/>
              <a:t>Ω</a:t>
            </a:r>
            <a:r>
              <a:rPr lang="sk-SK" b="1" dirty="0" smtClean="0"/>
              <a:t>. </a:t>
            </a:r>
          </a:p>
          <a:p>
            <a:r>
              <a:rPr lang="sk-SK" b="1" dirty="0" smtClean="0"/>
              <a:t>Veľký odpor </a:t>
            </a:r>
            <a:r>
              <a:rPr lang="sk-SK" b="1" dirty="0" err="1" smtClean="0"/>
              <a:t>Rc</a:t>
            </a:r>
            <a:r>
              <a:rPr lang="sk-SK" b="1" dirty="0" smtClean="0"/>
              <a:t> (rádovo desiatky </a:t>
            </a:r>
            <a:r>
              <a:rPr lang="sk-SK" b="1" dirty="0" err="1" smtClean="0"/>
              <a:t>kiloohmov</a:t>
            </a:r>
            <a:r>
              <a:rPr lang="sk-SK" b="1" dirty="0" smtClean="0"/>
              <a:t>) </a:t>
            </a:r>
            <a:r>
              <a:rPr lang="sk-SK" dirty="0" smtClean="0"/>
              <a:t>sa volí vtedy, keď má tranzistor pracovať s veľmi malým kolektorovým prúdom, </a:t>
            </a:r>
            <a:r>
              <a:rPr lang="sk-SK" dirty="0" err="1" smtClean="0"/>
              <a:t>kôli</a:t>
            </a:r>
            <a:r>
              <a:rPr lang="sk-SK" dirty="0" smtClean="0"/>
              <a:t> dosiahnutiu nepatrného šumu. </a:t>
            </a:r>
          </a:p>
          <a:p>
            <a:r>
              <a:rPr lang="sk-SK" dirty="0" smtClean="0"/>
              <a:t>Väčšinou sa používa </a:t>
            </a:r>
            <a:r>
              <a:rPr lang="sk-SK" b="1" dirty="0" smtClean="0"/>
              <a:t>u prvého stupňa napäťového </a:t>
            </a:r>
            <a:r>
              <a:rPr lang="sk-SK" b="1" dirty="0" err="1" smtClean="0"/>
              <a:t>zosilovača</a:t>
            </a:r>
            <a:r>
              <a:rPr lang="sk-SK" dirty="0" smtClean="0"/>
              <a:t>, kde je aj po zosilnení výstupný  signál spravidla malý. Prúd býva menší ako 0,5mA.</a:t>
            </a:r>
          </a:p>
          <a:p>
            <a:r>
              <a:rPr lang="sk-SK" b="1" dirty="0" smtClean="0"/>
              <a:t>Malý odpor </a:t>
            </a:r>
            <a:r>
              <a:rPr lang="sk-SK" b="1" dirty="0" err="1" smtClean="0"/>
              <a:t>Rc</a:t>
            </a:r>
            <a:r>
              <a:rPr lang="sk-SK" b="1" dirty="0" smtClean="0"/>
              <a:t> (rádovo </a:t>
            </a:r>
            <a:r>
              <a:rPr lang="sk-SK" b="1" dirty="0" err="1" smtClean="0"/>
              <a:t>kiloohmy</a:t>
            </a:r>
            <a:r>
              <a:rPr lang="sk-SK" b="1" dirty="0" smtClean="0"/>
              <a:t>) </a:t>
            </a:r>
            <a:r>
              <a:rPr lang="sk-SK" dirty="0" smtClean="0"/>
              <a:t>sa používa vtedy keď potrebujeme väčší výstupný prúd, býva to obyčajne druhý (posledný ) </a:t>
            </a:r>
            <a:r>
              <a:rPr lang="sk-SK" b="1" dirty="0" smtClean="0"/>
              <a:t>stupeň pred koncovým zosilňovačom</a:t>
            </a:r>
            <a:r>
              <a:rPr lang="sk-SK" dirty="0" smtClean="0"/>
              <a:t>. Hodnota je okolo 3mA.</a:t>
            </a:r>
            <a:endParaRPr lang="sk-SK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993417"/>
            <a:ext cx="3960440" cy="401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047331"/>
            <a:ext cx="3888432" cy="403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BlokTextu 6"/>
          <p:cNvSpPr txBox="1"/>
          <p:nvPr/>
        </p:nvSpPr>
        <p:spPr>
          <a:xfrm>
            <a:off x="395536" y="260648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Zaužívané pravidlá pre návrh </a:t>
            </a:r>
            <a:r>
              <a:rPr lang="sk-SK" b="1" dirty="0" err="1" smtClean="0"/>
              <a:t>nf</a:t>
            </a:r>
            <a:r>
              <a:rPr lang="sk-SK" b="1" dirty="0" smtClean="0"/>
              <a:t> zosilňovača – napäťový delič R1 a R2</a:t>
            </a:r>
            <a:endParaRPr lang="sk-SK" b="1" dirty="0"/>
          </a:p>
        </p:txBody>
      </p:sp>
      <p:sp>
        <p:nvSpPr>
          <p:cNvPr id="8" name="BlokTextu 7"/>
          <p:cNvSpPr txBox="1"/>
          <p:nvPr/>
        </p:nvSpPr>
        <p:spPr>
          <a:xfrm>
            <a:off x="755576" y="5085184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Čím väčší prúd prechádza deličom, tým tvrdšie napätie je na báze. Napätie na báze nekolíše so zmenou kolektorového prúdu. Tvrdý delič vyhovuje zosilňovaču s väčším kolektorovým prúdom. </a:t>
            </a:r>
            <a:endParaRPr lang="sk-SK" dirty="0"/>
          </a:p>
        </p:txBody>
      </p:sp>
      <p:sp>
        <p:nvSpPr>
          <p:cNvPr id="9" name="BlokTextu 8"/>
          <p:cNvSpPr txBox="1"/>
          <p:nvPr/>
        </p:nvSpPr>
        <p:spPr>
          <a:xfrm>
            <a:off x="467544" y="69269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Tvrdý delič:</a:t>
            </a:r>
            <a:endParaRPr lang="sk-SK" b="1" dirty="0"/>
          </a:p>
        </p:txBody>
      </p:sp>
      <p:sp>
        <p:nvSpPr>
          <p:cNvPr id="10" name="BlokTextu 9"/>
          <p:cNvSpPr txBox="1"/>
          <p:nvPr/>
        </p:nvSpPr>
        <p:spPr>
          <a:xfrm>
            <a:off x="4788024" y="69269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Mäkký delič:</a:t>
            </a:r>
            <a:endParaRPr lang="sk-SK" b="1" dirty="0"/>
          </a:p>
        </p:txBody>
      </p:sp>
      <p:sp>
        <p:nvSpPr>
          <p:cNvPr id="11" name="BlokTextu 10"/>
          <p:cNvSpPr txBox="1"/>
          <p:nvPr/>
        </p:nvSpPr>
        <p:spPr>
          <a:xfrm>
            <a:off x="5004048" y="57332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k-SK" dirty="0"/>
          </a:p>
        </p:txBody>
      </p:sp>
      <p:sp>
        <p:nvSpPr>
          <p:cNvPr id="12" name="BlokTextu 11"/>
          <p:cNvSpPr txBox="1"/>
          <p:nvPr/>
        </p:nvSpPr>
        <p:spPr>
          <a:xfrm>
            <a:off x="785786" y="6021288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Pre spoľahlivú funkciu stabilizácie sa predpokladá priečny prúd deličom asi 5x väčší než je vlastný prúd bázou.</a:t>
            </a:r>
            <a:endParaRPr lang="sk-SK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142844" y="142852"/>
            <a:ext cx="2897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 smtClean="0"/>
              <a:t>Výkonový zosilňovač:</a:t>
            </a:r>
            <a:endParaRPr lang="sk-SK" sz="2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3326"/>
          <a:stretch>
            <a:fillRect/>
          </a:stretch>
        </p:blipFill>
        <p:spPr bwMode="auto">
          <a:xfrm>
            <a:off x="214282" y="857232"/>
            <a:ext cx="8608809" cy="528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1936986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467544" y="764704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/>
              <a:t>Výkonový zosilňovač je zameraný na zosilnenie výkonu: P= </a:t>
            </a:r>
            <a:r>
              <a:rPr lang="sk-SK" dirty="0" err="1" smtClean="0"/>
              <a:t>UxI</a:t>
            </a:r>
            <a:r>
              <a:rPr lang="sk-SK" dirty="0" smtClean="0"/>
              <a:t>, zosilňujeme napätie aj prúd. (</a:t>
            </a:r>
            <a:r>
              <a:rPr lang="sk-SK" b="1" dirty="0" smtClean="0">
                <a:hlinkClick r:id="rId2" action="ppaction://hlinkfile"/>
              </a:rPr>
              <a:t>simulácia</a:t>
            </a:r>
            <a:r>
              <a:rPr lang="sk-SK" dirty="0" smtClean="0"/>
              <a:t>)</a:t>
            </a:r>
            <a:endParaRPr lang="sk-SK" dirty="0"/>
          </a:p>
        </p:txBody>
      </p:sp>
      <p:sp>
        <p:nvSpPr>
          <p:cNvPr id="5" name="BlokTextu 4"/>
          <p:cNvSpPr txBox="1"/>
          <p:nvPr/>
        </p:nvSpPr>
        <p:spPr>
          <a:xfrm>
            <a:off x="467544" y="142852"/>
            <a:ext cx="2897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 smtClean="0"/>
              <a:t>Výkonový zosilňovač:</a:t>
            </a:r>
            <a:endParaRPr lang="sk-SK" sz="2400" b="1" dirty="0"/>
          </a:p>
        </p:txBody>
      </p:sp>
      <p:sp>
        <p:nvSpPr>
          <p:cNvPr id="6" name="Obdĺžnik 5"/>
          <p:cNvSpPr/>
          <p:nvPr/>
        </p:nvSpPr>
        <p:spPr>
          <a:xfrm>
            <a:off x="467544" y="1720840"/>
            <a:ext cx="813690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/>
              <a:t>Výstupné prvky: </a:t>
            </a:r>
            <a:endParaRPr lang="sk-SK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reproduktor</a:t>
            </a:r>
            <a:endParaRPr lang="sk-S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stýkač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relé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err="1"/>
              <a:t>servomotor</a:t>
            </a:r>
            <a:endParaRPr lang="sk-SK" dirty="0"/>
          </a:p>
          <a:p>
            <a:endParaRPr lang="sk-SK" dirty="0" smtClean="0"/>
          </a:p>
          <a:p>
            <a:r>
              <a:rPr lang="sk-SK" dirty="0" smtClean="0"/>
              <a:t>Od </a:t>
            </a:r>
            <a:r>
              <a:rPr lang="sk-SK" dirty="0"/>
              <a:t>výkonových zosilňovačov sa vyžaduje čo </a:t>
            </a:r>
            <a:r>
              <a:rPr lang="sk-SK" b="1" dirty="0" smtClean="0"/>
              <a:t>najvyššia </a:t>
            </a:r>
            <a:r>
              <a:rPr lang="sk-SK" b="1" dirty="0"/>
              <a:t>energetická účinnosť</a:t>
            </a:r>
            <a:r>
              <a:rPr lang="sk-SK" dirty="0"/>
              <a:t>.</a:t>
            </a:r>
          </a:p>
          <a:p>
            <a:r>
              <a:rPr lang="pl-PL" dirty="0"/>
              <a:t>Nekladie sa dôraz na skreslenie – kvalitu prenosu.</a:t>
            </a:r>
          </a:p>
          <a:p>
            <a:endParaRPr lang="sk-SK" dirty="0" smtClean="0"/>
          </a:p>
          <a:p>
            <a:r>
              <a:rPr lang="sk-SK" dirty="0" smtClean="0"/>
              <a:t>Podľa </a:t>
            </a:r>
            <a:r>
              <a:rPr lang="sk-SK" dirty="0"/>
              <a:t>zapojenia môžu byť: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jednočinné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dvojčinné</a:t>
            </a:r>
          </a:p>
          <a:p>
            <a:endParaRPr lang="sk-SK" dirty="0" smtClean="0"/>
          </a:p>
          <a:p>
            <a:r>
              <a:rPr lang="sk-SK" b="1" dirty="0" smtClean="0"/>
              <a:t>Tranzistory:</a:t>
            </a:r>
          </a:p>
          <a:p>
            <a:r>
              <a:rPr lang="sk-SK" dirty="0" err="1"/>
              <a:t>KD</a:t>
            </a:r>
            <a:r>
              <a:rPr lang="sk-SK" dirty="0"/>
              <a:t> 333-5</a:t>
            </a:r>
          </a:p>
          <a:p>
            <a:r>
              <a:rPr lang="sk-SK" dirty="0" err="1"/>
              <a:t>KD</a:t>
            </a:r>
            <a:r>
              <a:rPr lang="sk-SK" dirty="0"/>
              <a:t> 605-7</a:t>
            </a:r>
          </a:p>
          <a:p>
            <a:r>
              <a:rPr lang="sk-SK" dirty="0" err="1"/>
              <a:t>KD</a:t>
            </a:r>
            <a:r>
              <a:rPr lang="sk-SK" dirty="0"/>
              <a:t> 501-3</a:t>
            </a:r>
          </a:p>
        </p:txBody>
      </p:sp>
      <p:pic>
        <p:nvPicPr>
          <p:cNvPr id="24578" name="Picture 2" descr="http://www.hadex.cz/img/zbozi/c017.jpg"/>
          <p:cNvPicPr>
            <a:picLocks noChangeAspect="1" noChangeArrowheads="1"/>
          </p:cNvPicPr>
          <p:nvPr/>
        </p:nvPicPr>
        <p:blipFill>
          <a:blip r:embed="rId3" cstate="print"/>
          <a:srcRect t="12324" r="9281" b="10488"/>
          <a:stretch>
            <a:fillRect/>
          </a:stretch>
        </p:blipFill>
        <p:spPr bwMode="auto">
          <a:xfrm>
            <a:off x="4211960" y="4063177"/>
            <a:ext cx="4932040" cy="2794823"/>
          </a:xfrm>
          <a:prstGeom prst="rect">
            <a:avLst/>
          </a:prstGeom>
          <a:noFill/>
        </p:spPr>
      </p:pic>
      <p:pic>
        <p:nvPicPr>
          <p:cNvPr id="24580" name="Picture 4" descr="http://lh3.googleusercontent.com/-NhZkm0YBdxI/U0L1eAWYicI/AAAAAAAABsc/eKE0fchapyU/s1600/TDA2030_PinOut-Diagram_Hi-Fi_Audio-Amplifier_I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628800"/>
            <a:ext cx="4000500" cy="15811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4225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467544" y="332656"/>
            <a:ext cx="2213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/>
              <a:t>Výkonový zosilňovač:</a:t>
            </a:r>
            <a:endParaRPr lang="sk-SK" b="1" dirty="0"/>
          </a:p>
        </p:txBody>
      </p:sp>
      <p:sp>
        <p:nvSpPr>
          <p:cNvPr id="2" name="Obdĺžnik 1"/>
          <p:cNvSpPr/>
          <p:nvPr/>
        </p:nvSpPr>
        <p:spPr>
          <a:xfrm>
            <a:off x="467544" y="692696"/>
            <a:ext cx="842493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Zapojenie musí byť odlišné ako v napäťovom zosilňovači.</a:t>
            </a:r>
          </a:p>
          <a:p>
            <a:endParaRPr lang="sk-SK" b="1" dirty="0" smtClean="0"/>
          </a:p>
          <a:p>
            <a:r>
              <a:rPr lang="sk-SK" b="1" dirty="0" smtClean="0"/>
              <a:t>Hlavný </a:t>
            </a:r>
            <a:r>
              <a:rPr lang="sk-SK" b="1" dirty="0"/>
              <a:t>dôvod: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Nemôžeme nechať tranzistorom tiecť trvalo veľký prúd. </a:t>
            </a:r>
            <a:endParaRPr lang="sk-S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Týmto </a:t>
            </a:r>
            <a:r>
              <a:rPr lang="sk-SK" dirty="0"/>
              <a:t>prúdom by </a:t>
            </a:r>
            <a:r>
              <a:rPr lang="sk-SK" dirty="0" smtClean="0"/>
              <a:t>sa silne </a:t>
            </a:r>
            <a:r>
              <a:rPr lang="sk-SK" dirty="0"/>
              <a:t>zahrial, a vyžadoval by neúmerne veľký chladič, ale hlavne by </a:t>
            </a:r>
            <a:r>
              <a:rPr lang="sk-SK" dirty="0" smtClean="0"/>
              <a:t>spotreboval veľa </a:t>
            </a:r>
            <a:r>
              <a:rPr lang="sk-SK" dirty="0"/>
              <a:t>energie a to i v dobe kedy by žiadny signál ním neprechádzal.</a:t>
            </a:r>
          </a:p>
          <a:p>
            <a:endParaRPr lang="sk-SK" dirty="0" smtClean="0"/>
          </a:p>
          <a:p>
            <a:r>
              <a:rPr lang="sk-SK" b="1" dirty="0" smtClean="0"/>
              <a:t>Z </a:t>
            </a:r>
            <a:r>
              <a:rPr lang="sk-SK" b="1" dirty="0"/>
              <a:t>toho vyplýva:</a:t>
            </a:r>
          </a:p>
          <a:p>
            <a:r>
              <a:rPr lang="sk-SK" dirty="0"/>
              <a:t>Aby sa neplytvalo energiou, snažíme sa o </a:t>
            </a:r>
            <a:r>
              <a:rPr lang="sk-SK" b="1" dirty="0"/>
              <a:t>najväčšiu účinnosť.</a:t>
            </a:r>
          </a:p>
          <a:p>
            <a:endParaRPr lang="sk-SK" dirty="0" smtClean="0"/>
          </a:p>
          <a:p>
            <a:r>
              <a:rPr lang="sk-SK" b="1" dirty="0" smtClean="0"/>
              <a:t>To </a:t>
            </a:r>
            <a:r>
              <a:rPr lang="sk-SK" b="1" dirty="0"/>
              <a:t>sa dá dosiahnuť: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tranzistorom nesmie trvalo tiecť veľký prúd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tranzistorom môže tiecť prúd len pri </a:t>
            </a:r>
            <a:r>
              <a:rPr lang="sk-SK" dirty="0" smtClean="0"/>
              <a:t>prechádzajúcom </a:t>
            </a:r>
            <a:r>
              <a:rPr lang="sk-SK" dirty="0"/>
              <a:t>signály.</a:t>
            </a:r>
          </a:p>
          <a:p>
            <a:endParaRPr lang="sk-SK" dirty="0" smtClean="0"/>
          </a:p>
          <a:p>
            <a:r>
              <a:rPr lang="sk-SK" b="1" dirty="0" smtClean="0"/>
              <a:t>Najvýhodnejšia </a:t>
            </a:r>
            <a:r>
              <a:rPr lang="sk-SK" b="1" dirty="0"/>
              <a:t>realizácia: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Dvomi výkonovými tranzistormi v jednom stupni – dvojčinné zapojenie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Každý tranzistor spracováva len </a:t>
            </a:r>
            <a:r>
              <a:rPr lang="sk-SK" dirty="0" err="1"/>
              <a:t>polvlnu</a:t>
            </a:r>
            <a:r>
              <a:rPr lang="sk-SK" dirty="0"/>
              <a:t> priebehu.</a:t>
            </a:r>
          </a:p>
          <a:p>
            <a:endParaRPr lang="sk-SK" dirty="0" smtClean="0"/>
          </a:p>
          <a:p>
            <a:r>
              <a:rPr lang="sk-SK" b="1" dirty="0" smtClean="0"/>
              <a:t>K </a:t>
            </a:r>
            <a:r>
              <a:rPr lang="sk-SK" b="1" dirty="0"/>
              <a:t>tomu sa využíva skutočnosť, že: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tranzistor </a:t>
            </a:r>
            <a:r>
              <a:rPr lang="sk-SK" dirty="0" err="1"/>
              <a:t>NPN</a:t>
            </a:r>
            <a:r>
              <a:rPr lang="sk-SK" dirty="0"/>
              <a:t> sa otvorí, ak na jeho bázu privedieme kladné napätie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tranzistor </a:t>
            </a:r>
            <a:r>
              <a:rPr lang="sk-SK" dirty="0" err="1"/>
              <a:t>PNP</a:t>
            </a:r>
            <a:r>
              <a:rPr lang="sk-SK" dirty="0"/>
              <a:t> sa otvorí, ak na jeho bázu privedieme záporné napätie</a:t>
            </a:r>
          </a:p>
        </p:txBody>
      </p:sp>
      <p:sp>
        <p:nvSpPr>
          <p:cNvPr id="23554" name="AutoShape 2" descr="https://eluc.kr-olomoucky.cz/uploads/images/21094/content_HE0AAAAASUV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192805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467544" y="332656"/>
            <a:ext cx="2897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 smtClean="0"/>
              <a:t>Výkonový zosilňovač:</a:t>
            </a:r>
            <a:endParaRPr lang="sk-SK" sz="2400" b="1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80728"/>
            <a:ext cx="9161122" cy="491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28467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214282" y="116632"/>
            <a:ext cx="656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 smtClean="0"/>
              <a:t>Výkonový zosilňovač s transformátorovou väzbou:</a:t>
            </a:r>
            <a:endParaRPr lang="sk-SK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459" r="4472" b="13864"/>
          <a:stretch>
            <a:fillRect/>
          </a:stretch>
        </p:blipFill>
        <p:spPr bwMode="auto">
          <a:xfrm>
            <a:off x="251520" y="476672"/>
            <a:ext cx="4752528" cy="3940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686" t="3874" r="3922" b="9243"/>
          <a:stretch>
            <a:fillRect/>
          </a:stretch>
        </p:blipFill>
        <p:spPr bwMode="auto">
          <a:xfrm>
            <a:off x="5436096" y="692696"/>
            <a:ext cx="3168352" cy="363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BlokTextu 5"/>
          <p:cNvSpPr txBox="1"/>
          <p:nvPr/>
        </p:nvSpPr>
        <p:spPr>
          <a:xfrm>
            <a:off x="107504" y="4437112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dirty="0" smtClean="0"/>
              <a:t> jediný tranzistor, ktorý zosilňuje kladnú aj zápornú </a:t>
            </a:r>
            <a:r>
              <a:rPr lang="sk-SK" dirty="0" err="1" smtClean="0"/>
              <a:t>polperiódu</a:t>
            </a:r>
            <a:r>
              <a:rPr lang="sk-SK" dirty="0" smtClean="0"/>
              <a:t> vstupného signálu (preto sa jedná o jednočinné zapojenie). </a:t>
            </a:r>
            <a:endParaRPr lang="sk-SK" dirty="0"/>
          </a:p>
        </p:txBody>
      </p:sp>
      <p:sp>
        <p:nvSpPr>
          <p:cNvPr id="7" name="Obdĺžnik 6"/>
          <p:cNvSpPr/>
          <p:nvPr/>
        </p:nvSpPr>
        <p:spPr>
          <a:xfrm>
            <a:off x="107504" y="5013176"/>
            <a:ext cx="90364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dirty="0" smtClean="0"/>
              <a:t> Impedančné prispôsobenie sa vykonáva pomocou transformátora zapojeného na výstupe. 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Týmto dosiahneme lepšiu účinnosť celého zapojenia.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Prevod transformátora býva 5:1 až 10:1. 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Výhodou tohto zosilňovača je jeho jednoduché zapojenie a malé nelineárne skreslenie výstupného signálu. 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Nevýhodou je malá účinnosť (asi 40%).</a:t>
            </a:r>
          </a:p>
          <a:p>
            <a:pPr>
              <a:buFont typeface="Arial" pitchFamily="34" charset="0"/>
              <a:buChar char="•"/>
            </a:pPr>
            <a:endParaRPr lang="sk-SK" dirty="0"/>
          </a:p>
        </p:txBody>
      </p:sp>
    </p:spTree>
    <p:extLst>
      <p:ext uri="{BB962C8B-B14F-4D97-AF65-F5344CB8AC3E}">
        <p14:creationId xmlns="" xmlns:p14="http://schemas.microsoft.com/office/powerpoint/2010/main" val="19280388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107504" y="116632"/>
            <a:ext cx="8544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 smtClean="0"/>
              <a:t>Dvojčinný výkonový zosilňovač s komplementárnymi tranzistormi:</a:t>
            </a:r>
            <a:endParaRPr lang="sk-SK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8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6192688" cy="4713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ĺžnik 3"/>
          <p:cNvSpPr/>
          <p:nvPr/>
        </p:nvSpPr>
        <p:spPr>
          <a:xfrm>
            <a:off x="107504" y="5445224"/>
            <a:ext cx="8964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dirty="0" smtClean="0"/>
              <a:t> Pri dvojčinných </a:t>
            </a:r>
            <a:r>
              <a:rPr lang="sk-SK" dirty="0" err="1" smtClean="0"/>
              <a:t>vyýkonových</a:t>
            </a:r>
            <a:r>
              <a:rPr lang="sk-SK" dirty="0" smtClean="0"/>
              <a:t> zosilňovačoch je účinnosť asi 70% a skreslenie asi 50%. 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V tomto zapojení zosilňuje každú </a:t>
            </a:r>
            <a:r>
              <a:rPr lang="sk-SK" dirty="0" err="1" smtClean="0"/>
              <a:t>polperiódu</a:t>
            </a:r>
            <a:r>
              <a:rPr lang="sk-SK" dirty="0" smtClean="0"/>
              <a:t> iný tranzistor. 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Pri zápornej </a:t>
            </a:r>
            <a:r>
              <a:rPr lang="sk-SK" dirty="0" err="1" smtClean="0"/>
              <a:t>polperióde</a:t>
            </a:r>
            <a:r>
              <a:rPr lang="sk-SK" dirty="0" smtClean="0"/>
              <a:t> je T2 otvorený a prúd dodáva kondenzátor 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Pri kladnej </a:t>
            </a:r>
            <a:r>
              <a:rPr lang="sk-SK" dirty="0" err="1" smtClean="0"/>
              <a:t>polperióde</a:t>
            </a:r>
            <a:r>
              <a:rPr lang="sk-SK" dirty="0" smtClean="0"/>
              <a:t> je T1 otvorený, prúd preteká cez </a:t>
            </a:r>
            <a:r>
              <a:rPr lang="sk-SK" dirty="0" err="1" smtClean="0"/>
              <a:t>Rz</a:t>
            </a:r>
            <a:r>
              <a:rPr lang="sk-SK" dirty="0" smtClean="0"/>
              <a:t> a nabíja kondenzátor.</a:t>
            </a:r>
            <a:endParaRPr lang="sk-SK" dirty="0"/>
          </a:p>
        </p:txBody>
      </p:sp>
      <p:sp>
        <p:nvSpPr>
          <p:cNvPr id="6" name="Obdĺžnik 5"/>
          <p:cNvSpPr/>
          <p:nvPr/>
        </p:nvSpPr>
        <p:spPr>
          <a:xfrm>
            <a:off x="6516216" y="980728"/>
            <a:ext cx="24482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 smtClean="0"/>
              <a:t>Výhodou</a:t>
            </a:r>
            <a:r>
              <a:rPr lang="sk-SK" dirty="0" smtClean="0"/>
              <a:t> tohto zapojenia je, že vystačíme s jednoduchým zdrojom, </a:t>
            </a:r>
            <a:r>
              <a:rPr lang="sk-SK" b="1" dirty="0" smtClean="0"/>
              <a:t>nevýhodou</a:t>
            </a:r>
            <a:r>
              <a:rPr lang="sk-SK" dirty="0" smtClean="0"/>
              <a:t> je nutnosť použiť elektrolytický kondenzátor, ktorý musí mať veľkú kapacitu (asi 1000 </a:t>
            </a:r>
            <a:r>
              <a:rPr lang="sk-SK" dirty="0" err="1" smtClean="0"/>
              <a:t>μF</a:t>
            </a:r>
            <a:r>
              <a:rPr lang="sk-SK" dirty="0" smtClean="0"/>
              <a:t>). Takýto kondenzátor je rozmerný a drahý.</a:t>
            </a:r>
            <a:endParaRPr lang="sk-SK" dirty="0"/>
          </a:p>
        </p:txBody>
      </p:sp>
    </p:spTree>
    <p:extLst>
      <p:ext uri="{BB962C8B-B14F-4D97-AF65-F5344CB8AC3E}">
        <p14:creationId xmlns="" xmlns:p14="http://schemas.microsoft.com/office/powerpoint/2010/main" val="106323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0688"/>
            <a:ext cx="7272808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179512" y="188640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Urči zosilnenie, A = vstup, B = výstup</a:t>
            </a:r>
            <a:endParaRPr lang="sk-SK" b="1" dirty="0"/>
          </a:p>
        </p:txBody>
      </p:sp>
      <p:sp>
        <p:nvSpPr>
          <p:cNvPr id="6" name="BlokTextu 5"/>
          <p:cNvSpPr txBox="1"/>
          <p:nvPr/>
        </p:nvSpPr>
        <p:spPr>
          <a:xfrm>
            <a:off x="179512" y="6156012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Urči amplitúdu, periódu, urči frekvenciu, zosilnenie</a:t>
            </a:r>
            <a:endParaRPr lang="sk-SK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6120680" cy="3746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BlokTextu 4"/>
          <p:cNvSpPr txBox="1"/>
          <p:nvPr/>
        </p:nvSpPr>
        <p:spPr>
          <a:xfrm>
            <a:off x="142844" y="116632"/>
            <a:ext cx="6609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 smtClean="0"/>
              <a:t>Výkonový zosilňovač s </a:t>
            </a:r>
            <a:r>
              <a:rPr lang="sk-SK" sz="2400" b="1" dirty="0" err="1" smtClean="0"/>
              <a:t>Darlingtonovým</a:t>
            </a:r>
            <a:r>
              <a:rPr lang="sk-SK" sz="2400" b="1" dirty="0" smtClean="0"/>
              <a:t> zapojením:</a:t>
            </a:r>
            <a:endParaRPr lang="sk-SK" sz="2400" b="1" dirty="0"/>
          </a:p>
        </p:txBody>
      </p:sp>
      <p:sp>
        <p:nvSpPr>
          <p:cNvPr id="6" name="Obdĺžnik 5"/>
          <p:cNvSpPr/>
          <p:nvPr/>
        </p:nvSpPr>
        <p:spPr>
          <a:xfrm>
            <a:off x="179512" y="4149080"/>
            <a:ext cx="882047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 err="1" smtClean="0"/>
              <a:t>Darlingtonov</a:t>
            </a:r>
            <a:r>
              <a:rPr lang="sk-SK" b="1" dirty="0" smtClean="0"/>
              <a:t> tranzistor</a:t>
            </a:r>
            <a:r>
              <a:rPr lang="sk-SK" dirty="0" smtClean="0"/>
              <a:t> je dvojica </a:t>
            </a:r>
            <a:r>
              <a:rPr lang="sk-SK" dirty="0" smtClean="0">
                <a:hlinkClick r:id="rId3" tooltip="Tranzistor (polovodičová súčiastka)"/>
              </a:rPr>
              <a:t>tranzistorov</a:t>
            </a:r>
            <a:r>
              <a:rPr lang="sk-SK" dirty="0" smtClean="0"/>
              <a:t> v jednom puzdre. Ide spravidla o dva tranzistory rovnakej polarity (</a:t>
            </a:r>
            <a:r>
              <a:rPr lang="sk-SK" dirty="0" smtClean="0">
                <a:hlinkClick r:id="rId4" tooltip="PNP tranzistor"/>
              </a:rPr>
              <a:t>PNP</a:t>
            </a:r>
            <a:r>
              <a:rPr lang="sk-SK" dirty="0" smtClean="0"/>
              <a:t> alebo </a:t>
            </a:r>
            <a:r>
              <a:rPr lang="sk-SK" dirty="0" smtClean="0">
                <a:hlinkClick r:id="rId5" tooltip="NPN tranzistor"/>
              </a:rPr>
              <a:t>NPN</a:t>
            </a:r>
            <a:r>
              <a:rPr lang="sk-SK" dirty="0" smtClean="0"/>
              <a:t>), no existujú aj takzvané komplementárne zapojenia tranzistorov, ktoré sa vyznačujú vysokým stupňom zosilnenia.</a:t>
            </a:r>
          </a:p>
          <a:p>
            <a:endParaRPr lang="sk-SK" dirty="0" smtClean="0"/>
          </a:p>
          <a:p>
            <a:r>
              <a:rPr lang="sk-SK" dirty="0" smtClean="0"/>
              <a:t>Prúdový zosilňovací </a:t>
            </a:r>
            <a:r>
              <a:rPr lang="sk-SK" dirty="0" err="1" smtClean="0"/>
              <a:t>činitel</a:t>
            </a:r>
            <a:r>
              <a:rPr lang="sk-SK" dirty="0" smtClean="0"/>
              <a:t> </a:t>
            </a:r>
            <a:r>
              <a:rPr lang="el-GR" dirty="0" smtClean="0"/>
              <a:t>β </a:t>
            </a:r>
            <a:r>
              <a:rPr lang="sk-SK" dirty="0" smtClean="0"/>
              <a:t>je rovný súčinu zosilňovacích činiteľov jednotlivých tranzistorov.</a:t>
            </a:r>
          </a:p>
          <a:p>
            <a:r>
              <a:rPr lang="el-GR" dirty="0" smtClean="0"/>
              <a:t>β = β´. β´´</a:t>
            </a:r>
            <a:endParaRPr lang="sk-SK" dirty="0" smtClean="0"/>
          </a:p>
          <a:p>
            <a:r>
              <a:rPr lang="sk-SK" dirty="0" smtClean="0"/>
              <a:t>Veľkou výhodou </a:t>
            </a:r>
            <a:r>
              <a:rPr lang="sk-SK" dirty="0" err="1" smtClean="0"/>
              <a:t>Darlingtonovej</a:t>
            </a:r>
            <a:r>
              <a:rPr lang="sk-SK" dirty="0" smtClean="0"/>
              <a:t> dvojice tranzistorov je veľký vstupný odpor a veľké prúdové zosilnenie 5 000 až 7 000 krát. </a:t>
            </a:r>
            <a:r>
              <a:rPr lang="sk-SK" dirty="0" err="1" smtClean="0"/>
              <a:t>Darlingtonova</a:t>
            </a:r>
            <a:r>
              <a:rPr lang="sk-SK" dirty="0" smtClean="0"/>
              <a:t> dvojica tranzistorov sa používa vo výkonových zosilňovačoch  i v zosilňovačoch malých výkonov.</a:t>
            </a:r>
          </a:p>
          <a:p>
            <a:endParaRPr lang="el-GR" dirty="0" smtClean="0"/>
          </a:p>
          <a:p>
            <a:endParaRPr lang="sk-SK" dirty="0"/>
          </a:p>
        </p:txBody>
      </p:sp>
      <p:sp>
        <p:nvSpPr>
          <p:cNvPr id="7" name="Obdĺžnik 6"/>
          <p:cNvSpPr/>
          <p:nvPr/>
        </p:nvSpPr>
        <p:spPr>
          <a:xfrm>
            <a:off x="6500826" y="3429000"/>
            <a:ext cx="23762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000" b="1" dirty="0" smtClean="0"/>
              <a:t>ß = ß</a:t>
            </a:r>
            <a:r>
              <a:rPr lang="sk-SK" sz="2000" b="1" baseline="-25000" dirty="0" smtClean="0"/>
              <a:t>1</a:t>
            </a:r>
            <a:r>
              <a:rPr lang="sk-SK" sz="2000" b="1" dirty="0" smtClean="0"/>
              <a:t>.ß</a:t>
            </a:r>
            <a:r>
              <a:rPr lang="sk-SK" sz="2000" b="1" baseline="-25000" dirty="0" smtClean="0"/>
              <a:t>2</a:t>
            </a:r>
            <a:r>
              <a:rPr lang="sk-SK" sz="2000" b="1" dirty="0" smtClean="0"/>
              <a:t> </a:t>
            </a:r>
            <a:endParaRPr lang="sk-SK" sz="2000" b="1" dirty="0"/>
          </a:p>
        </p:txBody>
      </p:sp>
      <p:sp>
        <p:nvSpPr>
          <p:cNvPr id="9" name="BlokTextu 8"/>
          <p:cNvSpPr txBox="1"/>
          <p:nvPr/>
        </p:nvSpPr>
        <p:spPr>
          <a:xfrm>
            <a:off x="214282" y="3143248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hlinkClick r:id="rId6" action="ppaction://hlinkfile"/>
              </a:rPr>
              <a:t>Simulácia</a:t>
            </a:r>
            <a:endParaRPr lang="sk-SK" b="1" dirty="0"/>
          </a:p>
        </p:txBody>
      </p:sp>
    </p:spTree>
    <p:extLst>
      <p:ext uri="{BB962C8B-B14F-4D97-AF65-F5344CB8AC3E}">
        <p14:creationId xmlns="" xmlns:p14="http://schemas.microsoft.com/office/powerpoint/2010/main" val="14172796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142844" y="642918"/>
            <a:ext cx="864399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/>
              <a:t>Stavebnica nízkofrekvenčného zosilňovača o impedancii 4 Ohm. 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>• Zosilňovač je postavený na báze TDA 2030.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>• Ako zdroj signálu poslúži ľubovoľné elektronické zariadenie so signálom o úrovni okolo 775mV. 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>• Môže byť pripojený k magnetofónu, tuneru, rádioprijímaču, gramofónu (s piezoelektrickou vložkou). 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>• Signálu napr. z gitary, mikrofónu, gramofónu s mg. vložkou je potrebné dodať korekcie (farba tónu, úroveň signálu) - pripojiť reg. potenciometer. 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>• Výstupný výkon: 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>15W (Z = 4 Ohm; h = 0,5%) 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>12W (Z = 8 Ohm; h = 0,5%)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>• Záťaž 4-8ohm 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>• Napájanie: 12-24V 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>• Chladič nie je súčasťou balenia 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>• Rozmery po zmontovaní: 56 x 46mm</a:t>
            </a:r>
          </a:p>
        </p:txBody>
      </p:sp>
      <p:sp>
        <p:nvSpPr>
          <p:cNvPr id="3" name="BlokTextu 2"/>
          <p:cNvSpPr txBox="1"/>
          <p:nvPr/>
        </p:nvSpPr>
        <p:spPr>
          <a:xfrm>
            <a:off x="71406" y="-24"/>
            <a:ext cx="8572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/>
              <a:t>Výkonový zosilňovač s TDA 2030 - stavebnica</a:t>
            </a:r>
            <a:endParaRPr lang="sk-SK" sz="2800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t="2362" r="989" b="4330"/>
          <a:stretch>
            <a:fillRect/>
          </a:stretch>
        </p:blipFill>
        <p:spPr bwMode="auto">
          <a:xfrm>
            <a:off x="285720" y="642918"/>
            <a:ext cx="8572560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BlokTextu 4"/>
          <p:cNvSpPr txBox="1"/>
          <p:nvPr/>
        </p:nvSpPr>
        <p:spPr>
          <a:xfrm>
            <a:off x="71406" y="-24"/>
            <a:ext cx="8572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/>
              <a:t>Výkonový zosilňovač s TDA 2030</a:t>
            </a:r>
            <a:endParaRPr lang="sk-SK" sz="2800" b="1" dirty="0"/>
          </a:p>
        </p:txBody>
      </p:sp>
      <p:sp>
        <p:nvSpPr>
          <p:cNvPr id="6" name="BlokTextu 5"/>
          <p:cNvSpPr txBox="1"/>
          <p:nvPr/>
        </p:nvSpPr>
        <p:spPr>
          <a:xfrm>
            <a:off x="285720" y="6357958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hlinkClick r:id="rId3" action="ppaction://hlinkfile"/>
              </a:rPr>
              <a:t>Simulácia</a:t>
            </a:r>
            <a:endParaRPr lang="sk-SK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r="14027" b="11571"/>
          <a:stretch>
            <a:fillRect/>
          </a:stretch>
        </p:blipFill>
        <p:spPr bwMode="auto">
          <a:xfrm>
            <a:off x="214282" y="285728"/>
            <a:ext cx="5715040" cy="4060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BlokTextu 4"/>
          <p:cNvSpPr txBox="1"/>
          <p:nvPr/>
        </p:nvSpPr>
        <p:spPr>
          <a:xfrm>
            <a:off x="285720" y="4429132"/>
            <a:ext cx="83582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R1 , R2, R3 a C2 – vstupný delič napájania</a:t>
            </a:r>
          </a:p>
          <a:p>
            <a:r>
              <a:rPr lang="sk-SK" dirty="0" smtClean="0"/>
              <a:t>C1, C7 – oddeľovacie kondenzátory, zabraňujú ovplyvneniu vstupu a výstupu</a:t>
            </a:r>
          </a:p>
          <a:p>
            <a:r>
              <a:rPr lang="sk-SK" dirty="0" smtClean="0"/>
              <a:t>R4, R5, C3, C4 –  zapojenie zápornej spätnej väzby</a:t>
            </a:r>
          </a:p>
          <a:p>
            <a:r>
              <a:rPr lang="sk-SK" dirty="0" smtClean="0"/>
              <a:t>C6, C5 – filtrácia napájacieho napätia</a:t>
            </a:r>
          </a:p>
          <a:p>
            <a:r>
              <a:rPr lang="sk-SK" dirty="0" smtClean="0"/>
              <a:t>D1, D2 – proti prepätiu mimo rozsah 0 až </a:t>
            </a:r>
            <a:r>
              <a:rPr lang="sk-SK" dirty="0" err="1" smtClean="0"/>
              <a:t>Ucc</a:t>
            </a:r>
            <a:r>
              <a:rPr lang="sk-SK" dirty="0" smtClean="0"/>
              <a:t>, ktoré môže vzniknúť indukčnosťou reproduktora</a:t>
            </a:r>
          </a:p>
          <a:p>
            <a:r>
              <a:rPr lang="sk-SK" dirty="0" smtClean="0"/>
              <a:t>R6, C4 – formovanie výstupnej charakteristiky</a:t>
            </a:r>
          </a:p>
          <a:p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6143636" y="357166"/>
            <a:ext cx="2857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C1, C2,C3,C6: priemer 5mm</a:t>
            </a:r>
          </a:p>
          <a:p>
            <a:r>
              <a:rPr lang="sk-SK" dirty="0" smtClean="0"/>
              <a:t>C7: priemer 10mm</a:t>
            </a:r>
          </a:p>
          <a:p>
            <a:endParaRPr lang="sk-SK" dirty="0" smtClean="0"/>
          </a:p>
          <a:p>
            <a:r>
              <a:rPr lang="sk-SK" dirty="0" smtClean="0"/>
              <a:t>Hrúbka čiary: 2mm</a:t>
            </a:r>
            <a:endParaRPr lang="sk-SK" dirty="0"/>
          </a:p>
        </p:txBody>
      </p:sp>
      <p:sp>
        <p:nvSpPr>
          <p:cNvPr id="7" name="BlokTextu 6"/>
          <p:cNvSpPr txBox="1"/>
          <p:nvPr/>
        </p:nvSpPr>
        <p:spPr>
          <a:xfrm>
            <a:off x="6143636" y="1857364"/>
            <a:ext cx="278608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sk-SK" b="1" dirty="0" smtClean="0"/>
              <a:t>Zakreslite v </a:t>
            </a:r>
            <a:r>
              <a:rPr lang="sk-SK" b="1" dirty="0" err="1" smtClean="0"/>
              <a:t>Multisime</a:t>
            </a:r>
            <a:r>
              <a:rPr lang="sk-SK" b="1" dirty="0" smtClean="0"/>
              <a:t>, zistite napäťové zosilnenie pre vstupný signál: 100mV, 1kHz</a:t>
            </a:r>
          </a:p>
          <a:p>
            <a:pPr marL="342900" indent="-342900">
              <a:buAutoNum type="arabicPeriod"/>
            </a:pPr>
            <a:endParaRPr lang="sk-SK" b="1" dirty="0" smtClean="0"/>
          </a:p>
          <a:p>
            <a:pPr marL="342900" indent="-342900">
              <a:buAutoNum type="arabicPeriod"/>
            </a:pPr>
            <a:r>
              <a:rPr lang="sk-SK" b="1" dirty="0" smtClean="0"/>
              <a:t> Navrhnite DPS na rozmer:  70x35 mm</a:t>
            </a:r>
            <a:endParaRPr lang="sk-SK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85860"/>
            <a:ext cx="8488844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BlokTextu 4"/>
          <p:cNvSpPr txBox="1"/>
          <p:nvPr/>
        </p:nvSpPr>
        <p:spPr>
          <a:xfrm>
            <a:off x="285720" y="285728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Výkonový zosilňovač s TDA2030</a:t>
            </a:r>
            <a:endParaRPr lang="sk-SK" sz="24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t="11463" r="44257"/>
          <a:stretch>
            <a:fillRect/>
          </a:stretch>
        </p:blipFill>
        <p:spPr bwMode="auto">
          <a:xfrm>
            <a:off x="179513" y="2348880"/>
            <a:ext cx="3168352" cy="197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t="14456" r="43901" b="3630"/>
          <a:stretch>
            <a:fillRect/>
          </a:stretch>
        </p:blipFill>
        <p:spPr bwMode="auto">
          <a:xfrm>
            <a:off x="3491880" y="2420888"/>
            <a:ext cx="3456384" cy="1807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 l="2274" t="17073" r="44493"/>
          <a:stretch>
            <a:fillRect/>
          </a:stretch>
        </p:blipFill>
        <p:spPr bwMode="auto">
          <a:xfrm>
            <a:off x="463309" y="4797152"/>
            <a:ext cx="3388611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http://alzat.szm.com/Zosil/zakl_zap/zapoj.gif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8111"/>
          <a:stretch/>
        </p:blipFill>
        <p:spPr bwMode="auto">
          <a:xfrm>
            <a:off x="539552" y="332656"/>
            <a:ext cx="8280174" cy="21393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 l="7375" r="1337"/>
          <a:stretch>
            <a:fillRect/>
          </a:stretch>
        </p:blipFill>
        <p:spPr bwMode="auto">
          <a:xfrm>
            <a:off x="4644008" y="4430056"/>
            <a:ext cx="3816424" cy="2167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BlokTextu 9"/>
          <p:cNvSpPr txBox="1"/>
          <p:nvPr/>
        </p:nvSpPr>
        <p:spPr>
          <a:xfrm>
            <a:off x="251520" y="188640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Pomenuj jednotlivé zapojenia NFZ:</a:t>
            </a:r>
            <a:endParaRPr lang="sk-SK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lokTextu 9"/>
          <p:cNvSpPr txBox="1"/>
          <p:nvPr/>
        </p:nvSpPr>
        <p:spPr>
          <a:xfrm>
            <a:off x="251520" y="188640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Pomenuj jednotlivé zapojenia:</a:t>
            </a:r>
            <a:endParaRPr lang="sk-SK" b="1" dirty="0"/>
          </a:p>
        </p:txBody>
      </p:sp>
      <p:pic>
        <p:nvPicPr>
          <p:cNvPr id="11" name="Picture 5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9590"/>
          <a:stretch>
            <a:fillRect/>
          </a:stretch>
        </p:blipFill>
        <p:spPr bwMode="auto">
          <a:xfrm>
            <a:off x="179512" y="548680"/>
            <a:ext cx="4248472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30" t="36405" r="4545" b="47342"/>
          <a:stretch/>
        </p:blipFill>
        <p:spPr bwMode="auto">
          <a:xfrm>
            <a:off x="5436096" y="142852"/>
            <a:ext cx="3102343" cy="1830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http://pokusy.chytrak.cz/schemata/pwm/pw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2636912"/>
            <a:ext cx="4392488" cy="2064470"/>
          </a:xfrm>
          <a:prstGeom prst="rect">
            <a:avLst/>
          </a:prstGeom>
          <a:noFill/>
        </p:spPr>
      </p:pic>
      <p:pic>
        <p:nvPicPr>
          <p:cNvPr id="14" name="Picture 2" descr="Súbor:Halfwave rectifierS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V="1">
            <a:off x="5076056" y="1928802"/>
            <a:ext cx="3816424" cy="835607"/>
          </a:xfrm>
          <a:prstGeom prst="rect">
            <a:avLst/>
          </a:prstGeom>
          <a:noFill/>
          <a:scene3d>
            <a:camera prst="orthographicFront">
              <a:rot lat="1080000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Súbor:Fullwave rectifierS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786058"/>
            <a:ext cx="3870426" cy="103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Súbor:Gratz rectifierSK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212" y="3714752"/>
            <a:ext cx="3924944" cy="860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s://fl.hw.cz/constrc/lab_zdroj_30a_5a/zdrojsventil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496" y="4941168"/>
            <a:ext cx="4752528" cy="1858204"/>
          </a:xfrm>
          <a:prstGeom prst="rect">
            <a:avLst/>
          </a:prstGeom>
          <a:noFill/>
        </p:spPr>
      </p:pic>
      <p:pic>
        <p:nvPicPr>
          <p:cNvPr id="18" name="Picture 6" descr="VÃ½sledok vyhÄ¾adÃ¡vania obrÃ¡zkov pre dopyt nÃ¡sobiÄe napÃ¤tia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643570" y="4584253"/>
            <a:ext cx="2214578" cy="22737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/>
          <p:nvPr/>
        </p:nvPicPr>
        <p:blipFill>
          <a:blip r:embed="rId2" cstate="print">
            <a:lum bright="20000"/>
          </a:blip>
          <a:srcRect t="37079" r="40634"/>
          <a:stretch>
            <a:fillRect/>
          </a:stretch>
        </p:blipFill>
        <p:spPr bwMode="auto">
          <a:xfrm>
            <a:off x="395536" y="692696"/>
            <a:ext cx="381642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ok 4" descr="image007_0.png (750×400)"/>
          <p:cNvPicPr/>
          <p:nvPr/>
        </p:nvPicPr>
        <p:blipFill>
          <a:blip r:embed="rId3" cstate="print"/>
          <a:srcRect l="2931" t="32130" r="54836" b="30721"/>
          <a:stretch>
            <a:fillRect/>
          </a:stretch>
        </p:blipFill>
        <p:spPr bwMode="auto">
          <a:xfrm>
            <a:off x="5580112" y="44624"/>
            <a:ext cx="3456384" cy="1728192"/>
          </a:xfrm>
          <a:prstGeom prst="rect">
            <a:avLst/>
          </a:prstGeom>
          <a:noFill/>
        </p:spPr>
      </p:pic>
      <p:sp>
        <p:nvSpPr>
          <p:cNvPr id="6" name="BlokTextu 5"/>
          <p:cNvSpPr txBox="1"/>
          <p:nvPr/>
        </p:nvSpPr>
        <p:spPr>
          <a:xfrm>
            <a:off x="144016" y="107340"/>
            <a:ext cx="896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Pomenuj jednotlivé zapojenia:</a:t>
            </a:r>
            <a:endParaRPr lang="sk-SK" b="1" dirty="0"/>
          </a:p>
        </p:txBody>
      </p:sp>
      <p:pic>
        <p:nvPicPr>
          <p:cNvPr id="7" name="Picture 3" descr="http://www.oskole.sk/userfiles/image/fyzika/elektromagn%20oscil/image018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3717032"/>
            <a:ext cx="1512168" cy="432048"/>
          </a:xfrm>
          <a:prstGeom prst="rect">
            <a:avLst/>
          </a:prstGeom>
          <a:noFill/>
        </p:spPr>
      </p:pic>
      <p:pic>
        <p:nvPicPr>
          <p:cNvPr id="8" name="Picture 2" descr="http://www.oskole.sk/userfiles/image/fyzika/elektromagn%20oscil/image016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3645024"/>
            <a:ext cx="1265284" cy="648072"/>
          </a:xfrm>
          <a:prstGeom prst="rect">
            <a:avLst/>
          </a:prstGeom>
          <a:noFill/>
        </p:spPr>
      </p:pic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4581128"/>
            <a:ext cx="4320480" cy="2008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4008" y="4797152"/>
            <a:ext cx="4331568" cy="162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8" cstate="print"/>
          <a:srcRect r="28819"/>
          <a:stretch>
            <a:fillRect/>
          </a:stretch>
        </p:blipFill>
        <p:spPr bwMode="auto">
          <a:xfrm>
            <a:off x="5868144" y="1844824"/>
            <a:ext cx="2843807" cy="3009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8"/>
            <a:ext cx="4848225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71406" y="71414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rgbClr val="FF0000"/>
                </a:solidFill>
              </a:rPr>
              <a:t>Amplitúdová modulácia</a:t>
            </a:r>
            <a:endParaRPr lang="sk-SK" sz="2400" b="1" dirty="0">
              <a:solidFill>
                <a:srgbClr val="FF0000"/>
              </a:solidFill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323528" y="5013176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Zdroj pre nízkofrekvenčný signál (mikrofón)</a:t>
            </a:r>
            <a:endParaRPr lang="sk-SK" b="1" dirty="0"/>
          </a:p>
        </p:txBody>
      </p:sp>
      <p:sp>
        <p:nvSpPr>
          <p:cNvPr id="8" name="BlokTextu 7"/>
          <p:cNvSpPr txBox="1"/>
          <p:nvPr/>
        </p:nvSpPr>
        <p:spPr>
          <a:xfrm>
            <a:off x="179512" y="827420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Zdroj pre vysokofrekvenčný signál (oscilátor)</a:t>
            </a:r>
            <a:endParaRPr lang="sk-SK" b="1" dirty="0"/>
          </a:p>
        </p:txBody>
      </p:sp>
      <p:cxnSp>
        <p:nvCxnSpPr>
          <p:cNvPr id="10" name="Rovná spojovacia šípka 9"/>
          <p:cNvCxnSpPr/>
          <p:nvPr/>
        </p:nvCxnSpPr>
        <p:spPr>
          <a:xfrm>
            <a:off x="323528" y="1196752"/>
            <a:ext cx="432048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ovná spojovacia šípka 11"/>
          <p:cNvCxnSpPr/>
          <p:nvPr/>
        </p:nvCxnSpPr>
        <p:spPr>
          <a:xfrm flipV="1">
            <a:off x="899592" y="4149080"/>
            <a:ext cx="36004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 r="28819"/>
          <a:stretch>
            <a:fillRect/>
          </a:stretch>
        </p:blipFill>
        <p:spPr bwMode="auto">
          <a:xfrm>
            <a:off x="5061202" y="1052736"/>
            <a:ext cx="4082797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BlokTextu 8"/>
          <p:cNvSpPr txBox="1"/>
          <p:nvPr/>
        </p:nvSpPr>
        <p:spPr>
          <a:xfrm>
            <a:off x="142844" y="6274378"/>
            <a:ext cx="6215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hlinkClick r:id="rId4" action="ppaction://hlinkfile"/>
              </a:rPr>
              <a:t>Simulácia</a:t>
            </a:r>
            <a:endParaRPr lang="sk-SK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8784976" cy="4461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251520" y="260648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rgbClr val="FF0000"/>
                </a:solidFill>
              </a:rPr>
              <a:t>Modulátor nosnej vlny</a:t>
            </a:r>
            <a:endParaRPr lang="sk-SK" sz="2400" b="1" dirty="0">
              <a:solidFill>
                <a:srgbClr val="FF0000"/>
              </a:solidFill>
            </a:endParaRPr>
          </a:p>
        </p:txBody>
      </p:sp>
      <p:sp>
        <p:nvSpPr>
          <p:cNvPr id="4" name="Ovál 3"/>
          <p:cNvSpPr/>
          <p:nvPr/>
        </p:nvSpPr>
        <p:spPr>
          <a:xfrm>
            <a:off x="1835696" y="2564904"/>
            <a:ext cx="3024336" cy="302433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Ovál 5"/>
          <p:cNvSpPr/>
          <p:nvPr/>
        </p:nvSpPr>
        <p:spPr>
          <a:xfrm>
            <a:off x="2411760" y="1340768"/>
            <a:ext cx="1152128" cy="10801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Ovál 6"/>
          <p:cNvSpPr/>
          <p:nvPr/>
        </p:nvSpPr>
        <p:spPr>
          <a:xfrm>
            <a:off x="5292080" y="2060848"/>
            <a:ext cx="2304256" cy="302433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BlokTextu 7"/>
          <p:cNvSpPr txBox="1"/>
          <p:nvPr/>
        </p:nvSpPr>
        <p:spPr>
          <a:xfrm>
            <a:off x="2843808" y="587727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VF oscilátor</a:t>
            </a:r>
            <a:endParaRPr lang="sk-SK" b="1" dirty="0"/>
          </a:p>
        </p:txBody>
      </p:sp>
      <p:sp>
        <p:nvSpPr>
          <p:cNvPr id="9" name="BlokTextu 8"/>
          <p:cNvSpPr txBox="1"/>
          <p:nvPr/>
        </p:nvSpPr>
        <p:spPr>
          <a:xfrm>
            <a:off x="1619672" y="83671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Nízkofrekvenčný signál</a:t>
            </a:r>
            <a:endParaRPr lang="sk-SK" b="1" dirty="0"/>
          </a:p>
        </p:txBody>
      </p:sp>
      <p:sp>
        <p:nvSpPr>
          <p:cNvPr id="10" name="BlokTextu 9"/>
          <p:cNvSpPr txBox="1"/>
          <p:nvPr/>
        </p:nvSpPr>
        <p:spPr>
          <a:xfrm>
            <a:off x="5724128" y="586798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Obvod modulácie </a:t>
            </a:r>
            <a:endParaRPr lang="sk-SK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iki.ham.hu/images/thumb/c/c7/Dem1.jpg/400px-Dem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081540"/>
            <a:ext cx="7899700" cy="5371796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395536" y="332656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Amplitúdový demodulátor</a:t>
            </a:r>
            <a:endParaRPr lang="sk-SK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395536" y="71414"/>
            <a:ext cx="16464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/>
              <a:t>Tranzistor</a:t>
            </a:r>
            <a:endParaRPr lang="sk-SK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18" t="3538" r="1818" b="51317"/>
          <a:stretch>
            <a:fillRect/>
          </a:stretch>
        </p:blipFill>
        <p:spPr bwMode="auto">
          <a:xfrm>
            <a:off x="571472" y="953750"/>
            <a:ext cx="7715304" cy="2786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BlokTextu 6"/>
          <p:cNvSpPr txBox="1"/>
          <p:nvPr/>
        </p:nvSpPr>
        <p:spPr>
          <a:xfrm>
            <a:off x="572168" y="525122"/>
            <a:ext cx="6586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Aktívna polovodičová súčiastka, ktorá zosilňuje napätie, prúd, výkon.</a:t>
            </a:r>
            <a:endParaRPr lang="sk-SK" dirty="0"/>
          </a:p>
        </p:txBody>
      </p:sp>
      <p:sp>
        <p:nvSpPr>
          <p:cNvPr id="5" name="BlokTextu 4"/>
          <p:cNvSpPr txBox="1"/>
          <p:nvPr/>
        </p:nvSpPr>
        <p:spPr>
          <a:xfrm>
            <a:off x="500034" y="4000505"/>
            <a:ext cx="857252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Základné parametre tranzistora:</a:t>
            </a:r>
          </a:p>
          <a:p>
            <a:pPr>
              <a:buFont typeface="Arial" pitchFamily="34" charset="0"/>
              <a:buChar char="•"/>
            </a:pPr>
            <a:r>
              <a:rPr lang="sk-SK" b="1" dirty="0" smtClean="0"/>
              <a:t> jednosmerné prúdové zosilnenie B</a:t>
            </a:r>
          </a:p>
          <a:p>
            <a:pPr>
              <a:buFont typeface="Arial" pitchFamily="34" charset="0"/>
              <a:buChar char="•"/>
            </a:pPr>
            <a:r>
              <a:rPr lang="sk-SK" b="1" dirty="0" smtClean="0"/>
              <a:t> U</a:t>
            </a:r>
            <a:r>
              <a:rPr lang="sk-SK" b="1" baseline="-25000" dirty="0" smtClean="0"/>
              <a:t>BE</a:t>
            </a:r>
            <a:r>
              <a:rPr lang="sk-SK" b="1" dirty="0" smtClean="0"/>
              <a:t> , </a:t>
            </a:r>
            <a:r>
              <a:rPr lang="sk-SK" b="1" dirty="0" err="1" smtClean="0"/>
              <a:t>I</a:t>
            </a:r>
            <a:r>
              <a:rPr lang="sk-SK" b="1" baseline="-25000" dirty="0" err="1" smtClean="0"/>
              <a:t>c</a:t>
            </a:r>
            <a:r>
              <a:rPr lang="sk-SK" b="1" baseline="-25000" dirty="0" smtClean="0"/>
              <a:t>  </a:t>
            </a:r>
            <a:r>
              <a:rPr lang="sk-SK" b="1" dirty="0" smtClean="0"/>
              <a:t>,  I</a:t>
            </a:r>
            <a:r>
              <a:rPr lang="sk-SK" b="1" baseline="-25000" dirty="0" smtClean="0"/>
              <a:t>B </a:t>
            </a:r>
          </a:p>
          <a:p>
            <a:pPr>
              <a:buFont typeface="Arial" pitchFamily="34" charset="0"/>
              <a:buChar char="•"/>
            </a:pPr>
            <a:r>
              <a:rPr lang="sk-SK" b="1" dirty="0" smtClean="0"/>
              <a:t> stratový výkon </a:t>
            </a:r>
            <a:r>
              <a:rPr lang="sk-SK" b="1" dirty="0" err="1" smtClean="0"/>
              <a:t>P</a:t>
            </a:r>
            <a:r>
              <a:rPr lang="sk-SK" b="1" baseline="-25000" dirty="0" err="1" smtClean="0"/>
              <a:t>tot</a:t>
            </a:r>
            <a:r>
              <a:rPr lang="sk-SK" b="1" baseline="-25000" dirty="0" smtClean="0"/>
              <a:t> </a:t>
            </a:r>
            <a:r>
              <a:rPr lang="sk-SK" dirty="0" smtClean="0"/>
              <a:t> (pri prekročení stratového výkonu dochádza k zničeniu tranzistora)</a:t>
            </a:r>
          </a:p>
          <a:p>
            <a:pPr>
              <a:buFont typeface="Arial" pitchFamily="34" charset="0"/>
              <a:buChar char="•"/>
            </a:pPr>
            <a:endParaRPr lang="sk-SK" dirty="0" smtClean="0"/>
          </a:p>
          <a:p>
            <a:r>
              <a:rPr lang="sk-SK" b="1" dirty="0" smtClean="0"/>
              <a:t>Puzdro:</a:t>
            </a:r>
          </a:p>
          <a:p>
            <a:pPr>
              <a:buFont typeface="Arial" pitchFamily="34" charset="0"/>
              <a:buChar char="•"/>
            </a:pPr>
            <a:r>
              <a:rPr lang="sk-SK" b="1" dirty="0" smtClean="0"/>
              <a:t> plastové </a:t>
            </a:r>
            <a:r>
              <a:rPr lang="sk-SK" dirty="0" smtClean="0"/>
              <a:t>– malé prúdy (</a:t>
            </a:r>
            <a:r>
              <a:rPr lang="sk-SK" dirty="0" err="1" smtClean="0"/>
              <a:t>mA</a:t>
            </a:r>
            <a:r>
              <a:rPr lang="sk-SK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sk-SK" b="1" dirty="0" smtClean="0"/>
              <a:t> kovové </a:t>
            </a:r>
            <a:r>
              <a:rPr lang="sk-SK" dirty="0" smtClean="0"/>
              <a:t>– výkonové, prúdové zosilňovače – veľké prúdy (A)</a:t>
            </a:r>
          </a:p>
          <a:p>
            <a:endParaRPr lang="sk-SK" dirty="0" smtClean="0"/>
          </a:p>
          <a:p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571472" y="6500834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hlinkClick r:id="rId3" action="ppaction://hlinkfile"/>
              </a:rPr>
              <a:t>Simulácia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xmlns="" val="173142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2364</TotalTime>
  <Words>799</Words>
  <Application>Microsoft Office PowerPoint</Application>
  <PresentationFormat>Prezentácia na obrazovke (4:3)</PresentationFormat>
  <Paragraphs>129</Paragraphs>
  <Slides>24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24</vt:i4>
      </vt:variant>
    </vt:vector>
  </HeadingPairs>
  <TitlesOfParts>
    <vt:vector size="25" baseType="lpstr">
      <vt:lpstr>Motív Office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  <vt:lpstr>Snímka 15</vt:lpstr>
      <vt:lpstr>Snímka 16</vt:lpstr>
      <vt:lpstr>Snímka 17</vt:lpstr>
      <vt:lpstr>Snímka 18</vt:lpstr>
      <vt:lpstr>Snímka 19</vt:lpstr>
      <vt:lpstr>Snímka 20</vt:lpstr>
      <vt:lpstr>Snímka 21</vt:lpstr>
      <vt:lpstr>Snímka 22</vt:lpstr>
      <vt:lpstr>Snímka 23</vt:lpstr>
      <vt:lpstr>Snímka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User</dc:creator>
  <cp:lastModifiedBy>User</cp:lastModifiedBy>
  <cp:revision>45</cp:revision>
  <dcterms:created xsi:type="dcterms:W3CDTF">2018-11-24T17:45:31Z</dcterms:created>
  <dcterms:modified xsi:type="dcterms:W3CDTF">2019-02-14T05:03:28Z</dcterms:modified>
</cp:coreProperties>
</file>