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322" r:id="rId2"/>
    <p:sldId id="385" r:id="rId3"/>
    <p:sldId id="386" r:id="rId4"/>
    <p:sldId id="402" r:id="rId5"/>
    <p:sldId id="401" r:id="rId6"/>
    <p:sldId id="403" r:id="rId7"/>
    <p:sldId id="404" r:id="rId8"/>
    <p:sldId id="407" r:id="rId9"/>
    <p:sldId id="408" r:id="rId10"/>
    <p:sldId id="409" r:id="rId11"/>
    <p:sldId id="41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DB2E1C2-4D0A-4939-B11D-C39500D7ADEB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4F00113-F8BC-406F-8B9D-E99EC7C9F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6735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36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419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190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525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2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061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83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0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65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3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93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4F4-EC5D-4BD1-979B-E2C366D95E87}" type="datetimeFigureOut">
              <a:rPr lang="sk-SK" smtClean="0"/>
              <a:pPr/>
              <a:t>20.11.2017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64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107504" y="116632"/>
            <a:ext cx="8572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1. </a:t>
            </a:r>
            <a:r>
              <a:rPr lang="sk-SK" sz="2400" b="1" dirty="0" smtClean="0">
                <a:solidFill>
                  <a:srgbClr val="FF0000"/>
                </a:solidFill>
              </a:rPr>
              <a:t>Lineárny napájací zdroj 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2. Aké </a:t>
            </a:r>
            <a:r>
              <a:rPr lang="sk-SK" sz="2400" b="1" dirty="0" smtClean="0">
                <a:solidFill>
                  <a:srgbClr val="FF0000"/>
                </a:solidFill>
              </a:rPr>
              <a:t>sú parametre striedavého signálu ? 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3</a:t>
            </a:r>
            <a:r>
              <a:rPr lang="sk-SK" sz="2400" b="1" dirty="0" smtClean="0">
                <a:solidFill>
                  <a:srgbClr val="FF0000"/>
                </a:solidFill>
              </a:rPr>
              <a:t>. </a:t>
            </a:r>
            <a:r>
              <a:rPr lang="sk-SK" sz="2400" b="1" dirty="0" smtClean="0">
                <a:solidFill>
                  <a:srgbClr val="FF0000"/>
                </a:solidFill>
              </a:rPr>
              <a:t>Čo je </a:t>
            </a:r>
            <a:r>
              <a:rPr lang="sk-SK" sz="2400" b="1" dirty="0" smtClean="0">
                <a:solidFill>
                  <a:srgbClr val="FF0000"/>
                </a:solidFill>
              </a:rPr>
              <a:t>tranzistor ?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4</a:t>
            </a:r>
            <a:r>
              <a:rPr lang="sk-SK" sz="2400" b="1" dirty="0" smtClean="0">
                <a:solidFill>
                  <a:srgbClr val="FF0000"/>
                </a:solidFill>
              </a:rPr>
              <a:t>. Čo je zosilnenie 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5</a:t>
            </a:r>
            <a:r>
              <a:rPr lang="sk-SK" sz="2400" b="1" dirty="0" smtClean="0">
                <a:solidFill>
                  <a:srgbClr val="FF0000"/>
                </a:solidFill>
              </a:rPr>
              <a:t>. </a:t>
            </a:r>
            <a:r>
              <a:rPr lang="sk-SK" sz="2400" b="1" dirty="0" smtClean="0">
                <a:solidFill>
                  <a:srgbClr val="FF0000"/>
                </a:solidFill>
              </a:rPr>
              <a:t>Čo</a:t>
            </a:r>
            <a:r>
              <a:rPr lang="sk-SK" sz="2400" b="1" dirty="0" smtClean="0">
                <a:solidFill>
                  <a:srgbClr val="FF0000"/>
                </a:solidFill>
              </a:rPr>
              <a:t> môžeme zosilňovať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</a:rPr>
              <a:t>?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6</a:t>
            </a:r>
            <a:r>
              <a:rPr lang="sk-SK" sz="2400" b="1" dirty="0" smtClean="0">
                <a:solidFill>
                  <a:srgbClr val="FF0000"/>
                </a:solidFill>
              </a:rPr>
              <a:t>. </a:t>
            </a:r>
            <a:r>
              <a:rPr lang="sk-SK" sz="2400" b="1" dirty="0" smtClean="0">
                <a:solidFill>
                  <a:srgbClr val="FF0000"/>
                </a:solidFill>
              </a:rPr>
              <a:t>Rozdelenie zosilňovačov </a:t>
            </a:r>
            <a:r>
              <a:rPr lang="sk-SK" b="1" dirty="0" smtClean="0">
                <a:solidFill>
                  <a:srgbClr val="FF0000"/>
                </a:solidFill>
              </a:rPr>
              <a:t>(podľa zosilňovanej veličiny, frekvencie, šírky frekvenčného pásma, aktívneho prvku, zapojenia tranzistora, počtu stupňov, spätnej väzby, veľkosti vstupného signálu)</a:t>
            </a:r>
            <a:r>
              <a:rPr lang="sk-SK" sz="2400" b="1" dirty="0" smtClean="0">
                <a:solidFill>
                  <a:srgbClr val="FF0000"/>
                </a:solidFill>
              </a:rPr>
              <a:t>?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7</a:t>
            </a:r>
            <a:r>
              <a:rPr lang="sk-SK" sz="2400" b="1" dirty="0" smtClean="0">
                <a:solidFill>
                  <a:srgbClr val="FF0000"/>
                </a:solidFill>
              </a:rPr>
              <a:t>. </a:t>
            </a:r>
            <a:r>
              <a:rPr lang="sk-SK" sz="2400" b="1" dirty="0" err="1" smtClean="0">
                <a:solidFill>
                  <a:srgbClr val="FF0000"/>
                </a:solidFill>
              </a:rPr>
              <a:t>Púzdra</a:t>
            </a:r>
            <a:r>
              <a:rPr lang="sk-SK" sz="2400" b="1" dirty="0" smtClean="0">
                <a:solidFill>
                  <a:srgbClr val="FF0000"/>
                </a:solidFill>
              </a:rPr>
              <a:t> zosilňovačov </a:t>
            </a:r>
            <a:r>
              <a:rPr lang="sk-SK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8. Funkcie jednotlivých prvkov </a:t>
            </a:r>
            <a:r>
              <a:rPr lang="sk-SK" sz="2400" b="1" dirty="0" err="1" smtClean="0">
                <a:solidFill>
                  <a:srgbClr val="FF0000"/>
                </a:solidFill>
              </a:rPr>
              <a:t>nf</a:t>
            </a:r>
            <a:r>
              <a:rPr lang="sk-SK" sz="2400" b="1" dirty="0" smtClean="0">
                <a:solidFill>
                  <a:srgbClr val="FF0000"/>
                </a:solidFill>
              </a:rPr>
              <a:t> zosilňovača ?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10526"/>
          <a:stretch>
            <a:fillRect/>
          </a:stretch>
        </p:blipFill>
        <p:spPr bwMode="auto">
          <a:xfrm>
            <a:off x="35496" y="3861048"/>
            <a:ext cx="423809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4536504" cy="6480720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/>
          <a:srcRect t="38235"/>
          <a:stretch>
            <a:fillRect/>
          </a:stretch>
        </p:blipFill>
        <p:spPr>
          <a:xfrm>
            <a:off x="5004048" y="0"/>
            <a:ext cx="3888432" cy="324036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932040" y="3356992"/>
            <a:ext cx="4211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Postup spájkovania prebieha v 3 fázach:</a:t>
            </a:r>
            <a:endParaRPr lang="sk-SK" dirty="0" smtClean="0"/>
          </a:p>
          <a:p>
            <a:pPr lvl="0"/>
            <a:r>
              <a:rPr lang="sk-SK" dirty="0" smtClean="0"/>
              <a:t>1. Ohrev</a:t>
            </a:r>
          </a:p>
          <a:p>
            <a:pPr lvl="0"/>
            <a:r>
              <a:rPr lang="sk-SK" dirty="0" smtClean="0"/>
              <a:t>2. Zaliatie cínovou spájkou</a:t>
            </a:r>
          </a:p>
          <a:p>
            <a:pPr lvl="0"/>
            <a:r>
              <a:rPr lang="sk-SK" dirty="0" smtClean="0"/>
              <a:t>3. Ochladenie</a:t>
            </a:r>
          </a:p>
          <a:p>
            <a:endParaRPr lang="sk-SK" dirty="0" smtClean="0"/>
          </a:p>
          <a:p>
            <a:r>
              <a:rPr lang="sk-SK" dirty="0" smtClean="0"/>
              <a:t>Pri spájkovaní je </a:t>
            </a:r>
            <a:r>
              <a:rPr lang="sk-SK" b="1" dirty="0" smtClean="0"/>
              <a:t>potrebné prispôsobiť  výkon spájky</a:t>
            </a:r>
            <a:r>
              <a:rPr lang="sk-SK" dirty="0" smtClean="0"/>
              <a:t> veľkosti spájkovaného dielu.</a:t>
            </a:r>
          </a:p>
          <a:p>
            <a:endParaRPr lang="sk-SK" dirty="0" smtClean="0"/>
          </a:p>
          <a:p>
            <a:r>
              <a:rPr lang="sk-SK" b="1" dirty="0" smtClean="0"/>
              <a:t>Polovodičové súčiastky nesmú byť pri spájkovaní  príliš ohriate</a:t>
            </a:r>
            <a:r>
              <a:rPr lang="sk-SK" dirty="0" smtClean="0"/>
              <a:t> . Je potrebné dbať na medzné teploty a na medznú hodnotu spájkovania.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404664"/>
            <a:ext cx="624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Dodržiavanie bezpečnosti práce pri výrobe </a:t>
            </a:r>
            <a:r>
              <a:rPr lang="sk-SK" sz="2400" b="1" dirty="0" err="1" smtClean="0">
                <a:solidFill>
                  <a:srgbClr val="FF0000"/>
                </a:solidFill>
              </a:rPr>
              <a:t>DPS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23528" y="908720"/>
            <a:ext cx="7906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400" b="1" dirty="0" smtClean="0"/>
              <a:t>Ochrana pri práci s chemikáliami </a:t>
            </a:r>
            <a:r>
              <a:rPr lang="sk-SK" sz="2400" dirty="0" smtClean="0"/>
              <a:t>–  použiť drôt  pri sledovaní  vyleptania, použiť ochranné rukavice, pri zasiahnutí pokožky vymyť prúdom studenej vody.</a:t>
            </a:r>
          </a:p>
          <a:p>
            <a:pPr marL="342900" indent="-342900">
              <a:buAutoNum type="arabicPeriod"/>
            </a:pPr>
            <a:r>
              <a:rPr lang="sk-SK" sz="2400" b="1" dirty="0" smtClean="0"/>
              <a:t>Pozor pri práci s letovačkou </a:t>
            </a:r>
            <a:r>
              <a:rPr lang="sk-SK" sz="2400" dirty="0" smtClean="0"/>
              <a:t>– vysoká teplota.</a:t>
            </a:r>
          </a:p>
          <a:p>
            <a:pPr marL="342900" indent="-342900">
              <a:buAutoNum type="arabicPeriod"/>
            </a:pPr>
            <a:r>
              <a:rPr lang="sk-SK" sz="2400" b="1" dirty="0" smtClean="0"/>
              <a:t>Pozor </a:t>
            </a:r>
            <a:r>
              <a:rPr lang="sk-SK" sz="2400" b="1" dirty="0" smtClean="0"/>
              <a:t>pri práci s vŕtačkou</a:t>
            </a:r>
          </a:p>
          <a:p>
            <a:pPr marL="342900" indent="-342900">
              <a:buAutoNum type="arabicPeriod"/>
            </a:pP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5675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5" y="692696"/>
            <a:ext cx="8972633" cy="32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03548" y="3789040"/>
            <a:ext cx="781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operáciu obrátenia fázy,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Uvst</a:t>
            </a:r>
            <a:r>
              <a:rPr lang="sk-SK" dirty="0" smtClean="0"/>
              <a:t> </a:t>
            </a:r>
            <a:r>
              <a:rPr lang="sk-SK" dirty="0"/>
              <a:t>má opačnú fázu než </a:t>
            </a:r>
            <a:r>
              <a:rPr lang="sk-SK" dirty="0" err="1"/>
              <a:t>Uvýst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Vyjadruje sa to záporným znamienkom vo výraze pre výpočet Au.</a:t>
            </a:r>
          </a:p>
        </p:txBody>
      </p:sp>
      <p:sp>
        <p:nvSpPr>
          <p:cNvPr id="4" name="Obdĺžnik 3"/>
          <p:cNvSpPr/>
          <p:nvPr/>
        </p:nvSpPr>
        <p:spPr>
          <a:xfrm>
            <a:off x="539552" y="465313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 uvedeného </a:t>
            </a:r>
            <a:r>
              <a:rPr lang="sk-SK" dirty="0" smtClean="0"/>
              <a:t>vzťahu </a:t>
            </a:r>
            <a:r>
              <a:rPr lang="sk-SK" dirty="0"/>
              <a:t>vyplýva, že </a:t>
            </a:r>
            <a:r>
              <a:rPr lang="sk-SK" dirty="0" err="1"/>
              <a:t>při</a:t>
            </a:r>
            <a:r>
              <a:rPr lang="sk-SK" dirty="0"/>
              <a:t> rovnosti vstupného a </a:t>
            </a:r>
            <a:r>
              <a:rPr lang="sk-SK" dirty="0" err="1"/>
              <a:t>spätnoväzobného</a:t>
            </a:r>
            <a:r>
              <a:rPr lang="sk-SK" dirty="0"/>
              <a:t> odporu je </a:t>
            </a:r>
            <a:r>
              <a:rPr lang="sk-SK" dirty="0" err="1"/>
              <a:t>Uvýst</a:t>
            </a:r>
            <a:r>
              <a:rPr lang="sk-SK" dirty="0"/>
              <a:t> rovnaké, s </a:t>
            </a:r>
            <a:r>
              <a:rPr lang="sk-SK" dirty="0" smtClean="0"/>
              <a:t>opačným znamienkom</a:t>
            </a:r>
            <a:r>
              <a:rPr lang="sk-SK" dirty="0"/>
              <a:t>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23528" y="544522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 324AD  (R1=1k, R2=3k) ako </a:t>
            </a:r>
            <a:r>
              <a:rPr lang="sk-SK" dirty="0" err="1" smtClean="0"/>
              <a:t>invertujúci</a:t>
            </a:r>
            <a:r>
              <a:rPr lang="sk-SK" dirty="0" smtClean="0"/>
              <a:t> </a:t>
            </a:r>
            <a:r>
              <a:rPr lang="sk-SK" dirty="0" err="1" smtClean="0"/>
              <a:t>zosilńovač</a:t>
            </a:r>
            <a:r>
              <a:rPr lang="sk-SK" dirty="0" smtClean="0"/>
              <a:t>, zisti zosilnenie.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5406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79512" y="1886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0825"/>
            <a:ext cx="7010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"/>
            <a:ext cx="4139952" cy="328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43" r="5592" b="4762"/>
          <a:stretch>
            <a:fillRect/>
          </a:stretch>
        </p:blipFill>
        <p:spPr bwMode="auto">
          <a:xfrm>
            <a:off x="107504" y="476672"/>
            <a:ext cx="80610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1520" y="32849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funkciu zosilňujúceho impedančného meniča s veľkým vstupným a malým </a:t>
            </a:r>
            <a:r>
              <a:rPr lang="sk-SK" dirty="0" smtClean="0"/>
              <a:t>výstupným odporom</a:t>
            </a:r>
            <a:r>
              <a:rPr lang="sk-SK" dirty="0"/>
              <a:t>. </a:t>
            </a:r>
            <a:r>
              <a:rPr lang="sk-SK" dirty="0" err="1" smtClean="0"/>
              <a:t>Uvýst</a:t>
            </a:r>
            <a:r>
              <a:rPr lang="sk-SK" dirty="0" smtClean="0"/>
              <a:t> </a:t>
            </a:r>
            <a:r>
              <a:rPr lang="sk-SK" dirty="0"/>
              <a:t>je vo fáze s </a:t>
            </a:r>
            <a:r>
              <a:rPr lang="sk-SK" dirty="0" err="1"/>
              <a:t>Uvst</a:t>
            </a:r>
            <a:r>
              <a:rPr lang="sk-SK" dirty="0"/>
              <a:t>.</a:t>
            </a:r>
          </a:p>
        </p:txBody>
      </p:sp>
      <p:sp>
        <p:nvSpPr>
          <p:cNvPr id="5" name="Obdĺžnik 4"/>
          <p:cNvSpPr/>
          <p:nvPr/>
        </p:nvSpPr>
        <p:spPr>
          <a:xfrm>
            <a:off x="251520" y="393338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Pre ideálny </a:t>
            </a:r>
            <a:r>
              <a:rPr lang="sk-SK" dirty="0" err="1"/>
              <a:t>OZ</a:t>
            </a:r>
            <a:r>
              <a:rPr lang="sk-SK" dirty="0"/>
              <a:t> platí: </a:t>
            </a:r>
            <a:r>
              <a:rPr lang="sk-SK" b="1" dirty="0" err="1"/>
              <a:t>Ivst</a:t>
            </a:r>
            <a:r>
              <a:rPr lang="sk-SK" b="1" dirty="0"/>
              <a:t> ±=0 a Au = ∞ </a:t>
            </a:r>
            <a:r>
              <a:rPr lang="sk-SK" dirty="0"/>
              <a:t>=&gt; U na </a:t>
            </a:r>
            <a:r>
              <a:rPr lang="sk-SK" dirty="0" err="1"/>
              <a:t>invertujúcom</a:t>
            </a:r>
            <a:r>
              <a:rPr lang="sk-SK" dirty="0"/>
              <a:t> vstupe je rovnaké ako U+ </a:t>
            </a:r>
            <a:r>
              <a:rPr lang="sk-SK" dirty="0" smtClean="0"/>
              <a:t>na </a:t>
            </a:r>
            <a:r>
              <a:rPr lang="sk-SK" dirty="0" err="1" smtClean="0"/>
              <a:t>neinvertujúcom</a:t>
            </a:r>
            <a:r>
              <a:rPr lang="sk-SK" dirty="0" smtClean="0"/>
              <a:t> </a:t>
            </a:r>
            <a:r>
              <a:rPr lang="sk-SK" dirty="0"/>
              <a:t>vstupe.</a:t>
            </a:r>
          </a:p>
        </p:txBody>
      </p:sp>
      <p:sp>
        <p:nvSpPr>
          <p:cNvPr id="6" name="Obdĺžnik 5"/>
          <p:cNvSpPr/>
          <p:nvPr/>
        </p:nvSpPr>
        <p:spPr>
          <a:xfrm>
            <a:off x="251520" y="458112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Signálové napätie privádzame na </a:t>
            </a:r>
            <a:r>
              <a:rPr lang="sk-SK" dirty="0" err="1"/>
              <a:t>neinvertujúci</a:t>
            </a:r>
            <a:r>
              <a:rPr lang="sk-SK" dirty="0"/>
              <a:t> vstup a dostávame veľmi vysokú hodnotu vstupného odporu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Vstupný </a:t>
            </a:r>
            <a:r>
              <a:rPr lang="sk-SK" dirty="0"/>
              <a:t>prúd je nulový.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Takto </a:t>
            </a:r>
            <a:r>
              <a:rPr lang="sk-SK" dirty="0"/>
              <a:t>sa získa zosilňujúci </a:t>
            </a:r>
            <a:r>
              <a:rPr lang="sk-SK" b="1" dirty="0"/>
              <a:t>impedančný menič </a:t>
            </a:r>
            <a:r>
              <a:rPr lang="sk-SK" dirty="0"/>
              <a:t>s veľkým vstupným a malým výstupným odporom.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23528" y="593467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 324AD  (R1=1k, R2=3k) ako </a:t>
            </a:r>
            <a:r>
              <a:rPr lang="sk-SK" dirty="0" err="1" smtClean="0"/>
              <a:t>neinvertujúci</a:t>
            </a:r>
            <a:r>
              <a:rPr lang="sk-SK" dirty="0" smtClean="0"/>
              <a:t> </a:t>
            </a:r>
            <a:r>
              <a:rPr lang="sk-SK" dirty="0" err="1" smtClean="0"/>
              <a:t>zosilńovač</a:t>
            </a:r>
            <a:r>
              <a:rPr lang="sk-SK" dirty="0" smtClean="0"/>
              <a:t>, zisti zosilnenie.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956376" y="2636912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2</a:t>
            </a:r>
            <a:endParaRPr lang="sk-SK" sz="1000" dirty="0"/>
          </a:p>
        </p:txBody>
      </p:sp>
      <p:sp>
        <p:nvSpPr>
          <p:cNvPr id="9" name="BlokTextu 8"/>
          <p:cNvSpPr txBox="1"/>
          <p:nvPr/>
        </p:nvSpPr>
        <p:spPr>
          <a:xfrm>
            <a:off x="7956376" y="292494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7026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3019425"/>
            <a:ext cx="6981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305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499992" y="2606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err="1" smtClean="0"/>
              <a:t>Neinvertujúci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716016" y="7647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Urči zosilnenie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2740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9512" y="314096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Operačného zosilňovača, ktorý </a:t>
            </a:r>
            <a:r>
              <a:rPr lang="sk-SK" b="1" dirty="0"/>
              <a:t>má v spätno-väzobnej vetve kapacitu C</a:t>
            </a:r>
            <a:r>
              <a:rPr lang="sk-SK" dirty="0"/>
              <a:t>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je </a:t>
            </a:r>
            <a:r>
              <a:rPr lang="sk-SK" dirty="0" smtClean="0"/>
              <a:t>úmerné integrálu </a:t>
            </a:r>
            <a:r>
              <a:rPr lang="sk-SK" dirty="0"/>
              <a:t>časového priebehu vstupného napätia</a:t>
            </a:r>
            <a:r>
              <a:rPr lang="sk-SK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používa sa </a:t>
            </a:r>
            <a:r>
              <a:rPr lang="sk-SK" b="1" dirty="0"/>
              <a:t>na tvarovanie signálov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Integračný zosilňovač je základom každého </a:t>
            </a:r>
            <a:r>
              <a:rPr lang="sk-SK" b="1" dirty="0"/>
              <a:t>analógového merača frekvencie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Meraná </a:t>
            </a:r>
            <a:r>
              <a:rPr lang="sk-SK" dirty="0"/>
              <a:t>frekvencia sa prenáša </a:t>
            </a:r>
            <a:r>
              <a:rPr lang="sk-SK" dirty="0" smtClean="0"/>
              <a:t>na impulzy </a:t>
            </a:r>
            <a:r>
              <a:rPr lang="sk-SK" dirty="0"/>
              <a:t>po konštantnej amplitúde výške a šírke.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Potom </a:t>
            </a:r>
            <a:r>
              <a:rPr lang="sk-SK" dirty="0" err="1"/>
              <a:t>Uvýst</a:t>
            </a:r>
            <a:r>
              <a:rPr lang="sk-SK" dirty="0"/>
              <a:t> je priamoúmerné f vstupného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Kondenzátor </a:t>
            </a:r>
            <a:r>
              <a:rPr lang="sk-SK" dirty="0"/>
              <a:t>C pôsobí ako spätná väzba </a:t>
            </a:r>
            <a:r>
              <a:rPr lang="sk-SK" dirty="0" smtClean="0"/>
              <a:t>predovšetkým pre </a:t>
            </a:r>
            <a:r>
              <a:rPr lang="sk-SK" dirty="0"/>
              <a:t>signály s </a:t>
            </a:r>
            <a:r>
              <a:rPr lang="sk-SK" dirty="0" err="1"/>
              <a:t>vf</a:t>
            </a:r>
            <a:r>
              <a:rPr lang="sk-SK" dirty="0"/>
              <a:t> pri ktorých znižuje zosilnenie, </a:t>
            </a:r>
            <a:r>
              <a:rPr lang="sk-SK" b="1" dirty="0"/>
              <a:t>signály s nízkou f prechádzajú neovplyvnené na výstup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teda pracuje ako </a:t>
            </a:r>
            <a:r>
              <a:rPr lang="sk-SK" b="1" dirty="0"/>
              <a:t>dolný priepust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 </a:t>
            </a:r>
            <a:r>
              <a:rPr lang="sk-SK" dirty="0"/>
              <a:t>na vstup privedieme pravouhlé impulzy tak ich podľa </a:t>
            </a:r>
            <a:r>
              <a:rPr lang="sk-SK" dirty="0" smtClean="0"/>
              <a:t>hodnoty časovej </a:t>
            </a:r>
            <a:r>
              <a:rPr lang="sk-SK" dirty="0"/>
              <a:t>konštanty </a:t>
            </a:r>
            <a:r>
              <a:rPr lang="sk-SK" dirty="0" err="1"/>
              <a:t>Rc</a:t>
            </a:r>
            <a:r>
              <a:rPr lang="sk-SK" dirty="0"/>
              <a:t> tvarovo upravíme a sploštíme.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630932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  <a:r>
              <a:rPr lang="sk-SK" dirty="0" smtClean="0"/>
              <a:t> Zapojte OZ LM 324AD (R1=1k, C=100n)ako integrátor a overte tvarovanie impulzov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168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3572"/>
            <a:ext cx="8023866" cy="364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6632"/>
            <a:ext cx="3732833" cy="29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Integračný OZ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0" y="332656"/>
            <a:ext cx="69531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51520" y="278092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</a:t>
            </a:r>
            <a:r>
              <a:rPr lang="sk-SK" dirty="0" err="1"/>
              <a:t>OZ</a:t>
            </a:r>
            <a:r>
              <a:rPr lang="sk-SK" dirty="0"/>
              <a:t>, ktorý má v </a:t>
            </a:r>
            <a:r>
              <a:rPr lang="sk-SK" dirty="0" err="1"/>
              <a:t>spätnoväzobnej</a:t>
            </a:r>
            <a:r>
              <a:rPr lang="sk-SK" dirty="0"/>
              <a:t> väzbe odpor R a na vstupe kondenzátor C;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</a:t>
            </a:r>
            <a:r>
              <a:rPr lang="sk-SK" dirty="0" smtClean="0"/>
              <a:t>je úmerné </a:t>
            </a:r>
            <a:r>
              <a:rPr lang="sk-SK" dirty="0"/>
              <a:t>derivácii časového priebehu </a:t>
            </a:r>
            <a:r>
              <a:rPr lang="sk-SK" dirty="0" err="1"/>
              <a:t>Uvyst</a:t>
            </a:r>
            <a:r>
              <a:rPr lang="sk-SK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používa </a:t>
            </a:r>
            <a:r>
              <a:rPr lang="sk-SK" dirty="0"/>
              <a:t>sa </a:t>
            </a:r>
            <a:r>
              <a:rPr lang="sk-SK" b="1" dirty="0"/>
              <a:t>na tvarovanie signálov</a:t>
            </a:r>
            <a:r>
              <a:rPr lang="sk-SK" dirty="0"/>
              <a:t>, napríklad obrazových zosilňovačov.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Takto </a:t>
            </a:r>
            <a:r>
              <a:rPr lang="sk-SK" dirty="0"/>
              <a:t>získané časové priebehy </a:t>
            </a:r>
            <a:r>
              <a:rPr lang="sk-SK" dirty="0" smtClean="0"/>
              <a:t>sa používajú </a:t>
            </a:r>
            <a:r>
              <a:rPr lang="sk-SK" dirty="0"/>
              <a:t>napríklad na spúšťanie preklápacích obvodov.</a:t>
            </a:r>
          </a:p>
        </p:txBody>
      </p:sp>
      <p:sp>
        <p:nvSpPr>
          <p:cNvPr id="4" name="Obdĺžnik 3"/>
          <p:cNvSpPr/>
          <p:nvPr/>
        </p:nvSpPr>
        <p:spPr>
          <a:xfrm>
            <a:off x="261662" y="3933056"/>
            <a:ext cx="863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na výstupe sú ihlovité impulzy, ktoré vznikajú prenosom </a:t>
            </a:r>
            <a:r>
              <a:rPr lang="sk-SK" dirty="0" err="1"/>
              <a:t>vf</a:t>
            </a:r>
            <a:r>
              <a:rPr lang="sk-SK" dirty="0"/>
              <a:t> zložiek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Matematické odvodenie výstupného </a:t>
            </a:r>
            <a:r>
              <a:rPr lang="sk-SK" dirty="0"/>
              <a:t>napätia pri zadaných hodnotách predstavuje diferenciálnu </a:t>
            </a:r>
            <a:r>
              <a:rPr lang="sk-SK" dirty="0" smtClean="0"/>
              <a:t>rovnicu.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horná priepust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269357" cy="125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442050" cy="10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395536" y="602302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LM324AD (R=1k, C=10n) ako </a:t>
            </a:r>
            <a:r>
              <a:rPr lang="sk-SK" dirty="0" err="1" smtClean="0"/>
              <a:t>derivátor</a:t>
            </a:r>
            <a:r>
              <a:rPr lang="sk-SK" dirty="0" smtClean="0"/>
              <a:t> a overte tvarovanie impulzov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3698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800350"/>
            <a:ext cx="71247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05273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940152" y="1886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Derivačný zosilňovač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Operačné zosilňovače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79512" y="7995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Operačný zosilňovač</a:t>
            </a:r>
            <a:endParaRPr lang="sk-SK" dirty="0"/>
          </a:p>
          <a:p>
            <a:r>
              <a:rPr lang="sk-SK" dirty="0"/>
              <a:t>je jednoduchý </a:t>
            </a:r>
            <a:r>
              <a:rPr lang="sk-SK" u="sng" dirty="0"/>
              <a:t>analógový</a:t>
            </a:r>
            <a:r>
              <a:rPr lang="sk-SK" dirty="0"/>
              <a:t> </a:t>
            </a:r>
            <a:r>
              <a:rPr lang="sk-SK" u="sng" dirty="0"/>
              <a:t>integrovaný obvod</a:t>
            </a:r>
            <a:r>
              <a:rPr lang="sk-SK" dirty="0"/>
              <a:t> </a:t>
            </a:r>
            <a:r>
              <a:rPr lang="sk-SK" u="sng" dirty="0"/>
              <a:t>so skoro nekonečným prúdovým a napäťovým zosilnením</a:t>
            </a:r>
            <a:r>
              <a:rPr lang="sk-SK" dirty="0"/>
              <a:t>.</a:t>
            </a:r>
          </a:p>
          <a:p>
            <a:r>
              <a:rPr lang="sk-SK" dirty="0"/>
              <a:t> </a:t>
            </a:r>
          </a:p>
          <a:p>
            <a:r>
              <a:rPr lang="sk-SK" b="1" dirty="0" err="1"/>
              <a:t>Schématická</a:t>
            </a:r>
            <a:r>
              <a:rPr lang="sk-SK" b="1" dirty="0"/>
              <a:t> značka</a:t>
            </a:r>
            <a:endParaRPr lang="sk-SK" dirty="0"/>
          </a:p>
        </p:txBody>
      </p:sp>
      <p:pic>
        <p:nvPicPr>
          <p:cNvPr id="6151" name="Picture 7" descr="Súbor:Operac zosilnov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23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179512" y="4350003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Vlastnosti ideálneho </a:t>
            </a:r>
            <a:r>
              <a:rPr lang="sk-SK" b="1" dirty="0" err="1"/>
              <a:t>OZ</a:t>
            </a:r>
            <a:r>
              <a:rPr lang="sk-SK" b="1" dirty="0"/>
              <a:t>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napäťové zosilnenie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nekonečná vstupná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nulová výstupná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široké frekvenčné pásmo – frekvenčná </a:t>
            </a:r>
            <a:r>
              <a:rPr lang="sk-SK" dirty="0" smtClean="0"/>
              <a:t>nezávislosť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nezávislosť od vonkajších podmienok – napr. teplota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vlastnosti </a:t>
            </a:r>
            <a:r>
              <a:rPr lang="sk-SK" dirty="0" err="1"/>
              <a:t>OZ</a:t>
            </a:r>
            <a:r>
              <a:rPr lang="sk-SK" dirty="0"/>
              <a:t> sú ovplyvňované spätnou väzbou, čím je silnejšia, tým sú stabilnejšie</a:t>
            </a:r>
          </a:p>
          <a:p>
            <a:r>
              <a:rPr lang="sk-SK" b="1" dirty="0"/>
              <a:t> </a:t>
            </a:r>
            <a:endParaRPr lang="sk-S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032448" cy="219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4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alzat.szm.com/selektory/frekvenc/typ_fil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6" y="620688"/>
            <a:ext cx="8982050" cy="237626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1886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Frekvenčné filtre – použitie operačných zosilňovačov</a:t>
            </a:r>
            <a:endParaRPr lang="sk-SK" b="1" dirty="0"/>
          </a:p>
        </p:txBody>
      </p:sp>
      <p:pic>
        <p:nvPicPr>
          <p:cNvPr id="11266" name="Picture 2" descr="Aktívny dolný priepust 1. rá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212976"/>
            <a:ext cx="4328805" cy="1872208"/>
          </a:xfrm>
          <a:prstGeom prst="rect">
            <a:avLst/>
          </a:prstGeom>
          <a:noFill/>
        </p:spPr>
      </p:pic>
      <p:pic>
        <p:nvPicPr>
          <p:cNvPr id="11268" name="Picture 4" descr="Aktívny horný priepust 2. rá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4161259" cy="1706116"/>
          </a:xfrm>
          <a:prstGeom prst="rect">
            <a:avLst/>
          </a:prstGeom>
          <a:noFill/>
        </p:spPr>
      </p:pic>
      <p:pic>
        <p:nvPicPr>
          <p:cNvPr id="11270" name="Picture 6" descr="Aktívny pásmový priepu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48249"/>
            <a:ext cx="3810000" cy="1809751"/>
          </a:xfrm>
          <a:prstGeom prst="rect">
            <a:avLst/>
          </a:prstGeom>
          <a:noFill/>
        </p:spPr>
      </p:pic>
      <p:pic>
        <p:nvPicPr>
          <p:cNvPr id="11272" name="Picture 8" descr="Aktívna pásmová zádr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105400"/>
            <a:ext cx="3810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467544" y="155272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OZ</a:t>
            </a:r>
            <a:r>
              <a:rPr lang="sk-SK" b="1" dirty="0"/>
              <a:t> má 2 vstupy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a-invertujúci</a:t>
            </a:r>
            <a:r>
              <a:rPr lang="sk-SK" dirty="0"/>
              <a:t> (-)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b-neinvertujúci</a:t>
            </a:r>
            <a:r>
              <a:rPr lang="sk-SK" dirty="0"/>
              <a:t> (+)</a:t>
            </a:r>
          </a:p>
          <a:p>
            <a:pPr lvl="0"/>
            <a:endParaRPr lang="sk-SK" dirty="0" smtClean="0"/>
          </a:p>
          <a:p>
            <a:pPr lvl="0"/>
            <a:r>
              <a:rPr lang="sk-SK" dirty="0" err="1" smtClean="0"/>
              <a:t>OZ</a:t>
            </a:r>
            <a:r>
              <a:rPr lang="sk-SK" dirty="0" smtClean="0"/>
              <a:t> </a:t>
            </a:r>
            <a:r>
              <a:rPr lang="sk-SK" dirty="0"/>
              <a:t>vykonávajúci operáciu obrátenej fázy </a:t>
            </a:r>
            <a:r>
              <a:rPr lang="sk-SK" dirty="0" err="1"/>
              <a:t>vst</a:t>
            </a:r>
            <a:r>
              <a:rPr lang="sk-SK" dirty="0"/>
              <a:t>. U (</a:t>
            </a:r>
            <a:r>
              <a:rPr lang="sk-SK" dirty="0" err="1"/>
              <a:t>výst</a:t>
            </a:r>
            <a:r>
              <a:rPr lang="sk-SK" dirty="0"/>
              <a:t>. U má opačnú fázu než vstupné U). Vyjadruje sa to záporným znamienkom vo výraze pre výpočet Au.</a:t>
            </a:r>
          </a:p>
          <a:p>
            <a:pPr lvl="0"/>
            <a:r>
              <a:rPr lang="sk-SK" dirty="0" err="1"/>
              <a:t>OZ</a:t>
            </a:r>
            <a:r>
              <a:rPr lang="sk-SK" dirty="0"/>
              <a:t> vykonávajúci funkciu zosilňujúceho impedančného meniča s veľkým vstupným a malým výstupným odporom. </a:t>
            </a:r>
            <a:r>
              <a:rPr lang="sk-SK" dirty="0" err="1"/>
              <a:t>Výst</a:t>
            </a:r>
            <a:r>
              <a:rPr lang="sk-SK" dirty="0"/>
              <a:t>. U je vo fáze so </a:t>
            </a:r>
            <a:r>
              <a:rPr lang="sk-SK" dirty="0" err="1"/>
              <a:t>vst</a:t>
            </a:r>
            <a:r>
              <a:rPr lang="sk-SK" dirty="0"/>
              <a:t>. U.</a:t>
            </a:r>
          </a:p>
        </p:txBody>
      </p:sp>
      <p:pic>
        <p:nvPicPr>
          <p:cNvPr id="8193" name="Obrázok 2" descr="Schématická značka 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469"/>
            <a:ext cx="4032448" cy="2394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6" y="4005063"/>
            <a:ext cx="8787801" cy="21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34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2" cstate="print"/>
          <a:srcRect l="6300" t="7485" r="5501" b="13922"/>
          <a:stretch>
            <a:fillRect/>
          </a:stretch>
        </p:blipFill>
        <p:spPr bwMode="auto">
          <a:xfrm>
            <a:off x="2915816" y="548680"/>
            <a:ext cx="6048672" cy="302433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LM 358 ako </a:t>
            </a:r>
            <a:r>
              <a:rPr lang="sk-SK" sz="2400" b="1" dirty="0" err="1" smtClean="0"/>
              <a:t>komparátor</a:t>
            </a:r>
            <a:endParaRPr lang="sk-SK" sz="2400" b="1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79093"/>
            <a:ext cx="6191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8367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do kontaktnej plochy, zakresli v </a:t>
            </a:r>
            <a:r>
              <a:rPr lang="sk-SK" dirty="0" err="1" smtClean="0"/>
              <a:t>Multisime</a:t>
            </a:r>
            <a:r>
              <a:rPr lang="sk-SK" dirty="0" smtClean="0"/>
              <a:t>, porovnaj výsledky.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LED Battery Monitor Using Two LM358 ICs | Circuit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3519"/>
            <a:ext cx="4752528" cy="575584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292080" y="404664"/>
            <a:ext cx="3528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Obvod môže byť nastavený na použitie s rôznymi </a:t>
            </a:r>
            <a:r>
              <a:rPr lang="sk-SK" sz="1600" dirty="0" err="1" smtClean="0"/>
              <a:t>dobíjateľnými</a:t>
            </a:r>
            <a:r>
              <a:rPr lang="sk-SK" sz="1600" dirty="0" smtClean="0"/>
              <a:t> batériami od 6V do 24V. LED diódy sa dajú nastaviť podľa napätia batérie, pre nastavenie obvodu pre požadovanú batériu; bude potrebný nastaviteľný zdroj napájania. Napríklad chcete použiť obvod na monitorovanie batérie 12V, potom nastavte 12,5V v nastaviteľnom napájacom zdroji a mierne nastavte premenlivý odpor VR1, kým LED dióda zhasne. Potom nastavte nastaviteľný zdroj napätia na 12,3V a mierne nastavte hodnotu VR2, kým LED2 zhasne. Teraz nastavte napájanie na 12.1 a nastavte VR3, kým LED3 zhasne. Nakoniec nastavte napájanie na 11,9 V a nastavte VR4, kým LED4 zhasne. Po týchto nastaveniach znova skontrolovať všetky nastavenia zvýšením napájania na 12,6V a mierne do 11. 9V a uvidíte, že všetky LED diódy sa vypnú na nastavené napätie. Ak sa na požadovanom napätí nerozsvieti ľubovoľná LED, potom znova nastavte jeho premenný </a:t>
            </a:r>
            <a:r>
              <a:rPr lang="sk-SK" sz="1600" dirty="0" err="1" smtClean="0"/>
              <a:t>rezistor</a:t>
            </a:r>
            <a:r>
              <a:rPr lang="sk-SK" sz="1600" dirty="0" smtClean="0"/>
              <a:t>.</a:t>
            </a:r>
          </a:p>
          <a:p>
            <a:endParaRPr lang="sk-SK" sz="1600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15902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OZ ako </a:t>
            </a:r>
            <a:r>
              <a:rPr lang="sk-SK" sz="2400" b="1" dirty="0" err="1" smtClean="0"/>
              <a:t>komparátor</a:t>
            </a:r>
            <a:endParaRPr lang="sk-SK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Sledovač napätia s LM 358 </a:t>
            </a:r>
            <a:endParaRPr lang="sk-SK" sz="2400" b="1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539480" cy="215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18079"/>
            <a:ext cx="6552728" cy="39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23528" y="764704"/>
            <a:ext cx="4644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 358AD ako sledovač napätia, overte jeho funkciu (R2=200Ohm, R1=1kOhm, </a:t>
            </a:r>
            <a:r>
              <a:rPr lang="sk-SK" dirty="0" err="1" smtClean="0"/>
              <a:t>nap</a:t>
            </a:r>
            <a:r>
              <a:rPr lang="sk-SK" dirty="0" smtClean="0"/>
              <a:t>. </a:t>
            </a:r>
            <a:r>
              <a:rPr lang="sk-SK" dirty="0" smtClean="0"/>
              <a:t>napätie </a:t>
            </a:r>
            <a:r>
              <a:rPr lang="sk-SK" dirty="0" smtClean="0"/>
              <a:t>= +</a:t>
            </a:r>
            <a:r>
              <a:rPr lang="sk-SK" dirty="0" smtClean="0"/>
              <a:t>5V, doporučený vstup: u=1V, 100Hz)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2736304" cy="22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602111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LM 358 ako </a:t>
            </a:r>
            <a:r>
              <a:rPr lang="sk-SK" sz="2400" b="1" dirty="0" err="1" smtClean="0"/>
              <a:t>neinvertujúci</a:t>
            </a:r>
            <a:r>
              <a:rPr lang="sk-SK" sz="2400" b="1" dirty="0" smtClean="0"/>
              <a:t> zosilňovač</a:t>
            </a:r>
            <a:endParaRPr lang="sk-SK" sz="2400" b="1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548679"/>
            <a:ext cx="2440822" cy="11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AutoShape 5" descr="U_{{vyst}}=U_{{vst}}\left(1+{R_{2} \over R_{1}}\righ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0119" name="AutoShape 7" descr="U_{{vyst}}=U_{{vst}}\left(1+{R_{2} \over R_{1}}\righ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0121" name="AutoShape 9" descr="U_{{vyst}}=U_{{vst}}\left(1+{R_{2} \over R_{1}}\righ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9336" y="3645024"/>
            <a:ext cx="3771685" cy="301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23528" y="494116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Urči zosilnenie, zakresli v </a:t>
            </a:r>
            <a:r>
              <a:rPr lang="sk-SK" dirty="0" err="1" smtClean="0"/>
              <a:t>Multisime</a:t>
            </a:r>
            <a:r>
              <a:rPr lang="sk-SK" dirty="0" smtClean="0"/>
              <a:t>, zapoj do kontaktnej plochy, doporučený vstup: 2V, 1kHz.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75" r="1337"/>
          <a:stretch>
            <a:fillRect/>
          </a:stretch>
        </p:blipFill>
        <p:spPr bwMode="auto">
          <a:xfrm>
            <a:off x="251520" y="548680"/>
            <a:ext cx="78615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Minizosilňovač</a:t>
            </a:r>
            <a:r>
              <a:rPr lang="sk-SK" sz="2400" b="1" dirty="0" smtClean="0"/>
              <a:t> s </a:t>
            </a:r>
            <a:r>
              <a:rPr lang="sk-SK" sz="2400" b="1" dirty="0" smtClean="0"/>
              <a:t>OZ LM386</a:t>
            </a:r>
            <a:endParaRPr lang="sk-SK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872" y="3717032"/>
            <a:ext cx="2039755" cy="29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515719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C1, C2 – oddeľovacie kondenzátory</a:t>
            </a:r>
          </a:p>
          <a:p>
            <a:r>
              <a:rPr lang="sk-SK" dirty="0" smtClean="0"/>
              <a:t>C3 – blokujúci kondenzátor, odstraňuje rušivé impulzy</a:t>
            </a:r>
          </a:p>
          <a:p>
            <a:r>
              <a:rPr lang="sk-SK" dirty="0" smtClean="0"/>
              <a:t>R1-C2 – určujú zosilnenie</a:t>
            </a:r>
          </a:p>
          <a:p>
            <a:r>
              <a:rPr lang="sk-SK" dirty="0" smtClean="0"/>
              <a:t>C4- R2 – tlmenie vysokofrekvenčných zložiek na výstupe</a:t>
            </a:r>
          </a:p>
          <a:p>
            <a:r>
              <a:rPr lang="sk-SK" dirty="0" smtClean="0"/>
              <a:t>C6 – filtrovanie napájacieho napätia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00808"/>
            <a:ext cx="800530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44705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Návrh DPS pre nízkofrekvenčný zosilňovač s </a:t>
            </a:r>
            <a:r>
              <a:rPr lang="sk-SK" sz="2400" b="1" dirty="0" smtClean="0"/>
              <a:t>LM386 </a:t>
            </a:r>
          </a:p>
          <a:p>
            <a:pPr algn="ctr"/>
            <a:r>
              <a:rPr lang="sk-SK" sz="2400" b="1" dirty="0" smtClean="0"/>
              <a:t>Zhotovený v programe </a:t>
            </a:r>
            <a:r>
              <a:rPr lang="sk-SK" sz="2400" b="1" dirty="0" err="1" smtClean="0"/>
              <a:t>Sprint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Layoute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10614</TotalTime>
  <Words>751</Words>
  <Application>Microsoft Office PowerPoint</Application>
  <PresentationFormat>Prezentácia na obrazovke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299</cp:revision>
  <cp:lastPrinted>2013-12-11T20:47:42Z</cp:lastPrinted>
  <dcterms:created xsi:type="dcterms:W3CDTF">2013-10-01T16:54:43Z</dcterms:created>
  <dcterms:modified xsi:type="dcterms:W3CDTF">2017-11-20T20:00:32Z</dcterms:modified>
</cp:coreProperties>
</file>