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6" r:id="rId4"/>
    <p:sldId id="257" r:id="rId5"/>
    <p:sldId id="260" r:id="rId6"/>
    <p:sldId id="261" r:id="rId7"/>
    <p:sldId id="262" r:id="rId8"/>
    <p:sldId id="263" r:id="rId9"/>
    <p:sldId id="264" r:id="rId10"/>
    <p:sldId id="280" r:id="rId11"/>
    <p:sldId id="281" r:id="rId12"/>
    <p:sldId id="282" r:id="rId13"/>
    <p:sldId id="283" r:id="rId14"/>
    <p:sldId id="269" r:id="rId15"/>
    <p:sldId id="284" r:id="rId16"/>
    <p:sldId id="285" r:id="rId17"/>
    <p:sldId id="265" r:id="rId18"/>
    <p:sldId id="286" r:id="rId19"/>
    <p:sldId id="290" r:id="rId20"/>
    <p:sldId id="266" r:id="rId21"/>
    <p:sldId id="267" r:id="rId22"/>
    <p:sldId id="289" r:id="rId23"/>
    <p:sldId id="268" r:id="rId24"/>
    <p:sldId id="287" r:id="rId25"/>
    <p:sldId id="288" r:id="rId26"/>
    <p:sldId id="316" r:id="rId27"/>
    <p:sldId id="317" r:id="rId28"/>
    <p:sldId id="318" r:id="rId29"/>
    <p:sldId id="270" r:id="rId30"/>
    <p:sldId id="271" r:id="rId31"/>
    <p:sldId id="272" r:id="rId32"/>
    <p:sldId id="293" r:id="rId33"/>
    <p:sldId id="294" r:id="rId34"/>
    <p:sldId id="273" r:id="rId35"/>
    <p:sldId id="295" r:id="rId36"/>
    <p:sldId id="296" r:id="rId37"/>
    <p:sldId id="297" r:id="rId38"/>
    <p:sldId id="298" r:id="rId39"/>
    <p:sldId id="299" r:id="rId40"/>
    <p:sldId id="300" r:id="rId41"/>
    <p:sldId id="274" r:id="rId42"/>
    <p:sldId id="301" r:id="rId43"/>
    <p:sldId id="275" r:id="rId44"/>
    <p:sldId id="302" r:id="rId45"/>
    <p:sldId id="303" r:id="rId46"/>
    <p:sldId id="320" r:id="rId47"/>
    <p:sldId id="319" r:id="rId48"/>
    <p:sldId id="304" r:id="rId49"/>
    <p:sldId id="305" r:id="rId50"/>
    <p:sldId id="322" r:id="rId51"/>
    <p:sldId id="321" r:id="rId52"/>
    <p:sldId id="324" r:id="rId53"/>
    <p:sldId id="276" r:id="rId54"/>
    <p:sldId id="331" r:id="rId55"/>
    <p:sldId id="325" r:id="rId56"/>
    <p:sldId id="307" r:id="rId57"/>
    <p:sldId id="308" r:id="rId58"/>
    <p:sldId id="326" r:id="rId59"/>
    <p:sldId id="309" r:id="rId60"/>
    <p:sldId id="310" r:id="rId61"/>
    <p:sldId id="327" r:id="rId62"/>
    <p:sldId id="328" r:id="rId63"/>
    <p:sldId id="306" r:id="rId64"/>
    <p:sldId id="311" r:id="rId65"/>
    <p:sldId id="329" r:id="rId66"/>
    <p:sldId id="312" r:id="rId67"/>
    <p:sldId id="277" r:id="rId68"/>
    <p:sldId id="313" r:id="rId69"/>
    <p:sldId id="330" r:id="rId70"/>
    <p:sldId id="278" r:id="rId71"/>
    <p:sldId id="291" r:id="rId72"/>
    <p:sldId id="292" r:id="rId73"/>
    <p:sldId id="314" r:id="rId74"/>
    <p:sldId id="336" r:id="rId75"/>
    <p:sldId id="332" r:id="rId76"/>
    <p:sldId id="334" r:id="rId77"/>
    <p:sldId id="335" r:id="rId78"/>
    <p:sldId id="333" r:id="rId7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1522" y="-12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B806-D0C4-4C8F-A154-4FF32DC0133D}" type="datetimeFigureOut">
              <a:rPr lang="sk-SK" smtClean="0"/>
              <a:pPr/>
              <a:t>19. 3. 2026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00B0-B387-4C24-88FA-CC996824187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B806-D0C4-4C8F-A154-4FF32DC0133D}" type="datetimeFigureOut">
              <a:rPr lang="sk-SK" smtClean="0"/>
              <a:pPr/>
              <a:t>19. 3. 2026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00B0-B387-4C24-88FA-CC996824187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B806-D0C4-4C8F-A154-4FF32DC0133D}" type="datetimeFigureOut">
              <a:rPr lang="sk-SK" smtClean="0"/>
              <a:pPr/>
              <a:t>19. 3. 2026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00B0-B387-4C24-88FA-CC996824187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B806-D0C4-4C8F-A154-4FF32DC0133D}" type="datetimeFigureOut">
              <a:rPr lang="sk-SK" smtClean="0"/>
              <a:pPr/>
              <a:t>19. 3. 2026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00B0-B387-4C24-88FA-CC996824187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B806-D0C4-4C8F-A154-4FF32DC0133D}" type="datetimeFigureOut">
              <a:rPr lang="sk-SK" smtClean="0"/>
              <a:pPr/>
              <a:t>19. 3. 2026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00B0-B387-4C24-88FA-CC996824187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B806-D0C4-4C8F-A154-4FF32DC0133D}" type="datetimeFigureOut">
              <a:rPr lang="sk-SK" smtClean="0"/>
              <a:pPr/>
              <a:t>19. 3. 2026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00B0-B387-4C24-88FA-CC996824187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B806-D0C4-4C8F-A154-4FF32DC0133D}" type="datetimeFigureOut">
              <a:rPr lang="sk-SK" smtClean="0"/>
              <a:pPr/>
              <a:t>19. 3. 2026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00B0-B387-4C24-88FA-CC996824187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B806-D0C4-4C8F-A154-4FF32DC0133D}" type="datetimeFigureOut">
              <a:rPr lang="sk-SK" smtClean="0"/>
              <a:pPr/>
              <a:t>19. 3. 2026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00B0-B387-4C24-88FA-CC996824187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B806-D0C4-4C8F-A154-4FF32DC0133D}" type="datetimeFigureOut">
              <a:rPr lang="sk-SK" smtClean="0"/>
              <a:pPr/>
              <a:t>19. 3. 2026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00B0-B387-4C24-88FA-CC996824187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B806-D0C4-4C8F-A154-4FF32DC0133D}" type="datetimeFigureOut">
              <a:rPr lang="sk-SK" smtClean="0"/>
              <a:pPr/>
              <a:t>19. 3. 2026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00B0-B387-4C24-88FA-CC996824187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4B806-D0C4-4C8F-A154-4FF32DC0133D}" type="datetimeFigureOut">
              <a:rPr lang="sk-SK" smtClean="0"/>
              <a:pPr/>
              <a:t>19. 3. 2026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E00B0-B387-4C24-88FA-CC996824187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4B806-D0C4-4C8F-A154-4FF32DC0133D}" type="datetimeFigureOut">
              <a:rPr lang="sk-SK" smtClean="0"/>
              <a:pPr/>
              <a:t>19. 3. 2026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E00B0-B387-4C24-88FA-CC9968241877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jstrips.eu/priklady_arduino/animacie/Fotorezistor_bzuciak.pdf" TargetMode="External"/><Relationship Id="rId13" Type="http://schemas.openxmlformats.org/officeDocument/2006/relationships/hyperlink" Target="https://www.majstrips.eu/priklady_arduino/lcd/lcd_i2c_dht_final.pdf" TargetMode="External"/><Relationship Id="rId3" Type="http://schemas.openxmlformats.org/officeDocument/2006/relationships/hyperlink" Target="https://www.majstrips.eu/priklady_arduino/animacie/generator_zvuku.pdf" TargetMode="External"/><Relationship Id="rId7" Type="http://schemas.openxmlformats.org/officeDocument/2006/relationships/hyperlink" Target="https://www.majstrips.eu/priklady_arduino/animacie/Fotorezistor_3_led.pdf" TargetMode="External"/><Relationship Id="rId12" Type="http://schemas.openxmlformats.org/officeDocument/2006/relationships/hyperlink" Target="https://www.majstrips.eu/priklady_arduino/lcd/LCD_beziaci_text.pdf" TargetMode="External"/><Relationship Id="rId17" Type="http://schemas.openxmlformats.org/officeDocument/2006/relationships/hyperlink" Target="https://www.majstrips.eu/priklady_arduino/motorceky/Servomotor_potenciometer.pdf" TargetMode="External"/><Relationship Id="rId2" Type="http://schemas.openxmlformats.org/officeDocument/2006/relationships/hyperlink" Target="https://www.majstrips.eu/priklady_arduino/animacie/Svetelny_efekt.pdf" TargetMode="External"/><Relationship Id="rId16" Type="http://schemas.openxmlformats.org/officeDocument/2006/relationships/hyperlink" Target="https://www.majstrips.eu/priklady_arduino/motorceky/Servomotor_nastavenie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jstrips.eu/priklady_arduino/animacie/Fotorezistor_led.pdf" TargetMode="External"/><Relationship Id="rId11" Type="http://schemas.openxmlformats.org/officeDocument/2006/relationships/hyperlink" Target="https://www.majstrips.eu/priklady_arduino/joystick/Joystick_LED.pdf" TargetMode="External"/><Relationship Id="rId5" Type="http://schemas.openxmlformats.org/officeDocument/2006/relationships/hyperlink" Target="https://www.majstrips.eu/priklady_arduino/animacie/Policajna_sirena.pdf" TargetMode="External"/><Relationship Id="rId15" Type="http://schemas.openxmlformats.org/officeDocument/2006/relationships/hyperlink" Target="https://www.majstrips.eu/priklady_arduino/motorceky/Servomotor_180_stupnov.pdf" TargetMode="External"/><Relationship Id="rId10" Type="http://schemas.openxmlformats.org/officeDocument/2006/relationships/hyperlink" Target="https://www.majstrips.eu/priklady_arduino/joystick/Joystick_4.pdf" TargetMode="External"/><Relationship Id="rId4" Type="http://schemas.openxmlformats.org/officeDocument/2006/relationships/hyperlink" Target="https://www.majstrips.eu/priklady_arduino/animacie/7segmentovy_displej.pdf" TargetMode="External"/><Relationship Id="rId9" Type="http://schemas.openxmlformats.org/officeDocument/2006/relationships/hyperlink" Target="https://www.majstrips.eu/priklady_arduino/animacie/Semafor_3.pdf" TargetMode="External"/><Relationship Id="rId14" Type="http://schemas.openxmlformats.org/officeDocument/2006/relationships/hyperlink" Target="https://www.majstrips.eu/priklady_arduino/lcd/LCD_i2c_snimac_vzdialenosti_final.pdf" TargetMode="Externa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jstrips.eu/priklady_arduino/motorceky/dazd_servomotor.pdf" TargetMode="External"/><Relationship Id="rId13" Type="http://schemas.openxmlformats.org/officeDocument/2006/relationships/hyperlink" Target="https://www.majstrips.eu/priklady_arduino/snimace/DHT11_snimac_teploty_2.pdf" TargetMode="External"/><Relationship Id="rId18" Type="http://schemas.openxmlformats.org/officeDocument/2006/relationships/hyperlink" Target="https://www.majstrips.eu/priklady_arduino/snimace/snimac_ohna.pdf" TargetMode="External"/><Relationship Id="rId3" Type="http://schemas.openxmlformats.org/officeDocument/2006/relationships/hyperlink" Target="https://www.majstrips.eu/priklady_arduino/motorceky/Servomotor_ovladanie_troma_tlacidlami.pdf" TargetMode="External"/><Relationship Id="rId7" Type="http://schemas.openxmlformats.org/officeDocument/2006/relationships/hyperlink" Target="https://www.majstrips.eu/priklady_arduino/motorceky/cidlo_prekazky_so_servomotorom.pdf" TargetMode="External"/><Relationship Id="rId12" Type="http://schemas.openxmlformats.org/officeDocument/2006/relationships/hyperlink" Target="https://www.majstrips.eu/priklady_arduino/snimace/detektor_dymu_a_alkoholu.pdf" TargetMode="External"/><Relationship Id="rId17" Type="http://schemas.openxmlformats.org/officeDocument/2006/relationships/hyperlink" Target="https://www.majstrips.eu/priklady_arduino/snimace/snimac_magnetickeho_pola.pdf" TargetMode="External"/><Relationship Id="rId2" Type="http://schemas.openxmlformats.org/officeDocument/2006/relationships/hyperlink" Target="https://www.majstrips.eu/priklady_arduino/motorceky/Servomotor_s_dvoma_tlacidlami_verzia_2.pdf" TargetMode="External"/><Relationship Id="rId16" Type="http://schemas.openxmlformats.org/officeDocument/2006/relationships/hyperlink" Target="https://www.majstrips.eu/priklady_arduino/snimace/Rain_sensor_2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jstrips.eu/priklady_arduino/motorceky/dc_motor_fotorezistor_new.pdf" TargetMode="External"/><Relationship Id="rId11" Type="http://schemas.openxmlformats.org/officeDocument/2006/relationships/hyperlink" Target="https://www.majstrips.eu/priklady_arduino/snimace/cidlo_prekazky.pdf" TargetMode="External"/><Relationship Id="rId5" Type="http://schemas.openxmlformats.org/officeDocument/2006/relationships/hyperlink" Target="https://www.majstrips.eu/priklady_arduino/motorceky/regulacia_otacok_jednosmerneho_motora.pdf" TargetMode="External"/><Relationship Id="rId15" Type="http://schemas.openxmlformats.org/officeDocument/2006/relationships/hyperlink" Target="https://www.majstrips.eu/priklady_arduino/snimace/Rain_senzor.pdf" TargetMode="External"/><Relationship Id="rId10" Type="http://schemas.openxmlformats.org/officeDocument/2006/relationships/hyperlink" Target="https://www.majstrips.eu/priklady_arduino/motorceky/Fotorezistor_servo.pdf" TargetMode="External"/><Relationship Id="rId4" Type="http://schemas.openxmlformats.org/officeDocument/2006/relationships/hyperlink" Target="https://www.majstrips.eu/priklady_arduino/motorceky/roztocenie_jednosmerneho_motorceka.pdf" TargetMode="External"/><Relationship Id="rId9" Type="http://schemas.openxmlformats.org/officeDocument/2006/relationships/hyperlink" Target="https://www.majstrips.eu/priklady_arduino/motorceky/Servomotor_snimac_vzdialenosti.pdf" TargetMode="External"/><Relationship Id="rId14" Type="http://schemas.openxmlformats.org/officeDocument/2006/relationships/hyperlink" Target="https://www.majstrips.eu/priklady_arduino/snimace/Pohybove_cidlo_2.pdf" TargetMode="Externa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jstrips.eu/priklady_arduino/priklady/Objem_kvadra.pdf" TargetMode="External"/><Relationship Id="rId3" Type="http://schemas.openxmlformats.org/officeDocument/2006/relationships/hyperlink" Target="https://www.majstrips.eu/priklady_arduino/snimace/Ultrazvuk_3.pdf" TargetMode="External"/><Relationship Id="rId7" Type="http://schemas.openxmlformats.org/officeDocument/2006/relationships/hyperlink" Target="https://www.majstrips.eu/priklady_arduino/priklady/Obsah_obdlznika.pdf" TargetMode="External"/><Relationship Id="rId2" Type="http://schemas.openxmlformats.org/officeDocument/2006/relationships/hyperlink" Target="https://www.majstrips.eu/priklady_arduino/snimace/Termistor_2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jstrips.eu/priklady_arduino/snimace/Vetrak.pdf" TargetMode="External"/><Relationship Id="rId5" Type="http://schemas.openxmlformats.org/officeDocument/2006/relationships/hyperlink" Target="https://www.majstrips.eu/priklady_arduino/snimace/Sklenik.pdf" TargetMode="External"/><Relationship Id="rId10" Type="http://schemas.openxmlformats.org/officeDocument/2006/relationships/hyperlink" Target="https://www.majstrips.eu/priklady_arduino/priklady/faktorial_new.pdf" TargetMode="External"/><Relationship Id="rId4" Type="http://schemas.openxmlformats.org/officeDocument/2006/relationships/hyperlink" Target="https://www.majstrips.eu/priklady_arduino/snimace/Ultrazvuk.pdf" TargetMode="External"/><Relationship Id="rId9" Type="http://schemas.openxmlformats.org/officeDocument/2006/relationships/hyperlink" Target="https://www.majstrips.eu/priklady_arduino/priklady/pytagorova_veta.pdf" TargetMode="Externa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jstrips.eu/priklady_arduino/roboticky_tank/Roboticky_tank_dopredu_dozadu.pdf" TargetMode="External"/><Relationship Id="rId2" Type="http://schemas.openxmlformats.org/officeDocument/2006/relationships/hyperlink" Target="https://www.majstrips.eu/priklady_arduino/roboticky_tank/Roboticky_tank_bloothoot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jstrips.eu/priklady_arduino/roboticky_tank/Roboticky_tank_svetlo.pdf" TargetMode="External"/><Relationship Id="rId5" Type="http://schemas.openxmlformats.org/officeDocument/2006/relationships/hyperlink" Target="https://www.majstrips.eu/priklady_arduino/roboticky_tank/Roboticky_tank_stvorec.pdf" TargetMode="External"/><Relationship Id="rId4" Type="http://schemas.openxmlformats.org/officeDocument/2006/relationships/hyperlink" Target="https://www.majstrips.eu/priklady_arduino/roboticky_tank/Roboticky_tank_otacanie.pdf" TargetMode="Externa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jstrips.eu/priklady_arduino/vyukovy_multishield/pulzujuca_led.pdf" TargetMode="External"/><Relationship Id="rId3" Type="http://schemas.openxmlformats.org/officeDocument/2006/relationships/hyperlink" Target="https://www.majstrips.eu/priklady_arduino/vyukovy_multishield/vyukovy_multishield_blikanie_1.pdf" TargetMode="External"/><Relationship Id="rId7" Type="http://schemas.openxmlformats.org/officeDocument/2006/relationships/hyperlink" Target="https://www.majstrips.eu/priklady_arduino/vyukovy_multishield/vyukovy_multishield_sirena_1.pdf" TargetMode="External"/><Relationship Id="rId2" Type="http://schemas.openxmlformats.org/officeDocument/2006/relationships/hyperlink" Target="https://www.majstrips.eu/priklady_arduino/lcd/Meranie_teploty_vzdialenosti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jstrips.eu/priklady_arduino/vyukovy_multishield/test_tlacidiel.pdf" TargetMode="External"/><Relationship Id="rId5" Type="http://schemas.openxmlformats.org/officeDocument/2006/relationships/hyperlink" Target="https://www.majstrips.eu/priklady_arduino/vyukovy_multishield/vyukovy_multishield_tlacidla_2.pdf" TargetMode="External"/><Relationship Id="rId10" Type="http://schemas.openxmlformats.org/officeDocument/2006/relationships/hyperlink" Target="https://www.majstrips.eu/priklady_arduino/vyukovy_multishield/svetelny_had.pdf" TargetMode="External"/><Relationship Id="rId4" Type="http://schemas.openxmlformats.org/officeDocument/2006/relationships/hyperlink" Target="https://www.majstrips.eu/priklady_arduino/vyukovy_multishield/Striedavy_blikac.pdf" TargetMode="External"/><Relationship Id="rId9" Type="http://schemas.openxmlformats.org/officeDocument/2006/relationships/hyperlink" Target="https://www.majstrips.eu/priklady_arduino/animacie/SOS_blikanie_diody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323528" y="188640"/>
            <a:ext cx="849694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Čo je </a:t>
            </a:r>
            <a:r>
              <a:rPr lang="sk-SK" sz="2400" b="1" dirty="0" err="1" smtClean="0"/>
              <a:t>Arduino</a:t>
            </a:r>
            <a:r>
              <a:rPr lang="sk-SK" sz="2400" b="1" dirty="0" smtClean="0"/>
              <a:t>? 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b="1" dirty="0" err="1" smtClean="0">
                <a:solidFill>
                  <a:srgbClr val="FF0000"/>
                </a:solidFill>
              </a:rPr>
              <a:t>open-source</a:t>
            </a:r>
            <a:r>
              <a:rPr lang="sk-SK" b="1" dirty="0" smtClean="0">
                <a:solidFill>
                  <a:srgbClr val="FF0000"/>
                </a:solidFill>
              </a:rPr>
              <a:t> projekt</a:t>
            </a:r>
            <a:r>
              <a:rPr lang="sk-SK" dirty="0" smtClean="0"/>
              <a:t>, konkrétne sa jedná o elektronickú platformu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sú dostupné elektronické schémy zapojenia </a:t>
            </a:r>
            <a:r>
              <a:rPr lang="sk-SK" dirty="0" err="1" smtClean="0"/>
              <a:t>Arduino</a:t>
            </a:r>
            <a:r>
              <a:rPr lang="sk-SK" dirty="0" smtClean="0"/>
              <a:t> dosky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zdrojové kódy knižníc a vývojového prostredia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tieto zdroje môžete ďalej upravovať a šíriť alebo predávať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 základom je </a:t>
            </a:r>
            <a:r>
              <a:rPr lang="sk-SK" b="1" dirty="0" smtClean="0">
                <a:solidFill>
                  <a:srgbClr val="FF0000"/>
                </a:solidFill>
              </a:rPr>
              <a:t>vývojová doska </a:t>
            </a:r>
            <a:r>
              <a:rPr lang="sk-SK" dirty="0" smtClean="0"/>
              <a:t>(plošný spoj - hardvér) a</a:t>
            </a:r>
            <a:r>
              <a:rPr lang="sk-SK" b="1" dirty="0" smtClean="0"/>
              <a:t> </a:t>
            </a:r>
            <a:r>
              <a:rPr lang="sk-SK" b="1" dirty="0" smtClean="0">
                <a:solidFill>
                  <a:srgbClr val="FF0000"/>
                </a:solidFill>
              </a:rPr>
              <a:t>vývojové prostredie </a:t>
            </a:r>
            <a:r>
              <a:rPr lang="sk-SK" dirty="0" smtClean="0"/>
              <a:t>( softvér) </a:t>
            </a:r>
            <a:endParaRPr lang="sk-S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132856"/>
            <a:ext cx="369377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b="22131"/>
          <a:stretch>
            <a:fillRect/>
          </a:stretch>
        </p:blipFill>
        <p:spPr bwMode="auto">
          <a:xfrm>
            <a:off x="4211960" y="2090328"/>
            <a:ext cx="4682514" cy="436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ĺžnik 8"/>
          <p:cNvSpPr/>
          <p:nvPr/>
        </p:nvSpPr>
        <p:spPr>
          <a:xfrm>
            <a:off x="539552" y="5229200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dirty="0" smtClean="0"/>
          </a:p>
          <a:p>
            <a:r>
              <a:rPr lang="sk-SK" b="1" dirty="0" smtClean="0"/>
              <a:t>8 bitový </a:t>
            </a:r>
            <a:r>
              <a:rPr lang="sk-SK" b="1" dirty="0" err="1" smtClean="0"/>
              <a:t>mikrokontrolér</a:t>
            </a:r>
            <a:r>
              <a:rPr lang="sk-SK" b="1" dirty="0" smtClean="0"/>
              <a:t> </a:t>
            </a:r>
            <a:endParaRPr lang="sk-SK" dirty="0"/>
          </a:p>
        </p:txBody>
      </p:sp>
      <p:cxnSp>
        <p:nvCxnSpPr>
          <p:cNvPr id="11" name="Rovná spojovacia šípka 10"/>
          <p:cNvCxnSpPr/>
          <p:nvPr/>
        </p:nvCxnSpPr>
        <p:spPr>
          <a:xfrm flipV="1">
            <a:off x="1187624" y="3645024"/>
            <a:ext cx="1440160" cy="18722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65312"/>
            <a:ext cx="8914329" cy="27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251520" y="-171400"/>
            <a:ext cx="8496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 smtClean="0"/>
          </a:p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Základná štruktúra programu 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8892" t="2710" r="2052" b="5163"/>
          <a:stretch>
            <a:fillRect/>
          </a:stretch>
        </p:blipFill>
        <p:spPr bwMode="auto">
          <a:xfrm>
            <a:off x="251520" y="3473624"/>
            <a:ext cx="324036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401616"/>
            <a:ext cx="4813683" cy="2574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4029" y="17240"/>
            <a:ext cx="3176405" cy="1840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142844" y="188640"/>
            <a:ext cx="90011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latin typeface="Arial" pitchFamily="34" charset="0"/>
                <a:cs typeface="Arial" pitchFamily="34" charset="0"/>
              </a:rPr>
              <a:t>Programovanie </a:t>
            </a:r>
            <a:r>
              <a:rPr lang="sk-SK" sz="2000" b="1" dirty="0" err="1" smtClean="0">
                <a:latin typeface="Arial" pitchFamily="34" charset="0"/>
                <a:cs typeface="Arial" pitchFamily="34" charset="0"/>
              </a:rPr>
              <a:t>Arduina</a:t>
            </a:r>
            <a:r>
              <a:rPr lang="sk-SK" sz="2000" b="1" dirty="0" smtClean="0">
                <a:latin typeface="Arial" pitchFamily="34" charset="0"/>
                <a:cs typeface="Arial" pitchFamily="34" charset="0"/>
              </a:rPr>
              <a:t>, programové vybavenie mikroprocesora:</a:t>
            </a:r>
            <a:r>
              <a:rPr lang="sk-SK" sz="2400" b="1" dirty="0" smtClean="0"/>
              <a:t/>
            </a:r>
            <a:br>
              <a:rPr lang="sk-SK" sz="2400" b="1" dirty="0" smtClean="0"/>
            </a:br>
            <a:endParaRPr lang="sk-SK" sz="1400" b="1" dirty="0" smtClean="0"/>
          </a:p>
          <a:p>
            <a:pPr>
              <a:buFont typeface="Arial" pitchFamily="34" charset="0"/>
              <a:buChar char="•"/>
            </a:pPr>
            <a:r>
              <a:rPr lang="sk-SK" b="1" dirty="0" smtClean="0"/>
              <a:t> definičná časť </a:t>
            </a:r>
            <a:r>
              <a:rPr lang="sk-SK" dirty="0" smtClean="0"/>
              <a:t>– definícia konštánt a premenných (</a:t>
            </a:r>
            <a:r>
              <a:rPr lang="sk-SK" dirty="0" err="1" smtClean="0"/>
              <a:t>napr</a:t>
            </a:r>
            <a:r>
              <a:rPr lang="sk-SK" dirty="0" smtClean="0"/>
              <a:t>:  </a:t>
            </a:r>
            <a:r>
              <a:rPr lang="sk-SK" dirty="0" err="1" smtClean="0"/>
              <a:t>int</a:t>
            </a:r>
            <a:r>
              <a:rPr lang="sk-SK" dirty="0" smtClean="0"/>
              <a:t> </a:t>
            </a:r>
            <a:r>
              <a:rPr lang="sk-SK" dirty="0" err="1" smtClean="0"/>
              <a:t>led</a:t>
            </a:r>
            <a:r>
              <a:rPr lang="sk-SK" dirty="0" smtClean="0"/>
              <a:t> = 13;), vloženie podprogramu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b="1" dirty="0" smtClean="0"/>
              <a:t>časť </a:t>
            </a:r>
            <a:r>
              <a:rPr lang="sk-SK" b="1" dirty="0" err="1" smtClean="0"/>
              <a:t>setup</a:t>
            </a:r>
            <a:r>
              <a:rPr lang="sk-SK" b="1" dirty="0" smtClean="0"/>
              <a:t> </a:t>
            </a:r>
            <a:r>
              <a:rPr lang="sk-SK" dirty="0" smtClean="0"/>
              <a:t>– vykoná sa len 1x, určíme vstupy a výstupy (</a:t>
            </a:r>
            <a:r>
              <a:rPr lang="sk-SK" dirty="0" err="1" smtClean="0"/>
              <a:t>napr</a:t>
            </a:r>
            <a:r>
              <a:rPr lang="sk-SK" dirty="0" smtClean="0"/>
              <a:t>: </a:t>
            </a:r>
            <a:r>
              <a:rPr lang="sk-SK" dirty="0" err="1" smtClean="0"/>
              <a:t>pinMode</a:t>
            </a:r>
            <a:r>
              <a:rPr lang="sk-SK" dirty="0" smtClean="0"/>
              <a:t>(</a:t>
            </a:r>
            <a:r>
              <a:rPr lang="sk-SK" dirty="0" err="1" smtClean="0"/>
              <a:t>led</a:t>
            </a:r>
            <a:r>
              <a:rPr lang="sk-SK" dirty="0" smtClean="0"/>
              <a:t>, OUTPUT);)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b="1" dirty="0" smtClean="0"/>
              <a:t>časť </a:t>
            </a:r>
            <a:r>
              <a:rPr lang="sk-SK" b="1" dirty="0" err="1" smtClean="0"/>
              <a:t>loop</a:t>
            </a:r>
            <a:r>
              <a:rPr lang="sk-SK" b="1" dirty="0" smtClean="0"/>
              <a:t> </a:t>
            </a:r>
            <a:r>
              <a:rPr lang="sk-SK" dirty="0" smtClean="0"/>
              <a:t>– slučka, príkazy sa vykonávajú dookola (</a:t>
            </a:r>
            <a:r>
              <a:rPr lang="sk-SK" dirty="0" err="1" smtClean="0"/>
              <a:t>napr</a:t>
            </a:r>
            <a:r>
              <a:rPr lang="sk-SK" dirty="0" smtClean="0"/>
              <a:t>: </a:t>
            </a:r>
            <a:r>
              <a:rPr lang="sk-SK" dirty="0" err="1" smtClean="0"/>
              <a:t>digitalWrite</a:t>
            </a:r>
            <a:r>
              <a:rPr lang="sk-SK" dirty="0" smtClean="0"/>
              <a:t>(</a:t>
            </a:r>
            <a:r>
              <a:rPr lang="sk-SK" dirty="0" err="1" smtClean="0"/>
              <a:t>led</a:t>
            </a:r>
            <a:r>
              <a:rPr lang="sk-SK" dirty="0" smtClean="0"/>
              <a:t>, HIGH);)</a:t>
            </a:r>
            <a:endParaRPr lang="sk-SK" dirty="0"/>
          </a:p>
        </p:txBody>
      </p:sp>
      <p:sp>
        <p:nvSpPr>
          <p:cNvPr id="5" name="Obdĺžnik 4"/>
          <p:cNvSpPr/>
          <p:nvPr/>
        </p:nvSpPr>
        <p:spPr>
          <a:xfrm>
            <a:off x="251520" y="2156593"/>
            <a:ext cx="3600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b="1" dirty="0" smtClean="0">
                <a:latin typeface="Arial" pitchFamily="34" charset="0"/>
                <a:cs typeface="Arial" pitchFamily="34" charset="0"/>
              </a:rPr>
              <a:t>Príklad programu pre blikanie LED:</a:t>
            </a: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endParaRPr lang="sk-SK" dirty="0" smtClean="0"/>
          </a:p>
          <a:p>
            <a:r>
              <a:rPr lang="en-US" dirty="0" err="1" smtClean="0"/>
              <a:t>int</a:t>
            </a:r>
            <a:r>
              <a:rPr lang="en-US" dirty="0" smtClean="0"/>
              <a:t> led = 13;</a:t>
            </a:r>
          </a:p>
          <a:p>
            <a:r>
              <a:rPr lang="en-US" dirty="0" smtClean="0"/>
              <a:t>void setup() {               </a:t>
            </a:r>
          </a:p>
          <a:p>
            <a:r>
              <a:rPr lang="en-US" dirty="0" smtClean="0"/>
              <a:t>  </a:t>
            </a:r>
            <a:r>
              <a:rPr lang="en-US" dirty="0" err="1" smtClean="0"/>
              <a:t>pinMode</a:t>
            </a:r>
            <a:r>
              <a:rPr lang="en-US" dirty="0" smtClean="0"/>
              <a:t>(led, OUTPUT);    </a:t>
            </a:r>
          </a:p>
          <a:p>
            <a:r>
              <a:rPr lang="en-US" dirty="0" smtClean="0"/>
              <a:t>}</a:t>
            </a:r>
          </a:p>
          <a:p>
            <a:r>
              <a:rPr lang="en-US" dirty="0" smtClean="0"/>
              <a:t>void loop()</a:t>
            </a:r>
            <a:endParaRPr lang="sk-SK" dirty="0" smtClean="0"/>
          </a:p>
          <a:p>
            <a:r>
              <a:rPr lang="en-US" dirty="0" smtClean="0"/>
              <a:t> {</a:t>
            </a:r>
          </a:p>
          <a:p>
            <a:r>
              <a:rPr lang="en-US" dirty="0" smtClean="0"/>
              <a:t>  </a:t>
            </a:r>
            <a:r>
              <a:rPr lang="en-US" dirty="0" err="1" smtClean="0"/>
              <a:t>digitalWrite</a:t>
            </a:r>
            <a:r>
              <a:rPr lang="en-US" dirty="0" smtClean="0"/>
              <a:t>(led, HIGH);  </a:t>
            </a:r>
          </a:p>
          <a:p>
            <a:r>
              <a:rPr lang="en-US" dirty="0" smtClean="0"/>
              <a:t>  delay(1000);             </a:t>
            </a:r>
          </a:p>
          <a:p>
            <a:r>
              <a:rPr lang="en-US" dirty="0" smtClean="0"/>
              <a:t>  </a:t>
            </a:r>
            <a:r>
              <a:rPr lang="en-US" dirty="0" err="1" smtClean="0"/>
              <a:t>digitalWrite</a:t>
            </a:r>
            <a:r>
              <a:rPr lang="en-US" dirty="0" smtClean="0"/>
              <a:t>(led, LOW);   </a:t>
            </a:r>
          </a:p>
          <a:p>
            <a:r>
              <a:rPr lang="en-US" dirty="0" smtClean="0"/>
              <a:t>  delay(1000);        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6" name="BlokTextu 5"/>
          <p:cNvSpPr txBox="1"/>
          <p:nvPr/>
        </p:nvSpPr>
        <p:spPr>
          <a:xfrm>
            <a:off x="4214810" y="2082969"/>
            <a:ext cx="460851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latin typeface="Arial" pitchFamily="34" charset="0"/>
                <a:cs typeface="Arial" pitchFamily="34" charset="0"/>
              </a:rPr>
              <a:t>Podmienené príkazy </a:t>
            </a:r>
            <a:r>
              <a:rPr lang="sk-SK" sz="2000" b="1" dirty="0" err="1" smtClean="0">
                <a:latin typeface="Arial" pitchFamily="34" charset="0"/>
                <a:cs typeface="Arial" pitchFamily="34" charset="0"/>
              </a:rPr>
              <a:t>if</a:t>
            </a:r>
            <a:r>
              <a:rPr lang="sk-SK" sz="20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sk-SK" dirty="0" err="1" smtClean="0"/>
              <a:t>if</a:t>
            </a:r>
            <a:r>
              <a:rPr lang="sk-SK" dirty="0" smtClean="0"/>
              <a:t> ( podmienka ) { príkazy 1 }</a:t>
            </a:r>
          </a:p>
          <a:p>
            <a:r>
              <a:rPr lang="sk-SK" dirty="0" err="1" smtClean="0"/>
              <a:t>else</a:t>
            </a:r>
            <a:r>
              <a:rPr lang="sk-SK" dirty="0" smtClean="0"/>
              <a:t> { príkazy 2 }</a:t>
            </a:r>
          </a:p>
          <a:p>
            <a:endParaRPr lang="sk-SK" dirty="0" smtClean="0"/>
          </a:p>
          <a:p>
            <a:r>
              <a:rPr lang="sk-SK" sz="2000" b="1" dirty="0" smtClean="0">
                <a:latin typeface="Arial" pitchFamily="34" charset="0"/>
                <a:cs typeface="Arial" pitchFamily="34" charset="0"/>
              </a:rPr>
              <a:t>Pole:</a:t>
            </a:r>
          </a:p>
          <a:p>
            <a:r>
              <a:rPr lang="sk-SK" dirty="0" err="1" smtClean="0"/>
              <a:t>string</a:t>
            </a:r>
            <a:r>
              <a:rPr lang="sk-SK" dirty="0" smtClean="0"/>
              <a:t> </a:t>
            </a:r>
            <a:r>
              <a:rPr lang="sk-SK" dirty="0" err="1" smtClean="0"/>
              <a:t>uzivatelia</a:t>
            </a:r>
            <a:r>
              <a:rPr lang="sk-SK" dirty="0" smtClean="0"/>
              <a:t>[5] = { Jozef, Peter, František, Karol, Michal }; </a:t>
            </a:r>
          </a:p>
          <a:p>
            <a:endParaRPr lang="sk-SK" dirty="0" smtClean="0"/>
          </a:p>
          <a:p>
            <a:r>
              <a:rPr lang="sk-SK" dirty="0" err="1" smtClean="0"/>
              <a:t>Serial.println</a:t>
            </a:r>
            <a:r>
              <a:rPr lang="sk-SK" dirty="0" smtClean="0"/>
              <a:t>(</a:t>
            </a:r>
            <a:r>
              <a:rPr lang="sk-SK" dirty="0" err="1" smtClean="0"/>
              <a:t>uzivatelia</a:t>
            </a:r>
            <a:r>
              <a:rPr lang="sk-SK" dirty="0" smtClean="0"/>
              <a:t>[0]); &gt;&gt;&gt;Jozef </a:t>
            </a:r>
            <a:r>
              <a:rPr lang="sk-SK" dirty="0" err="1" smtClean="0"/>
              <a:t>Serial.println</a:t>
            </a:r>
            <a:r>
              <a:rPr lang="sk-SK" dirty="0" smtClean="0"/>
              <a:t>(</a:t>
            </a:r>
            <a:r>
              <a:rPr lang="sk-SK" dirty="0" err="1" smtClean="0"/>
              <a:t>uzivatelia</a:t>
            </a:r>
            <a:r>
              <a:rPr lang="sk-SK" dirty="0" smtClean="0"/>
              <a:t>[4]); &gt;&gt;&gt;Michal </a:t>
            </a:r>
            <a:r>
              <a:rPr lang="sk-SK" dirty="0" err="1" smtClean="0"/>
              <a:t>Serial.println</a:t>
            </a:r>
            <a:r>
              <a:rPr lang="sk-SK" dirty="0" smtClean="0"/>
              <a:t>(</a:t>
            </a:r>
            <a:r>
              <a:rPr lang="sk-SK" dirty="0" err="1" smtClean="0"/>
              <a:t>uzivatelia</a:t>
            </a:r>
            <a:r>
              <a:rPr lang="sk-SK" dirty="0" smtClean="0"/>
              <a:t>[1]); &gt;&gt;&gt;Peter</a:t>
            </a:r>
          </a:p>
          <a:p>
            <a:endParaRPr lang="sk-SK" dirty="0" smtClean="0"/>
          </a:p>
          <a:p>
            <a:r>
              <a:rPr lang="sk-SK" sz="2000" b="1" dirty="0" smtClean="0">
                <a:latin typeface="Arial" pitchFamily="34" charset="0"/>
                <a:cs typeface="Arial" pitchFamily="34" charset="0"/>
              </a:rPr>
              <a:t>Komentáre:</a:t>
            </a:r>
          </a:p>
          <a:p>
            <a:r>
              <a:rPr lang="sk-SK" dirty="0" smtClean="0"/>
              <a:t>// toto je jednoriadkový komentár, </a:t>
            </a:r>
          </a:p>
          <a:p>
            <a:endParaRPr lang="sk-SK" dirty="0" smtClean="0"/>
          </a:p>
          <a:p>
            <a:r>
              <a:rPr lang="sk-SK" dirty="0" smtClean="0"/>
              <a:t>/* toto je komentár na viac riadkov */</a:t>
            </a:r>
            <a:endParaRPr lang="sk-SK" b="1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  <p:cxnSp>
        <p:nvCxnSpPr>
          <p:cNvPr id="8" name="Rovná spojnica 7"/>
          <p:cNvCxnSpPr/>
          <p:nvPr/>
        </p:nvCxnSpPr>
        <p:spPr>
          <a:xfrm>
            <a:off x="4355976" y="3113608"/>
            <a:ext cx="41764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ovná spojnica 9"/>
          <p:cNvCxnSpPr/>
          <p:nvPr/>
        </p:nvCxnSpPr>
        <p:spPr>
          <a:xfrm>
            <a:off x="4355976" y="5345856"/>
            <a:ext cx="41764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ovná spojnica 12"/>
          <p:cNvCxnSpPr/>
          <p:nvPr/>
        </p:nvCxnSpPr>
        <p:spPr>
          <a:xfrm>
            <a:off x="0" y="196148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ovná spojnica 14"/>
          <p:cNvCxnSpPr/>
          <p:nvPr/>
        </p:nvCxnSpPr>
        <p:spPr>
          <a:xfrm>
            <a:off x="3995936" y="2105496"/>
            <a:ext cx="0" cy="4752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179512" y="188640"/>
            <a:ext cx="280831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latin typeface="Arial" pitchFamily="34" charset="0"/>
                <a:cs typeface="Arial" pitchFamily="34" charset="0"/>
              </a:rPr>
              <a:t>Cykly:</a:t>
            </a:r>
          </a:p>
          <a:p>
            <a:endParaRPr lang="sk-SK" dirty="0" smtClean="0"/>
          </a:p>
          <a:p>
            <a:r>
              <a:rPr lang="nn-NO" dirty="0" smtClean="0"/>
              <a:t>for</a:t>
            </a:r>
            <a:r>
              <a:rPr lang="nn-NO" b="1" dirty="0" smtClean="0"/>
              <a:t> </a:t>
            </a:r>
            <a:r>
              <a:rPr lang="nn-NO" dirty="0" smtClean="0"/>
              <a:t>(int i = 0; i &lt; 10; i++)</a:t>
            </a:r>
            <a:endParaRPr lang="sk-SK" dirty="0" smtClean="0"/>
          </a:p>
          <a:p>
            <a:r>
              <a:rPr lang="nn-NO" dirty="0" smtClean="0"/>
              <a:t> { Serial.println(i); }</a:t>
            </a:r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r>
              <a:rPr lang="sk-SK" dirty="0" err="1" smtClean="0"/>
              <a:t>while</a:t>
            </a:r>
            <a:r>
              <a:rPr lang="sk-SK" b="1" dirty="0" smtClean="0"/>
              <a:t> </a:t>
            </a:r>
            <a:r>
              <a:rPr lang="sk-SK" dirty="0" smtClean="0"/>
              <a:t>(</a:t>
            </a:r>
            <a:r>
              <a:rPr lang="sk-SK" dirty="0" err="1" smtClean="0"/>
              <a:t>digitalRead</a:t>
            </a:r>
            <a:r>
              <a:rPr lang="sk-SK" dirty="0" smtClean="0"/>
              <a:t>(10)) </a:t>
            </a:r>
          </a:p>
          <a:p>
            <a:r>
              <a:rPr lang="sk-SK" dirty="0" smtClean="0"/>
              <a:t>{ blikanie}</a:t>
            </a:r>
          </a:p>
          <a:p>
            <a:endParaRPr lang="sk-SK" dirty="0" smtClean="0"/>
          </a:p>
          <a:p>
            <a:endParaRPr lang="sk-SK" dirty="0"/>
          </a:p>
        </p:txBody>
      </p:sp>
      <p:cxnSp>
        <p:nvCxnSpPr>
          <p:cNvPr id="7" name="Rovná spojnica 6"/>
          <p:cNvCxnSpPr/>
          <p:nvPr/>
        </p:nvCxnSpPr>
        <p:spPr>
          <a:xfrm>
            <a:off x="3347864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ovná spojnica 10"/>
          <p:cNvCxnSpPr/>
          <p:nvPr/>
        </p:nvCxnSpPr>
        <p:spPr>
          <a:xfrm>
            <a:off x="0" y="2564904"/>
            <a:ext cx="33478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BlokTextu 11"/>
          <p:cNvSpPr txBox="1"/>
          <p:nvPr/>
        </p:nvSpPr>
        <p:spPr>
          <a:xfrm>
            <a:off x="35496" y="2708920"/>
            <a:ext cx="37444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latin typeface="Arial" pitchFamily="34" charset="0"/>
                <a:cs typeface="Arial" pitchFamily="34" charset="0"/>
              </a:rPr>
              <a:t>Dátové typy:</a:t>
            </a:r>
          </a:p>
          <a:p>
            <a:r>
              <a:rPr lang="sk-SK" b="1" dirty="0" smtClean="0"/>
              <a:t>a) číselné</a:t>
            </a:r>
          </a:p>
          <a:p>
            <a:pPr>
              <a:buFont typeface="Arial" pitchFamily="34" charset="0"/>
              <a:buChar char="•"/>
            </a:pPr>
            <a:r>
              <a:rPr lang="sk-SK" b="1" dirty="0" smtClean="0"/>
              <a:t> </a:t>
            </a:r>
            <a:r>
              <a:rPr lang="sk-SK" dirty="0" smtClean="0"/>
              <a:t>byte (8 bitov)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err="1" smtClean="0"/>
              <a:t>integer</a:t>
            </a:r>
            <a:r>
              <a:rPr lang="sk-SK" dirty="0" smtClean="0"/>
              <a:t> (celé číslo)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err="1" smtClean="0"/>
              <a:t>long</a:t>
            </a:r>
            <a:r>
              <a:rPr lang="sk-SK" dirty="0" smtClean="0"/>
              <a:t> (celočíselné 32 bitové číslo)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err="1" smtClean="0"/>
              <a:t>float</a:t>
            </a:r>
            <a:r>
              <a:rPr lang="sk-SK" dirty="0" smtClean="0"/>
              <a:t> (číslo s desatinnou čiarkou)</a:t>
            </a:r>
          </a:p>
          <a:p>
            <a:endParaRPr lang="sk-SK" dirty="0" smtClean="0"/>
          </a:p>
          <a:p>
            <a:r>
              <a:rPr lang="sk-SK" b="1" dirty="0" smtClean="0"/>
              <a:t>b) </a:t>
            </a:r>
            <a:r>
              <a:rPr lang="sk-SK" b="1" dirty="0" err="1" smtClean="0"/>
              <a:t>Boolean</a:t>
            </a:r>
            <a:endParaRPr lang="sk-SK" b="1" dirty="0" smtClean="0"/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logická 0 (</a:t>
            </a:r>
            <a:r>
              <a:rPr lang="sk-SK" dirty="0" err="1" smtClean="0"/>
              <a:t>false</a:t>
            </a:r>
            <a:r>
              <a:rPr lang="sk-SK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logická 1 (</a:t>
            </a:r>
            <a:r>
              <a:rPr lang="sk-SK" dirty="0" err="1" smtClean="0"/>
              <a:t>true</a:t>
            </a:r>
            <a:r>
              <a:rPr lang="sk-SK" dirty="0" smtClean="0"/>
              <a:t>)</a:t>
            </a:r>
          </a:p>
          <a:p>
            <a:pPr>
              <a:buFont typeface="Arial" pitchFamily="34" charset="0"/>
              <a:buChar char="•"/>
            </a:pPr>
            <a:endParaRPr lang="sk-SK" dirty="0" smtClean="0"/>
          </a:p>
          <a:p>
            <a:r>
              <a:rPr lang="sk-SK" b="1" dirty="0" smtClean="0"/>
              <a:t>c) Znakový dátový typ</a:t>
            </a:r>
          </a:p>
          <a:p>
            <a:pPr>
              <a:buFont typeface="Arial" pitchFamily="34" charset="0"/>
              <a:buChar char="•"/>
            </a:pPr>
            <a:r>
              <a:rPr lang="sk-SK" b="1" dirty="0" smtClean="0"/>
              <a:t> </a:t>
            </a:r>
            <a:r>
              <a:rPr lang="sk-SK" dirty="0" err="1" smtClean="0"/>
              <a:t>char</a:t>
            </a:r>
            <a:r>
              <a:rPr lang="sk-SK" dirty="0" smtClean="0"/>
              <a:t> – jeden znak textu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err="1" smtClean="0"/>
              <a:t>string</a:t>
            </a:r>
            <a:r>
              <a:rPr lang="sk-SK" dirty="0" smtClean="0"/>
              <a:t> – viac znakov textu</a:t>
            </a:r>
          </a:p>
          <a:p>
            <a:endParaRPr lang="sk-SK" dirty="0" smtClean="0"/>
          </a:p>
          <a:p>
            <a:endParaRPr lang="sk-SK" dirty="0"/>
          </a:p>
        </p:txBody>
      </p:sp>
      <p:sp>
        <p:nvSpPr>
          <p:cNvPr id="13" name="BlokTextu 12"/>
          <p:cNvSpPr txBox="1"/>
          <p:nvPr/>
        </p:nvSpPr>
        <p:spPr>
          <a:xfrm>
            <a:off x="3491880" y="188640"/>
            <a:ext cx="309634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latin typeface="Arial" pitchFamily="34" charset="0"/>
                <a:cs typeface="Arial" pitchFamily="34" charset="0"/>
              </a:rPr>
              <a:t>Čítanie vstupu: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err="1" smtClean="0"/>
              <a:t>digitalRead</a:t>
            </a:r>
            <a:r>
              <a:rPr lang="sk-SK" dirty="0" smtClean="0"/>
              <a:t>(vstup)</a:t>
            </a:r>
          </a:p>
          <a:p>
            <a:pPr>
              <a:buFont typeface="Arial" pitchFamily="34" charset="0"/>
              <a:buChar char="•"/>
            </a:pPr>
            <a:endParaRPr lang="sk-SK" dirty="0" smtClean="0"/>
          </a:p>
          <a:p>
            <a:r>
              <a:rPr lang="sk-SK" sz="2000" b="1" dirty="0" smtClean="0">
                <a:latin typeface="Arial" pitchFamily="34" charset="0"/>
                <a:cs typeface="Arial" pitchFamily="34" charset="0"/>
              </a:rPr>
              <a:t>Vstupy a výstupy: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err="1" smtClean="0"/>
              <a:t>pinMode</a:t>
            </a:r>
            <a:r>
              <a:rPr lang="sk-SK" dirty="0" smtClean="0"/>
              <a:t>(</a:t>
            </a:r>
            <a:r>
              <a:rPr lang="sk-SK" dirty="0" err="1" smtClean="0"/>
              <a:t>led</a:t>
            </a:r>
            <a:r>
              <a:rPr lang="sk-SK" dirty="0" smtClean="0"/>
              <a:t>, OUTPUT);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err="1" smtClean="0"/>
              <a:t>pinMode</a:t>
            </a:r>
            <a:r>
              <a:rPr lang="sk-SK" dirty="0" smtClean="0"/>
              <a:t>(</a:t>
            </a:r>
            <a:r>
              <a:rPr lang="sk-SK" dirty="0" err="1" smtClean="0"/>
              <a:t>tlacitko</a:t>
            </a:r>
            <a:r>
              <a:rPr lang="sk-SK" dirty="0" smtClean="0"/>
              <a:t>, INPUT);</a:t>
            </a:r>
          </a:p>
          <a:p>
            <a:endParaRPr lang="sk-SK" dirty="0"/>
          </a:p>
        </p:txBody>
      </p:sp>
      <p:cxnSp>
        <p:nvCxnSpPr>
          <p:cNvPr id="14" name="Rovná spojnica 13"/>
          <p:cNvCxnSpPr/>
          <p:nvPr/>
        </p:nvCxnSpPr>
        <p:spPr>
          <a:xfrm>
            <a:off x="3347864" y="908720"/>
            <a:ext cx="3024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ovná spojnica 14"/>
          <p:cNvCxnSpPr/>
          <p:nvPr/>
        </p:nvCxnSpPr>
        <p:spPr>
          <a:xfrm>
            <a:off x="3347864" y="2060848"/>
            <a:ext cx="3024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ovná spojnica 15"/>
          <p:cNvCxnSpPr/>
          <p:nvPr/>
        </p:nvCxnSpPr>
        <p:spPr>
          <a:xfrm>
            <a:off x="6372200" y="-27384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BlokTextu 19"/>
          <p:cNvSpPr txBox="1"/>
          <p:nvPr/>
        </p:nvSpPr>
        <p:spPr>
          <a:xfrm>
            <a:off x="3419872" y="2348880"/>
            <a:ext cx="2808312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latin typeface="Arial" pitchFamily="34" charset="0"/>
                <a:cs typeface="Arial" pitchFamily="34" charset="0"/>
              </a:rPr>
              <a:t>Podmienený príkaz </a:t>
            </a:r>
            <a:r>
              <a:rPr lang="sk-SK" sz="2000" b="1" dirty="0" err="1" smtClean="0">
                <a:latin typeface="Arial" pitchFamily="34" charset="0"/>
                <a:cs typeface="Arial" pitchFamily="34" charset="0"/>
              </a:rPr>
              <a:t>Case</a:t>
            </a:r>
            <a:r>
              <a:rPr lang="sk-SK" sz="20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sk-SK" dirty="0" err="1" smtClean="0"/>
              <a:t>switch</a:t>
            </a:r>
            <a:r>
              <a:rPr lang="sk-SK" dirty="0" smtClean="0"/>
              <a:t> (</a:t>
            </a:r>
            <a:r>
              <a:rPr lang="sk-SK" dirty="0" err="1" smtClean="0"/>
              <a:t>premenna</a:t>
            </a:r>
            <a:r>
              <a:rPr lang="sk-SK" dirty="0" smtClean="0"/>
              <a:t>) {</a:t>
            </a:r>
          </a:p>
          <a:p>
            <a:r>
              <a:rPr lang="sk-SK" dirty="0" err="1" smtClean="0"/>
              <a:t>case</a:t>
            </a:r>
            <a:r>
              <a:rPr lang="sk-SK" dirty="0" smtClean="0"/>
              <a:t> 1:</a:t>
            </a:r>
          </a:p>
          <a:p>
            <a:r>
              <a:rPr lang="pl-PL" dirty="0" smtClean="0"/>
              <a:t>.......</a:t>
            </a:r>
          </a:p>
          <a:p>
            <a:r>
              <a:rPr lang="pl-PL" dirty="0" smtClean="0"/>
              <a:t>break</a:t>
            </a:r>
          </a:p>
          <a:p>
            <a:r>
              <a:rPr lang="sk-SK" dirty="0" err="1" smtClean="0"/>
              <a:t>case</a:t>
            </a:r>
            <a:r>
              <a:rPr lang="sk-SK" dirty="0" smtClean="0"/>
              <a:t> 2:</a:t>
            </a:r>
          </a:p>
          <a:p>
            <a:r>
              <a:rPr lang="sk-SK" dirty="0" smtClean="0"/>
              <a:t>.......</a:t>
            </a:r>
          </a:p>
          <a:p>
            <a:r>
              <a:rPr lang="sk-SK" dirty="0" smtClean="0"/>
              <a:t>break;</a:t>
            </a:r>
          </a:p>
          <a:p>
            <a:r>
              <a:rPr lang="sk-SK" dirty="0" smtClean="0"/>
              <a:t>default</a:t>
            </a:r>
            <a:r>
              <a:rPr lang="en-CA" dirty="0" smtClean="0"/>
              <a:t>:</a:t>
            </a:r>
          </a:p>
          <a:p>
            <a:r>
              <a:rPr lang="sk-SK" dirty="0" smtClean="0"/>
              <a:t>.........}</a:t>
            </a:r>
          </a:p>
        </p:txBody>
      </p:sp>
      <p:cxnSp>
        <p:nvCxnSpPr>
          <p:cNvPr id="21" name="Rovná spojnica 20"/>
          <p:cNvCxnSpPr/>
          <p:nvPr/>
        </p:nvCxnSpPr>
        <p:spPr>
          <a:xfrm>
            <a:off x="3347864" y="5715016"/>
            <a:ext cx="3024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BlokTextu 21"/>
          <p:cNvSpPr txBox="1"/>
          <p:nvPr/>
        </p:nvSpPr>
        <p:spPr>
          <a:xfrm>
            <a:off x="6516216" y="548680"/>
            <a:ext cx="255577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dirty="0" err="1" smtClean="0"/>
              <a:t>Serial.print</a:t>
            </a:r>
            <a:r>
              <a:rPr lang="sk-SK" dirty="0" smtClean="0"/>
              <a:t>(97); </a:t>
            </a:r>
          </a:p>
          <a:p>
            <a:r>
              <a:rPr lang="sk-SK" dirty="0" smtClean="0"/>
              <a:t>//</a:t>
            </a:r>
            <a:r>
              <a:rPr lang="sk-SK" dirty="0" err="1" smtClean="0"/>
              <a:t>vypise</a:t>
            </a:r>
            <a:r>
              <a:rPr lang="sk-SK" dirty="0" smtClean="0"/>
              <a:t>: 97</a:t>
            </a:r>
          </a:p>
          <a:p>
            <a:pPr>
              <a:buFont typeface="Arial" pitchFamily="34" charset="0"/>
              <a:buChar char="•"/>
            </a:pPr>
            <a:r>
              <a:rPr lang="sk-SK" dirty="0" err="1" smtClean="0"/>
              <a:t>Serial.print</a:t>
            </a:r>
            <a:r>
              <a:rPr lang="sk-SK" dirty="0" smtClean="0"/>
              <a:t>(2.123456); //</a:t>
            </a:r>
            <a:r>
              <a:rPr lang="sk-SK" dirty="0" err="1" smtClean="0"/>
              <a:t>vypise</a:t>
            </a:r>
            <a:r>
              <a:rPr lang="sk-SK" dirty="0" smtClean="0"/>
              <a:t>: 2.12</a:t>
            </a:r>
          </a:p>
          <a:p>
            <a:pPr>
              <a:buFont typeface="Arial" pitchFamily="34" charset="0"/>
              <a:buChar char="•"/>
            </a:pPr>
            <a:r>
              <a:rPr lang="en-US" dirty="0" err="1" smtClean="0"/>
              <a:t>Serial.print</a:t>
            </a:r>
            <a:r>
              <a:rPr lang="en-US" dirty="0" smtClean="0"/>
              <a:t>('a'); </a:t>
            </a:r>
            <a:endParaRPr lang="sk-SK" dirty="0" smtClean="0"/>
          </a:p>
          <a:p>
            <a:r>
              <a:rPr lang="en-US" dirty="0" smtClean="0"/>
              <a:t>//</a:t>
            </a:r>
            <a:r>
              <a:rPr lang="en-US" dirty="0" err="1" smtClean="0"/>
              <a:t>vypise</a:t>
            </a:r>
            <a:r>
              <a:rPr lang="en-US" dirty="0" smtClean="0"/>
              <a:t>: "a"</a:t>
            </a:r>
          </a:p>
          <a:p>
            <a:pPr>
              <a:buFont typeface="Arial" pitchFamily="34" charset="0"/>
              <a:buChar char="•"/>
            </a:pPr>
            <a:r>
              <a:rPr lang="sk-SK" dirty="0" err="1" smtClean="0"/>
              <a:t>Serial.print</a:t>
            </a:r>
            <a:r>
              <a:rPr lang="sk-SK" dirty="0" smtClean="0"/>
              <a:t>("ABCDEF");</a:t>
            </a:r>
          </a:p>
          <a:p>
            <a:r>
              <a:rPr lang="sk-SK" dirty="0" smtClean="0"/>
              <a:t> //</a:t>
            </a:r>
            <a:r>
              <a:rPr lang="sk-SK" dirty="0" err="1" smtClean="0"/>
              <a:t>vypise</a:t>
            </a:r>
            <a:r>
              <a:rPr lang="sk-SK" dirty="0" smtClean="0"/>
              <a:t>: "ABCDEF„</a:t>
            </a:r>
          </a:p>
          <a:p>
            <a:pPr>
              <a:buFont typeface="Arial" pitchFamily="34" charset="0"/>
              <a:buChar char="•"/>
            </a:pPr>
            <a:r>
              <a:rPr lang="sk-SK" dirty="0" err="1" smtClean="0"/>
              <a:t>Serial.print</a:t>
            </a:r>
            <a:r>
              <a:rPr lang="sk-SK" dirty="0" smtClean="0"/>
              <a:t>(97, DEC); //</a:t>
            </a:r>
            <a:r>
              <a:rPr lang="sk-SK" dirty="0" err="1" smtClean="0"/>
              <a:t>vrati</a:t>
            </a:r>
            <a:r>
              <a:rPr lang="sk-SK" dirty="0" smtClean="0"/>
              <a:t>: 97</a:t>
            </a:r>
          </a:p>
          <a:p>
            <a:pPr>
              <a:buFont typeface="Arial" pitchFamily="34" charset="0"/>
              <a:buChar char="•"/>
            </a:pPr>
            <a:r>
              <a:rPr lang="sk-SK" dirty="0" err="1" smtClean="0"/>
              <a:t>Serial.print</a:t>
            </a:r>
            <a:r>
              <a:rPr lang="sk-SK" dirty="0" smtClean="0"/>
              <a:t>(97, BIN); //</a:t>
            </a:r>
            <a:r>
              <a:rPr lang="sk-SK" dirty="0" err="1" smtClean="0"/>
              <a:t>vrati</a:t>
            </a:r>
            <a:r>
              <a:rPr lang="sk-SK" dirty="0" smtClean="0"/>
              <a:t>: 1100001</a:t>
            </a:r>
          </a:p>
          <a:p>
            <a:pPr>
              <a:buFont typeface="Arial" pitchFamily="34" charset="0"/>
              <a:buChar char="•"/>
            </a:pPr>
            <a:r>
              <a:rPr lang="sk-SK" dirty="0" err="1" smtClean="0"/>
              <a:t>Serial.print</a:t>
            </a:r>
            <a:r>
              <a:rPr lang="sk-SK" dirty="0" smtClean="0"/>
              <a:t>(97, HEX); //</a:t>
            </a:r>
            <a:r>
              <a:rPr lang="sk-SK" dirty="0" err="1" smtClean="0"/>
              <a:t>vrati</a:t>
            </a:r>
            <a:r>
              <a:rPr lang="sk-SK" dirty="0" smtClean="0"/>
              <a:t>: 61 (=97 </a:t>
            </a:r>
            <a:r>
              <a:rPr lang="sk-SK" smtClean="0"/>
              <a:t>v sestnactkovej sustave</a:t>
            </a:r>
            <a:r>
              <a:rPr lang="sk-SK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sk-SK" dirty="0" err="1" smtClean="0"/>
              <a:t>Serial.print</a:t>
            </a:r>
            <a:r>
              <a:rPr lang="sk-SK" dirty="0" smtClean="0"/>
              <a:t>(4.56789, 0); //</a:t>
            </a:r>
            <a:r>
              <a:rPr lang="sk-SK" dirty="0" err="1" smtClean="0"/>
              <a:t>vrati</a:t>
            </a:r>
            <a:r>
              <a:rPr lang="sk-SK" dirty="0" smtClean="0"/>
              <a:t>: 5</a:t>
            </a:r>
          </a:p>
          <a:p>
            <a:pPr>
              <a:buFont typeface="Arial" pitchFamily="34" charset="0"/>
              <a:buChar char="•"/>
            </a:pPr>
            <a:r>
              <a:rPr lang="sk-SK" dirty="0" err="1" smtClean="0"/>
              <a:t>Serial.print</a:t>
            </a:r>
            <a:r>
              <a:rPr lang="sk-SK" dirty="0" smtClean="0"/>
              <a:t>(4.56789, 1); //</a:t>
            </a:r>
            <a:r>
              <a:rPr lang="sk-SK" dirty="0" err="1" smtClean="0"/>
              <a:t>vrati</a:t>
            </a:r>
            <a:r>
              <a:rPr lang="sk-SK" dirty="0" smtClean="0"/>
              <a:t>: 4.6</a:t>
            </a:r>
          </a:p>
          <a:p>
            <a:pPr>
              <a:buFont typeface="Arial" pitchFamily="34" charset="0"/>
              <a:buChar char="•"/>
            </a:pPr>
            <a:r>
              <a:rPr lang="sk-SK" dirty="0" err="1" smtClean="0"/>
              <a:t>Serial.print</a:t>
            </a:r>
            <a:r>
              <a:rPr lang="sk-SK" dirty="0" smtClean="0"/>
              <a:t>(4.56789, 3); //</a:t>
            </a:r>
            <a:r>
              <a:rPr lang="sk-SK" dirty="0" err="1" smtClean="0"/>
              <a:t>vrati</a:t>
            </a:r>
            <a:r>
              <a:rPr lang="sk-SK" dirty="0" smtClean="0"/>
              <a:t>: 4.568</a:t>
            </a:r>
            <a:endParaRPr lang="sk-SK" dirty="0"/>
          </a:p>
        </p:txBody>
      </p:sp>
      <p:sp>
        <p:nvSpPr>
          <p:cNvPr id="23" name="BlokTextu 22"/>
          <p:cNvSpPr txBox="1"/>
          <p:nvPr/>
        </p:nvSpPr>
        <p:spPr>
          <a:xfrm>
            <a:off x="6516216" y="188640"/>
            <a:ext cx="2177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b="1" dirty="0" smtClean="0">
                <a:latin typeface="Arial" pitchFamily="34" charset="0"/>
                <a:cs typeface="Arial" pitchFamily="34" charset="0"/>
              </a:rPr>
              <a:t>Odosielanie dát:</a:t>
            </a:r>
            <a:endParaRPr lang="sk-SK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BlokTextu 23"/>
          <p:cNvSpPr txBox="1"/>
          <p:nvPr/>
        </p:nvSpPr>
        <p:spPr>
          <a:xfrm>
            <a:off x="3419872" y="5801701"/>
            <a:ext cx="266429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latin typeface="Arial" pitchFamily="34" charset="0"/>
                <a:cs typeface="Arial" pitchFamily="34" charset="0"/>
              </a:rPr>
              <a:t>Čakanie v milisekundách:</a:t>
            </a:r>
          </a:p>
          <a:p>
            <a:r>
              <a:rPr lang="sk-SK" dirty="0" err="1" smtClean="0"/>
              <a:t>delay</a:t>
            </a:r>
            <a:r>
              <a:rPr lang="sk-SK" dirty="0" smtClean="0"/>
              <a:t>()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251520" y="188640"/>
            <a:ext cx="525658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latin typeface="Arial" pitchFamily="34" charset="0"/>
                <a:cs typeface="Arial" pitchFamily="34" charset="0"/>
              </a:rPr>
              <a:t>Matematické operácie: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+, -, *, /, 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min(), max(), 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err="1" smtClean="0"/>
              <a:t>pow</a:t>
            </a:r>
            <a:r>
              <a:rPr lang="sk-SK" dirty="0" smtClean="0"/>
              <a:t>(</a:t>
            </a:r>
            <a:r>
              <a:rPr lang="sk-SK" dirty="0" err="1" smtClean="0"/>
              <a:t>a,b</a:t>
            </a:r>
            <a:r>
              <a:rPr lang="sk-SK" dirty="0" smtClean="0"/>
              <a:t>) – mocnina a na b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err="1" smtClean="0"/>
              <a:t>sqrt</a:t>
            </a:r>
            <a:r>
              <a:rPr lang="sk-SK" dirty="0" smtClean="0"/>
              <a:t>(a) – druhá odmocnina a</a:t>
            </a:r>
          </a:p>
          <a:p>
            <a:pPr>
              <a:buFont typeface="Arial" pitchFamily="34" charset="0"/>
              <a:buChar char="•"/>
            </a:pPr>
            <a:endParaRPr lang="sk-SK" dirty="0" smtClean="0"/>
          </a:p>
          <a:p>
            <a:r>
              <a:rPr lang="sk-SK" sz="2000" b="1" dirty="0" smtClean="0">
                <a:latin typeface="Arial" pitchFamily="34" charset="0"/>
                <a:cs typeface="Arial" pitchFamily="34" charset="0"/>
              </a:rPr>
              <a:t>Generovanie náhodných čísiel: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err="1" smtClean="0"/>
              <a:t>random</a:t>
            </a:r>
            <a:r>
              <a:rPr lang="sk-SK" dirty="0" smtClean="0"/>
              <a:t>(min, max)</a:t>
            </a:r>
          </a:p>
          <a:p>
            <a:pPr>
              <a:buFont typeface="Arial" pitchFamily="34" charset="0"/>
              <a:buChar char="•"/>
            </a:pPr>
            <a:endParaRPr lang="sk-SK" dirty="0" smtClean="0"/>
          </a:p>
          <a:p>
            <a:r>
              <a:rPr lang="sk-SK" sz="2000" b="1" dirty="0" smtClean="0">
                <a:latin typeface="Arial" pitchFamily="34" charset="0"/>
                <a:cs typeface="Arial" pitchFamily="34" charset="0"/>
              </a:rPr>
              <a:t>Generovanie tónov: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tone()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err="1" smtClean="0"/>
              <a:t>notone</a:t>
            </a:r>
            <a:r>
              <a:rPr lang="sk-SK" dirty="0" smtClean="0"/>
              <a:t>()</a:t>
            </a:r>
          </a:p>
          <a:p>
            <a:pPr>
              <a:buFont typeface="Arial" pitchFamily="34" charset="0"/>
              <a:buChar char="•"/>
            </a:pPr>
            <a:endParaRPr lang="sk-SK" dirty="0" smtClean="0"/>
          </a:p>
          <a:p>
            <a:endParaRPr lang="sk-SK" dirty="0" smtClean="0"/>
          </a:p>
          <a:p>
            <a:pPr>
              <a:buFont typeface="Arial" pitchFamily="34" charset="0"/>
              <a:buChar char="•"/>
            </a:pPr>
            <a:endParaRPr lang="sk-SK" dirty="0" smtClean="0"/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142844" y="71414"/>
            <a:ext cx="3929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Cyklus - FOR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142844" y="664380"/>
            <a:ext cx="50006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dirty="0" err="1">
                <a:latin typeface="Arial" pitchFamily="34" charset="0"/>
                <a:cs typeface="Arial" pitchFamily="34" charset="0"/>
              </a:rPr>
              <a:t>void</a:t>
            </a:r>
            <a:r>
              <a:rPr lang="sk-SK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sk-SK" sz="1600" dirty="0" err="1">
                <a:latin typeface="Arial" pitchFamily="34" charset="0"/>
                <a:cs typeface="Arial" pitchFamily="34" charset="0"/>
              </a:rPr>
              <a:t>setup</a:t>
            </a:r>
            <a:r>
              <a:rPr lang="sk-SK" sz="1600" dirty="0">
                <a:latin typeface="Arial" pitchFamily="34" charset="0"/>
                <a:cs typeface="Arial" pitchFamily="34" charset="0"/>
              </a:rPr>
              <a:t>() {</a:t>
            </a:r>
          </a:p>
          <a:p>
            <a:r>
              <a:rPr lang="sk-SK" sz="1600" dirty="0">
                <a:latin typeface="Arial" pitchFamily="34" charset="0"/>
                <a:cs typeface="Arial" pitchFamily="34" charset="0"/>
              </a:rPr>
              <a:t> </a:t>
            </a:r>
            <a:r>
              <a:rPr lang="sk-SK" sz="1600" dirty="0" err="1">
                <a:latin typeface="Arial" pitchFamily="34" charset="0"/>
                <a:cs typeface="Arial" pitchFamily="34" charset="0"/>
              </a:rPr>
              <a:t>Serial.begin</a:t>
            </a:r>
            <a:r>
              <a:rPr lang="sk-SK" sz="1600" dirty="0">
                <a:latin typeface="Arial" pitchFamily="34" charset="0"/>
                <a:cs typeface="Arial" pitchFamily="34" charset="0"/>
              </a:rPr>
              <a:t>(9600);</a:t>
            </a:r>
          </a:p>
          <a:p>
            <a:endParaRPr lang="sk-SK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60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sk-SK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600" dirty="0">
                <a:latin typeface="Arial" pitchFamily="34" charset="0"/>
                <a:cs typeface="Arial" pitchFamily="34" charset="0"/>
              </a:rPr>
              <a:t>(</a:t>
            </a:r>
            <a:r>
              <a:rPr lang="sk-SK" sz="1600" dirty="0" err="1">
                <a:latin typeface="Arial" pitchFamily="34" charset="0"/>
                <a:cs typeface="Arial" pitchFamily="34" charset="0"/>
              </a:rPr>
              <a:t>int</a:t>
            </a:r>
            <a:r>
              <a:rPr lang="sk-SK" sz="1600" dirty="0">
                <a:latin typeface="Arial" pitchFamily="34" charset="0"/>
                <a:cs typeface="Arial" pitchFamily="34" charset="0"/>
              </a:rPr>
              <a:t> count=0; count&lt;255; </a:t>
            </a:r>
            <a:r>
              <a:rPr lang="sk-SK" sz="1600" dirty="0" err="1">
                <a:latin typeface="Arial" pitchFamily="34" charset="0"/>
                <a:cs typeface="Arial" pitchFamily="34" charset="0"/>
              </a:rPr>
              <a:t>count</a:t>
            </a:r>
            <a:r>
              <a:rPr lang="sk-SK" sz="1600" dirty="0">
                <a:latin typeface="Arial" pitchFamily="34" charset="0"/>
                <a:cs typeface="Arial" pitchFamily="34" charset="0"/>
              </a:rPr>
              <a:t>++) {</a:t>
            </a:r>
          </a:p>
          <a:p>
            <a:r>
              <a:rPr lang="sk-SK" sz="1600" dirty="0">
                <a:latin typeface="Arial" pitchFamily="34" charset="0"/>
                <a:cs typeface="Arial" pitchFamily="34" charset="0"/>
              </a:rPr>
              <a:t> </a:t>
            </a:r>
            <a:r>
              <a:rPr lang="sk-SK" sz="1600" dirty="0" err="1">
                <a:latin typeface="Arial" pitchFamily="34" charset="0"/>
                <a:cs typeface="Arial" pitchFamily="34" charset="0"/>
              </a:rPr>
              <a:t>Serial.println</a:t>
            </a:r>
            <a:r>
              <a:rPr lang="sk-SK" sz="1600" dirty="0">
                <a:latin typeface="Arial" pitchFamily="34" charset="0"/>
                <a:cs typeface="Arial" pitchFamily="34" charset="0"/>
              </a:rPr>
              <a:t>(</a:t>
            </a:r>
            <a:r>
              <a:rPr lang="sk-SK" sz="1600" dirty="0" err="1">
                <a:latin typeface="Arial" pitchFamily="34" charset="0"/>
                <a:cs typeface="Arial" pitchFamily="34" charset="0"/>
              </a:rPr>
              <a:t>count</a:t>
            </a:r>
            <a:r>
              <a:rPr lang="sk-SK" sz="1600" dirty="0">
                <a:latin typeface="Arial" pitchFamily="34" charset="0"/>
                <a:cs typeface="Arial" pitchFamily="34" charset="0"/>
              </a:rPr>
              <a:t>);</a:t>
            </a:r>
          </a:p>
          <a:p>
            <a:r>
              <a:rPr lang="sk-SK" sz="1600" dirty="0">
                <a:latin typeface="Arial" pitchFamily="34" charset="0"/>
                <a:cs typeface="Arial" pitchFamily="34" charset="0"/>
              </a:rPr>
              <a:t> </a:t>
            </a:r>
            <a:r>
              <a:rPr lang="sk-SK" sz="1600" dirty="0" err="1">
                <a:latin typeface="Arial" pitchFamily="34" charset="0"/>
                <a:cs typeface="Arial" pitchFamily="34" charset="0"/>
              </a:rPr>
              <a:t>delay</a:t>
            </a:r>
            <a:r>
              <a:rPr lang="sk-SK" sz="1600" dirty="0">
                <a:latin typeface="Arial" pitchFamily="34" charset="0"/>
                <a:cs typeface="Arial" pitchFamily="34" charset="0"/>
              </a:rPr>
              <a:t>(10);</a:t>
            </a:r>
          </a:p>
          <a:p>
            <a:r>
              <a:rPr lang="sk-SK" sz="1600" dirty="0">
                <a:latin typeface="Arial" pitchFamily="34" charset="0"/>
                <a:cs typeface="Arial" pitchFamily="34" charset="0"/>
              </a:rPr>
              <a:t> }</a:t>
            </a:r>
          </a:p>
          <a:p>
            <a:r>
              <a:rPr lang="sk-SK" sz="1600" dirty="0">
                <a:latin typeface="Arial" pitchFamily="34" charset="0"/>
                <a:cs typeface="Arial" pitchFamily="34" charset="0"/>
              </a:rPr>
              <a:t>}</a:t>
            </a:r>
          </a:p>
          <a:p>
            <a:endParaRPr lang="sk-SK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600" dirty="0" err="1" smtClean="0">
                <a:latin typeface="Arial" pitchFamily="34" charset="0"/>
                <a:cs typeface="Arial" pitchFamily="34" charset="0"/>
              </a:rPr>
              <a:t>void</a:t>
            </a:r>
            <a:r>
              <a:rPr lang="sk-SK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600" dirty="0" err="1">
                <a:latin typeface="Arial" pitchFamily="34" charset="0"/>
                <a:cs typeface="Arial" pitchFamily="34" charset="0"/>
              </a:rPr>
              <a:t>loop</a:t>
            </a:r>
            <a:r>
              <a:rPr lang="sk-SK" sz="1600" dirty="0">
                <a:latin typeface="Arial" pitchFamily="34" charset="0"/>
                <a:cs typeface="Arial" pitchFamily="34" charset="0"/>
              </a:rPr>
              <a:t>() {</a:t>
            </a:r>
          </a:p>
          <a:p>
            <a:r>
              <a:rPr lang="sk-SK" sz="1600" dirty="0">
                <a:latin typeface="Arial" pitchFamily="34" charset="0"/>
                <a:cs typeface="Arial" pitchFamily="34" charset="0"/>
              </a:rPr>
              <a:t/>
            </a:r>
            <a:br>
              <a:rPr lang="sk-SK" sz="1600" dirty="0">
                <a:latin typeface="Arial" pitchFamily="34" charset="0"/>
                <a:cs typeface="Arial" pitchFamily="34" charset="0"/>
              </a:rPr>
            </a:br>
            <a:r>
              <a:rPr lang="sk-SK" sz="1600" dirty="0">
                <a:latin typeface="Arial" pitchFamily="34" charset="0"/>
                <a:cs typeface="Arial" pitchFamily="34" charset="0"/>
              </a:rPr>
              <a:t>}</a:t>
            </a:r>
          </a:p>
        </p:txBody>
      </p:sp>
      <p:sp>
        <p:nvSpPr>
          <p:cNvPr id="7" name="Obdĺžnik 6"/>
          <p:cNvSpPr/>
          <p:nvPr/>
        </p:nvSpPr>
        <p:spPr>
          <a:xfrm>
            <a:off x="5000628" y="571480"/>
            <a:ext cx="378618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00" dirty="0" err="1" smtClean="0">
                <a:latin typeface="Arial" pitchFamily="34" charset="0"/>
                <a:cs typeface="Arial" pitchFamily="34" charset="0"/>
              </a:rPr>
              <a:t>if</a:t>
            </a:r>
            <a:r>
              <a:rPr lang="sk-SK" sz="1600" dirty="0" smtClean="0">
                <a:latin typeface="Arial" pitchFamily="34" charset="0"/>
                <a:cs typeface="Arial" pitchFamily="34" charset="0"/>
              </a:rPr>
              <a:t> (podmienka A) { </a:t>
            </a:r>
          </a:p>
          <a:p>
            <a:endParaRPr lang="sk-SK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600" dirty="0" smtClean="0">
                <a:latin typeface="Arial" pitchFamily="34" charset="0"/>
                <a:cs typeface="Arial" pitchFamily="34" charset="0"/>
              </a:rPr>
              <a:t>// blok príkazov A </a:t>
            </a:r>
          </a:p>
          <a:p>
            <a:endParaRPr lang="sk-SK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600" dirty="0" smtClean="0">
                <a:latin typeface="Arial" pitchFamily="34" charset="0"/>
                <a:cs typeface="Arial" pitchFamily="34" charset="0"/>
              </a:rPr>
              <a:t>}</a:t>
            </a:r>
            <a:r>
              <a:rPr lang="sk-SK" sz="1600" dirty="0" err="1" smtClean="0">
                <a:latin typeface="Arial" pitchFamily="34" charset="0"/>
                <a:cs typeface="Arial" pitchFamily="34" charset="0"/>
              </a:rPr>
              <a:t>else</a:t>
            </a:r>
            <a:r>
              <a:rPr lang="sk-SK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600" dirty="0" err="1" smtClean="0">
                <a:latin typeface="Arial" pitchFamily="34" charset="0"/>
                <a:cs typeface="Arial" pitchFamily="34" charset="0"/>
              </a:rPr>
              <a:t>if</a:t>
            </a:r>
            <a:r>
              <a:rPr lang="sk-SK" sz="1600" dirty="0" smtClean="0">
                <a:latin typeface="Arial" pitchFamily="34" charset="0"/>
                <a:cs typeface="Arial" pitchFamily="34" charset="0"/>
              </a:rPr>
              <a:t> (podmienka B) { </a:t>
            </a:r>
          </a:p>
          <a:p>
            <a:endParaRPr lang="sk-SK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600" dirty="0" smtClean="0">
                <a:latin typeface="Arial" pitchFamily="34" charset="0"/>
                <a:cs typeface="Arial" pitchFamily="34" charset="0"/>
              </a:rPr>
              <a:t>// blok príkazov B</a:t>
            </a:r>
          </a:p>
          <a:p>
            <a:r>
              <a:rPr lang="sk-SK" sz="16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sk-SK" sz="1600" dirty="0" smtClean="0">
                <a:latin typeface="Arial" pitchFamily="34" charset="0"/>
                <a:cs typeface="Arial" pitchFamily="34" charset="0"/>
              </a:rPr>
              <a:t>}</a:t>
            </a:r>
            <a:r>
              <a:rPr lang="sk-SK" sz="1600" dirty="0" err="1" smtClean="0">
                <a:latin typeface="Arial" pitchFamily="34" charset="0"/>
                <a:cs typeface="Arial" pitchFamily="34" charset="0"/>
              </a:rPr>
              <a:t>else</a:t>
            </a:r>
            <a:r>
              <a:rPr lang="sk-SK" sz="1600" dirty="0" smtClean="0">
                <a:latin typeface="Arial" pitchFamily="34" charset="0"/>
                <a:cs typeface="Arial" pitchFamily="34" charset="0"/>
              </a:rPr>
              <a:t>{ </a:t>
            </a:r>
          </a:p>
          <a:p>
            <a:endParaRPr lang="sk-SK" sz="1600" dirty="0">
              <a:latin typeface="Arial" pitchFamily="34" charset="0"/>
              <a:cs typeface="Arial" pitchFamily="34" charset="0"/>
            </a:endParaRPr>
          </a:p>
          <a:p>
            <a:r>
              <a:rPr lang="sk-SK" sz="1600" dirty="0" smtClean="0">
                <a:latin typeface="Arial" pitchFamily="34" charset="0"/>
                <a:cs typeface="Arial" pitchFamily="34" charset="0"/>
              </a:rPr>
              <a:t>// blok príkazov C </a:t>
            </a:r>
          </a:p>
          <a:p>
            <a:endParaRPr lang="sk-SK" sz="1600" dirty="0">
              <a:latin typeface="Arial" pitchFamily="34" charset="0"/>
              <a:cs typeface="Arial" pitchFamily="34" charset="0"/>
            </a:endParaRPr>
          </a:p>
          <a:p>
            <a:r>
              <a:rPr lang="sk-SK" sz="1600" dirty="0" smtClean="0">
                <a:latin typeface="Arial" pitchFamily="34" charset="0"/>
                <a:cs typeface="Arial" pitchFamily="34" charset="0"/>
              </a:rPr>
              <a:t>}</a:t>
            </a:r>
            <a:endParaRPr lang="sk-SK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Rovná spojnica 8"/>
          <p:cNvCxnSpPr/>
          <p:nvPr/>
        </p:nvCxnSpPr>
        <p:spPr>
          <a:xfrm rot="5400000">
            <a:off x="1464447" y="3536157"/>
            <a:ext cx="621510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BlokTextu 9"/>
          <p:cNvSpPr txBox="1"/>
          <p:nvPr/>
        </p:nvSpPr>
        <p:spPr>
          <a:xfrm>
            <a:off x="4857752" y="71414"/>
            <a:ext cx="3929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Podmienený príkaz - IF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2" name="Picture 4" descr="Jazyk C - podmienky – Kiwik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4133375"/>
            <a:ext cx="2786082" cy="2724625"/>
          </a:xfrm>
          <a:prstGeom prst="rect">
            <a:avLst/>
          </a:prstGeom>
          <a:noFill/>
        </p:spPr>
      </p:pic>
      <p:sp>
        <p:nvSpPr>
          <p:cNvPr id="13" name="BlokTextu 12"/>
          <p:cNvSpPr txBox="1"/>
          <p:nvPr/>
        </p:nvSpPr>
        <p:spPr>
          <a:xfrm>
            <a:off x="142844" y="5863256"/>
            <a:ext cx="4214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dirty="0" smtClean="0"/>
              <a:t> poznáme počet prechodov</a:t>
            </a:r>
          </a:p>
          <a:p>
            <a:pPr>
              <a:buFont typeface="Arial" pitchFamily="34" charset="0"/>
              <a:buChar char="•"/>
            </a:pPr>
            <a:r>
              <a:rPr lang="sk-SK" dirty="0"/>
              <a:t> </a:t>
            </a:r>
            <a:r>
              <a:rPr lang="sk-SK" dirty="0" smtClean="0"/>
              <a:t>podmienka na začiatku cyklu</a:t>
            </a:r>
          </a:p>
          <a:p>
            <a:pPr>
              <a:buFont typeface="Arial" pitchFamily="34" charset="0"/>
              <a:buChar char="•"/>
            </a:pPr>
            <a:r>
              <a:rPr lang="sk-SK" dirty="0"/>
              <a:t> </a:t>
            </a:r>
            <a:r>
              <a:rPr lang="sk-SK" dirty="0" err="1" smtClean="0"/>
              <a:t>najoblúbenejší</a:t>
            </a:r>
            <a:r>
              <a:rPr lang="sk-SK" dirty="0" smtClean="0"/>
              <a:t> typ cyklu</a:t>
            </a:r>
            <a:endParaRPr lang="sk-SK" dirty="0"/>
          </a:p>
        </p:txBody>
      </p:sp>
      <p:pic>
        <p:nvPicPr>
          <p:cNvPr id="12294" name="Picture 6" descr="Object Pascal - 07: Cyklus f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3286124"/>
            <a:ext cx="2733675" cy="24955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857232"/>
            <a:ext cx="545782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285720" y="285728"/>
            <a:ext cx="5214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LED </a:t>
            </a:r>
            <a:r>
              <a:rPr lang="sk-SK" sz="2400" b="1" dirty="0" err="1" smtClean="0">
                <a:latin typeface="Arial" pitchFamily="34" charset="0"/>
                <a:cs typeface="Arial" pitchFamily="34" charset="0"/>
              </a:rPr>
              <a:t>pin</a:t>
            </a:r>
            <a:r>
              <a:rPr lang="sk-SK" sz="2400" b="1" dirty="0" smtClean="0">
                <a:latin typeface="Arial" pitchFamily="34" charset="0"/>
                <a:cs typeface="Arial" pitchFamily="34" charset="0"/>
              </a:rPr>
              <a:t> 13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9" y="3315225"/>
            <a:ext cx="4143403" cy="3347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04853"/>
            <a:ext cx="499110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1" y="3541210"/>
            <a:ext cx="6072230" cy="320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BlokTextu 5"/>
          <p:cNvSpPr txBox="1"/>
          <p:nvPr/>
        </p:nvSpPr>
        <p:spPr>
          <a:xfrm>
            <a:off x="285720" y="285728"/>
            <a:ext cx="5214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Tlačidlo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5429288" cy="392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214282" y="71414"/>
            <a:ext cx="6072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Elektronický obvod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000504"/>
            <a:ext cx="6383337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BlokTextu 5"/>
          <p:cNvSpPr txBox="1"/>
          <p:nvPr/>
        </p:nvSpPr>
        <p:spPr>
          <a:xfrm>
            <a:off x="5857884" y="1785926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Uprav program aby blikal frekvenciou 500ms</a:t>
            </a:r>
            <a:endParaRPr lang="sk-SK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285728"/>
            <a:ext cx="3571875" cy="620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214282" y="214290"/>
            <a:ext cx="4786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SOS blikanie diód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t="8425" r="18928" b="3717"/>
          <a:stretch>
            <a:fillRect/>
          </a:stretch>
        </p:blipFill>
        <p:spPr bwMode="auto">
          <a:xfrm>
            <a:off x="142844" y="857232"/>
            <a:ext cx="4000527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BlokTextu 6"/>
          <p:cNvSpPr txBox="1"/>
          <p:nvPr/>
        </p:nvSpPr>
        <p:spPr>
          <a:xfrm>
            <a:off x="285720" y="6215082"/>
            <a:ext cx="442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Uprav frekvencie na 100ms a 400ms</a:t>
            </a:r>
            <a:endParaRPr lang="sk-SK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 b="4033"/>
          <a:stretch>
            <a:fillRect/>
          </a:stretch>
        </p:blipFill>
        <p:spPr bwMode="auto">
          <a:xfrm>
            <a:off x="214282" y="3643338"/>
            <a:ext cx="5884470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5" y="-24"/>
            <a:ext cx="5072097" cy="3796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BlokTextu 5"/>
          <p:cNvSpPr txBox="1"/>
          <p:nvPr/>
        </p:nvSpPr>
        <p:spPr>
          <a:xfrm>
            <a:off x="5500694" y="214290"/>
            <a:ext cx="3357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err="1" smtClean="0"/>
              <a:t>Blikač</a:t>
            </a:r>
            <a:r>
              <a:rPr lang="sk-SK" sz="2400" b="1" dirty="0" smtClean="0"/>
              <a:t> s potenciometrom</a:t>
            </a:r>
            <a:endParaRPr lang="sk-SK" sz="24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65312"/>
            <a:ext cx="8660781" cy="2685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251520" y="-171400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 smtClean="0"/>
          </a:p>
          <a:p>
            <a:r>
              <a:rPr lang="sk-SK" b="1" dirty="0" smtClean="0"/>
              <a:t>Základná štruktúra </a:t>
            </a:r>
            <a:r>
              <a:rPr lang="sk-SK" b="1" dirty="0" err="1" smtClean="0"/>
              <a:t>Arduino</a:t>
            </a:r>
            <a:r>
              <a:rPr lang="sk-SK" b="1" dirty="0" smtClean="0"/>
              <a:t> programu </a:t>
            </a:r>
            <a:endParaRPr lang="sk-SK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8892" t="2710" r="2052" b="5163"/>
          <a:stretch>
            <a:fillRect/>
          </a:stretch>
        </p:blipFill>
        <p:spPr bwMode="auto">
          <a:xfrm>
            <a:off x="251520" y="3473624"/>
            <a:ext cx="324036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401616"/>
            <a:ext cx="4813683" cy="2574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7240"/>
            <a:ext cx="27622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214290"/>
            <a:ext cx="5868987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71406" y="-24"/>
            <a:ext cx="207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Dve </a:t>
            </a:r>
            <a:r>
              <a:rPr lang="sk-SK" sz="2400" b="1" dirty="0" err="1" smtClean="0">
                <a:latin typeface="Arial" pitchFamily="34" charset="0"/>
                <a:cs typeface="Arial" pitchFamily="34" charset="0"/>
              </a:rPr>
              <a:t>led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3643314"/>
            <a:ext cx="286702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BlokTextu 6"/>
          <p:cNvSpPr txBox="1"/>
          <p:nvPr/>
        </p:nvSpPr>
        <p:spPr>
          <a:xfrm>
            <a:off x="285720" y="4929198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Uprav program aby blikali </a:t>
            </a:r>
            <a:r>
              <a:rPr lang="sk-SK" dirty="0" err="1" smtClean="0"/>
              <a:t>súčastne</a:t>
            </a:r>
            <a:endParaRPr lang="sk-SK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5354651" cy="3908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191000"/>
            <a:ext cx="576421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BlokTextu 5"/>
          <p:cNvSpPr txBox="1"/>
          <p:nvPr/>
        </p:nvSpPr>
        <p:spPr>
          <a:xfrm>
            <a:off x="285720" y="214290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Bzučiak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5715008" y="2857496"/>
            <a:ext cx="328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Uprav program aby bzučal inou frekvenciou. </a:t>
            </a:r>
            <a:endParaRPr lang="sk-SK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214290"/>
            <a:ext cx="2762250" cy="638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642918"/>
            <a:ext cx="5643602" cy="4318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BlokTextu 5"/>
          <p:cNvSpPr txBox="1"/>
          <p:nvPr/>
        </p:nvSpPr>
        <p:spPr>
          <a:xfrm>
            <a:off x="285720" y="214290"/>
            <a:ext cx="4572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Bzučiak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357158" y="5143512"/>
            <a:ext cx="54292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Nahraď frekvencie :</a:t>
            </a:r>
          </a:p>
          <a:p>
            <a:r>
              <a:rPr lang="sk-SK" dirty="0" smtClean="0"/>
              <a:t>329 – 629</a:t>
            </a:r>
          </a:p>
          <a:p>
            <a:r>
              <a:rPr lang="sk-SK" dirty="0" smtClean="0"/>
              <a:t>392 – 692</a:t>
            </a:r>
          </a:p>
          <a:p>
            <a:r>
              <a:rPr lang="sk-SK" dirty="0" smtClean="0"/>
              <a:t>261 – 561</a:t>
            </a:r>
          </a:p>
          <a:p>
            <a:r>
              <a:rPr lang="sk-SK" dirty="0" smtClean="0"/>
              <a:t>294 – 594</a:t>
            </a:r>
          </a:p>
          <a:p>
            <a:endParaRPr lang="sk-SK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928670"/>
            <a:ext cx="6072230" cy="4456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214282" y="285728"/>
            <a:ext cx="5500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Animácie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357166"/>
            <a:ext cx="2676525" cy="613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BlokTextu 6"/>
          <p:cNvSpPr txBox="1"/>
          <p:nvPr/>
        </p:nvSpPr>
        <p:spPr>
          <a:xfrm>
            <a:off x="357158" y="5857892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Uprav program aby </a:t>
            </a:r>
            <a:r>
              <a:rPr lang="sk-SK" dirty="0" err="1" smtClean="0"/>
              <a:t>led</a:t>
            </a:r>
            <a:r>
              <a:rPr lang="sk-SK" dirty="0" smtClean="0"/>
              <a:t> blikali v dvoch smeroch. </a:t>
            </a:r>
            <a:endParaRPr lang="sk-SK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4631" y="500042"/>
            <a:ext cx="3909369" cy="5830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857231"/>
            <a:ext cx="5143536" cy="520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214282" y="285728"/>
            <a:ext cx="5214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err="1" smtClean="0">
                <a:latin typeface="Arial" pitchFamily="34" charset="0"/>
                <a:cs typeface="Arial" pitchFamily="34" charset="0"/>
              </a:rPr>
              <a:t>Semafór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8623" y="642919"/>
            <a:ext cx="4760612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4356"/>
            <a:ext cx="4284685" cy="506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BlokTextu 5"/>
          <p:cNvSpPr txBox="1"/>
          <p:nvPr/>
        </p:nvSpPr>
        <p:spPr>
          <a:xfrm>
            <a:off x="285720" y="214290"/>
            <a:ext cx="3857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err="1" smtClean="0">
                <a:latin typeface="Arial" pitchFamily="34" charset="0"/>
                <a:cs typeface="Arial" pitchFamily="34" charset="0"/>
              </a:rPr>
              <a:t>Semafór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285720" y="6060064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Uprav semafor 2 na </a:t>
            </a:r>
            <a:r>
              <a:rPr lang="sk-SK" dirty="0" err="1" smtClean="0"/>
              <a:t>piny</a:t>
            </a:r>
            <a:r>
              <a:rPr lang="sk-SK" dirty="0" smtClean="0"/>
              <a:t> 10, 11, 12</a:t>
            </a:r>
            <a:endParaRPr lang="sk-SK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0403" y="214290"/>
            <a:ext cx="6154737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357298"/>
            <a:ext cx="5992813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2786058"/>
            <a:ext cx="6069013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5210175"/>
            <a:ext cx="6535737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6069013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771781"/>
            <a:ext cx="6154737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 b="42602"/>
          <a:stretch>
            <a:fillRect/>
          </a:stretch>
        </p:blipFill>
        <p:spPr bwMode="auto">
          <a:xfrm>
            <a:off x="571472" y="4286256"/>
            <a:ext cx="5992813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t="57398"/>
          <a:stretch>
            <a:fillRect/>
          </a:stretch>
        </p:blipFill>
        <p:spPr bwMode="auto">
          <a:xfrm>
            <a:off x="571472" y="357166"/>
            <a:ext cx="5992813" cy="159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928802"/>
            <a:ext cx="6430963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4680025" cy="3348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 b="11883"/>
          <a:stretch>
            <a:fillRect/>
          </a:stretch>
        </p:blipFill>
        <p:spPr bwMode="auto">
          <a:xfrm>
            <a:off x="214281" y="2643182"/>
            <a:ext cx="705167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BlokTextu 5"/>
          <p:cNvSpPr txBox="1"/>
          <p:nvPr/>
        </p:nvSpPr>
        <p:spPr>
          <a:xfrm>
            <a:off x="5357818" y="214290"/>
            <a:ext cx="221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err="1" smtClean="0">
                <a:latin typeface="Arial" pitchFamily="34" charset="0"/>
                <a:cs typeface="Arial" pitchFamily="34" charset="0"/>
              </a:rPr>
              <a:t>Servomotor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5357818" y="714356"/>
            <a:ext cx="378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Uprav program aby bola pozícia 180°.</a:t>
            </a:r>
            <a:endParaRPr lang="sk-SK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3" y="1"/>
            <a:ext cx="523784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214282" y="285728"/>
            <a:ext cx="157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err="1" smtClean="0">
                <a:latin typeface="Arial" pitchFamily="34" charset="0"/>
                <a:cs typeface="Arial" pitchFamily="34" charset="0"/>
              </a:rPr>
              <a:t>Arduino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500173"/>
            <a:ext cx="485432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6345" y="1214422"/>
            <a:ext cx="3936249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BlokTextu 5"/>
          <p:cNvSpPr txBox="1"/>
          <p:nvPr/>
        </p:nvSpPr>
        <p:spPr>
          <a:xfrm>
            <a:off x="6500826" y="357166"/>
            <a:ext cx="221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err="1" smtClean="0">
                <a:latin typeface="Arial" pitchFamily="34" charset="0"/>
                <a:cs typeface="Arial" pitchFamily="34" charset="0"/>
              </a:rPr>
              <a:t>Servomotor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357158" y="5845750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Uprav program aby ovládací signál potenciometra bol napájaný z </a:t>
            </a:r>
            <a:r>
              <a:rPr lang="sk-SK" dirty="0" err="1" smtClean="0"/>
              <a:t>pinu</a:t>
            </a:r>
            <a:r>
              <a:rPr lang="sk-SK" dirty="0" smtClean="0"/>
              <a:t> A1.</a:t>
            </a:r>
            <a:endParaRPr lang="sk-SK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3524250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7589" y="3143248"/>
            <a:ext cx="6096411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BlokTextu 5"/>
          <p:cNvSpPr txBox="1"/>
          <p:nvPr/>
        </p:nvSpPr>
        <p:spPr>
          <a:xfrm>
            <a:off x="5715008" y="285728"/>
            <a:ext cx="3000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err="1" smtClean="0">
                <a:latin typeface="Arial" pitchFamily="34" charset="0"/>
                <a:cs typeface="Arial" pitchFamily="34" charset="0"/>
              </a:rPr>
              <a:t>Joystick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5715008" y="857232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Otestuj sériový monitor</a:t>
            </a:r>
            <a:endParaRPr lang="sk-SK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71546"/>
            <a:ext cx="5701144" cy="4930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428596" y="285728"/>
            <a:ext cx="4929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err="1" smtClean="0">
                <a:latin typeface="Arial" pitchFamily="34" charset="0"/>
                <a:cs typeface="Arial" pitchFamily="34" charset="0"/>
              </a:rPr>
              <a:t>Joystick</a:t>
            </a:r>
            <a:r>
              <a:rPr lang="sk-SK" sz="2400" b="1" dirty="0" smtClean="0">
                <a:latin typeface="Arial" pitchFamily="34" charset="0"/>
                <a:cs typeface="Arial" pitchFamily="34" charset="0"/>
              </a:rPr>
              <a:t> – zapojenie s LED 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650616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357158" y="142852"/>
            <a:ext cx="8501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LCD – bežiaci text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285720" y="6143644"/>
            <a:ext cx="8286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Zmeňte premennú zdržania textu – hore a dole (50 - 400), zmeňte posúvaný text</a:t>
            </a:r>
            <a:endParaRPr lang="sk-SK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3429000"/>
            <a:ext cx="3174698" cy="247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71414"/>
            <a:ext cx="5103774" cy="542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4269772"/>
            <a:ext cx="5643570" cy="2588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BlokTextu 5"/>
          <p:cNvSpPr txBox="1"/>
          <p:nvPr/>
        </p:nvSpPr>
        <p:spPr>
          <a:xfrm>
            <a:off x="5286380" y="214290"/>
            <a:ext cx="3643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LCD displej so snímačom teploty a vlhkosti</a:t>
            </a:r>
            <a:endParaRPr lang="sk-SK" sz="24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5357818" y="1643050"/>
            <a:ext cx="3500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Vymeňte riadky s hodnotami vlhkosť a teplota, uprav texty na teplota a vlhkosť</a:t>
            </a:r>
            <a:endParaRPr lang="sk-SK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14357"/>
            <a:ext cx="5455045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214282" y="214290"/>
            <a:ext cx="8358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LCD displej so snímačom vzdialenosti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357158" y="3929066"/>
            <a:ext cx="3575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 smtClean="0"/>
              <a:t>distance_cm</a:t>
            </a:r>
            <a:r>
              <a:rPr lang="sk-SK" dirty="0" smtClean="0"/>
              <a:t> = 0.017 * </a:t>
            </a:r>
            <a:r>
              <a:rPr lang="sk-SK" dirty="0" err="1" smtClean="0"/>
              <a:t>duration_us</a:t>
            </a:r>
            <a:r>
              <a:rPr lang="sk-SK" dirty="0" smtClean="0"/>
              <a:t>; </a:t>
            </a:r>
            <a:endParaRPr lang="sk-SK" dirty="0"/>
          </a:p>
        </p:txBody>
      </p:sp>
      <p:sp>
        <p:nvSpPr>
          <p:cNvPr id="7" name="BlokTextu 6"/>
          <p:cNvSpPr txBox="1"/>
          <p:nvPr/>
        </p:nvSpPr>
        <p:spPr>
          <a:xfrm>
            <a:off x="357158" y="4429132"/>
            <a:ext cx="8358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Vzdialenosť = rýchlosť zvuku * čas / 2</a:t>
            </a:r>
            <a:endParaRPr lang="sk-SK" sz="2400" b="1" dirty="0"/>
          </a:p>
        </p:txBody>
      </p:sp>
      <p:sp>
        <p:nvSpPr>
          <p:cNvPr id="8" name="BlokTextu 7"/>
          <p:cNvSpPr txBox="1"/>
          <p:nvPr/>
        </p:nvSpPr>
        <p:spPr>
          <a:xfrm>
            <a:off x="428596" y="5072074"/>
            <a:ext cx="835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Zapojte pomocou kontaktnej plochy</a:t>
            </a:r>
            <a:endParaRPr lang="sk-SK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1071546"/>
            <a:ext cx="395748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285720" y="285728"/>
            <a:ext cx="8501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Zapojenie </a:t>
            </a:r>
            <a:r>
              <a:rPr lang="sk-SK" sz="2400" b="1" dirty="0" err="1" smtClean="0">
                <a:latin typeface="Arial" pitchFamily="34" charset="0"/>
                <a:cs typeface="Arial" pitchFamily="34" charset="0"/>
              </a:rPr>
              <a:t>servomotora</a:t>
            </a:r>
            <a:r>
              <a:rPr lang="sk-SK" sz="2400" b="1" dirty="0" smtClean="0">
                <a:latin typeface="Arial" pitchFamily="34" charset="0"/>
                <a:cs typeface="Arial" pitchFamily="34" charset="0"/>
              </a:rPr>
              <a:t> – výchylka 180°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1050" y="928670"/>
            <a:ext cx="45529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BlokTextu 6"/>
          <p:cNvSpPr txBox="1"/>
          <p:nvPr/>
        </p:nvSpPr>
        <p:spPr>
          <a:xfrm>
            <a:off x="285720" y="5572140"/>
            <a:ext cx="857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Uprav program na výchylku 90°, otestuj</a:t>
            </a:r>
            <a:endParaRPr lang="sk-SK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928670"/>
            <a:ext cx="2571768" cy="489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1571612"/>
            <a:ext cx="520721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BlokTextu 5"/>
          <p:cNvSpPr txBox="1"/>
          <p:nvPr/>
        </p:nvSpPr>
        <p:spPr>
          <a:xfrm>
            <a:off x="285720" y="285728"/>
            <a:ext cx="8501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Zapojenie </a:t>
            </a:r>
            <a:r>
              <a:rPr lang="sk-SK" sz="2400" b="1" dirty="0" err="1" smtClean="0">
                <a:latin typeface="Arial" pitchFamily="34" charset="0"/>
                <a:cs typeface="Arial" pitchFamily="34" charset="0"/>
              </a:rPr>
              <a:t>servomotora</a:t>
            </a:r>
            <a:r>
              <a:rPr lang="sk-SK" sz="2400" b="1" dirty="0" smtClean="0">
                <a:latin typeface="Arial" pitchFamily="34" charset="0"/>
                <a:cs typeface="Arial" pitchFamily="34" charset="0"/>
              </a:rPr>
              <a:t> – výchylka 40°, 80°,120°, 160°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500034" y="5929330"/>
            <a:ext cx="8286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Zmeň výchylky na 45°, 90°, 135°, 180° </a:t>
            </a:r>
            <a:endParaRPr lang="sk-SK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3838575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3000372"/>
            <a:ext cx="4857752" cy="3446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BlokTextu 5"/>
          <p:cNvSpPr txBox="1"/>
          <p:nvPr/>
        </p:nvSpPr>
        <p:spPr>
          <a:xfrm>
            <a:off x="4143372" y="285728"/>
            <a:ext cx="471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err="1" smtClean="0">
                <a:latin typeface="Arial" pitchFamily="34" charset="0"/>
                <a:cs typeface="Arial" pitchFamily="34" charset="0"/>
              </a:rPr>
              <a:t>Servomotor</a:t>
            </a:r>
            <a:r>
              <a:rPr lang="sk-SK" sz="2400" b="1" dirty="0" smtClean="0">
                <a:latin typeface="Arial" pitchFamily="34" charset="0"/>
                <a:cs typeface="Arial" pitchFamily="34" charset="0"/>
              </a:rPr>
              <a:t> s potenciometrom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4214810" y="857232"/>
            <a:ext cx="471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Uprav výchylku na 90°</a:t>
            </a:r>
            <a:endParaRPr lang="sk-SK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4143372" y="285728"/>
            <a:ext cx="471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err="1" smtClean="0">
                <a:latin typeface="Arial" pitchFamily="34" charset="0"/>
                <a:cs typeface="Arial" pitchFamily="34" charset="0"/>
              </a:rPr>
              <a:t>Servomotor</a:t>
            </a:r>
            <a:r>
              <a:rPr lang="sk-SK" sz="2400" b="1" dirty="0" smtClean="0">
                <a:latin typeface="Arial" pitchFamily="34" charset="0"/>
                <a:cs typeface="Arial" pitchFamily="34" charset="0"/>
              </a:rPr>
              <a:t> s dvoma tlačidlami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4214810" y="857232"/>
            <a:ext cx="457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Otestuj funkčnosť</a:t>
            </a:r>
            <a:endParaRPr lang="sk-SK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1464719"/>
            <a:ext cx="5429287" cy="5393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6354763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929066"/>
            <a:ext cx="621193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5143512"/>
            <a:ext cx="56197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BlokTextu 6"/>
          <p:cNvSpPr txBox="1"/>
          <p:nvPr/>
        </p:nvSpPr>
        <p:spPr>
          <a:xfrm>
            <a:off x="6858016" y="285728"/>
            <a:ext cx="200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Hardware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687"/>
            <a:ext cx="4214842" cy="6736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1448" y="857232"/>
            <a:ext cx="549939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BlokTextu 5"/>
          <p:cNvSpPr txBox="1"/>
          <p:nvPr/>
        </p:nvSpPr>
        <p:spPr>
          <a:xfrm>
            <a:off x="4143372" y="285728"/>
            <a:ext cx="471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err="1" smtClean="0">
                <a:latin typeface="Arial" pitchFamily="34" charset="0"/>
                <a:cs typeface="Arial" pitchFamily="34" charset="0"/>
              </a:rPr>
              <a:t>Servomotor</a:t>
            </a:r>
            <a:r>
              <a:rPr lang="sk-SK" sz="2400" b="1" dirty="0" smtClean="0">
                <a:latin typeface="Arial" pitchFamily="34" charset="0"/>
                <a:cs typeface="Arial" pitchFamily="34" charset="0"/>
              </a:rPr>
              <a:t> s troma tlačidlami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4286248" y="3357562"/>
            <a:ext cx="471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Uprav program na výchylky 45° , 90°, 135°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2571744"/>
            <a:ext cx="4786346" cy="407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714356"/>
            <a:ext cx="383683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BlokTextu 5"/>
          <p:cNvSpPr txBox="1"/>
          <p:nvPr/>
        </p:nvSpPr>
        <p:spPr>
          <a:xfrm>
            <a:off x="5072066" y="428604"/>
            <a:ext cx="364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Jednosmerný motorček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928670"/>
            <a:ext cx="5214974" cy="421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285720" y="285728"/>
            <a:ext cx="85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Regulácia otáčok potenciometrom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8197" y="4857760"/>
            <a:ext cx="4505804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285720" y="-24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latin typeface="Arial" pitchFamily="34" charset="0"/>
                <a:cs typeface="Arial" pitchFamily="34" charset="0"/>
              </a:rPr>
              <a:t>M</a:t>
            </a:r>
            <a:r>
              <a:rPr lang="sk-SK" sz="2400" b="1" dirty="0" smtClean="0">
                <a:latin typeface="Arial" pitchFamily="34" charset="0"/>
                <a:cs typeface="Arial" pitchFamily="34" charset="0"/>
              </a:rPr>
              <a:t>otor so snímačmi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7" y="642918"/>
            <a:ext cx="448223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142984"/>
            <a:ext cx="424602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5" y="4512989"/>
            <a:ext cx="5072098" cy="2345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BlokTextu 5"/>
          <p:cNvSpPr txBox="1"/>
          <p:nvPr/>
        </p:nvSpPr>
        <p:spPr>
          <a:xfrm>
            <a:off x="357158" y="428604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Regulácia otáčok </a:t>
            </a:r>
            <a:r>
              <a:rPr lang="sk-SK" dirty="0" err="1" smtClean="0"/>
              <a:t>fotorezistorom</a:t>
            </a:r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>
            <a:off x="4643438" y="428604"/>
            <a:ext cx="428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Čidlo</a:t>
            </a:r>
            <a:r>
              <a:rPr lang="sk-SK" dirty="0" smtClean="0"/>
              <a:t> otáčok so snímačom prekážky</a:t>
            </a:r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5214942" y="5006000"/>
            <a:ext cx="3643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Servomotor</a:t>
            </a:r>
            <a:r>
              <a:rPr lang="sk-SK" dirty="0" smtClean="0"/>
              <a:t> so snímačom dažďa</a:t>
            </a:r>
          </a:p>
          <a:p>
            <a:endParaRPr lang="sk-SK" dirty="0" smtClean="0"/>
          </a:p>
          <a:p>
            <a:r>
              <a:rPr lang="sk-SK" dirty="0" smtClean="0"/>
              <a:t>Uprav výchylku na 180°</a:t>
            </a:r>
            <a:endParaRPr lang="sk-SK" dirty="0"/>
          </a:p>
        </p:txBody>
      </p:sp>
      <p:sp>
        <p:nvSpPr>
          <p:cNvPr id="10" name="BlokTextu 9"/>
          <p:cNvSpPr txBox="1"/>
          <p:nvPr/>
        </p:nvSpPr>
        <p:spPr>
          <a:xfrm>
            <a:off x="4714876" y="785794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Uprav výchylku na 180°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9" y="2357430"/>
            <a:ext cx="7070865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214282" y="214290"/>
            <a:ext cx="8572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err="1" smtClean="0">
                <a:latin typeface="Arial" pitchFamily="34" charset="0"/>
                <a:cs typeface="Arial" pitchFamily="34" charset="0"/>
              </a:rPr>
              <a:t>Servomotor</a:t>
            </a:r>
            <a:r>
              <a:rPr lang="sk-SK" sz="2400" b="1" dirty="0" smtClean="0">
                <a:latin typeface="Arial" pitchFamily="34" charset="0"/>
                <a:cs typeface="Arial" pitchFamily="34" charset="0"/>
              </a:rPr>
              <a:t> so snímačom vzdialenosti</a:t>
            </a:r>
          </a:p>
          <a:p>
            <a:endParaRPr lang="sk-SK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sk-SK" dirty="0" smtClean="0">
                <a:latin typeface="Arial" pitchFamily="34" charset="0"/>
                <a:cs typeface="Arial" pitchFamily="34" charset="0"/>
              </a:rPr>
              <a:t>Otestuj zapojenie s prahovými hodnotami </a:t>
            </a:r>
          </a:p>
          <a:p>
            <a:r>
              <a:rPr lang="sk-SK" dirty="0" smtClean="0">
                <a:latin typeface="Arial" pitchFamily="34" charset="0"/>
                <a:cs typeface="Arial" pitchFamily="34" charset="0"/>
              </a:rPr>
              <a:t>20 cm – výchylka 45°</a:t>
            </a:r>
          </a:p>
          <a:p>
            <a:r>
              <a:rPr lang="sk-SK" dirty="0" smtClean="0">
                <a:latin typeface="Arial" pitchFamily="34" charset="0"/>
                <a:cs typeface="Arial" pitchFamily="34" charset="0"/>
              </a:rPr>
              <a:t>30 cm – výchylka 90°</a:t>
            </a:r>
          </a:p>
          <a:p>
            <a:r>
              <a:rPr lang="sk-SK" dirty="0" smtClean="0">
                <a:latin typeface="Arial" pitchFamily="34" charset="0"/>
                <a:cs typeface="Arial" pitchFamily="34" charset="0"/>
              </a:rPr>
              <a:t>40 cm – výchylka 135°</a:t>
            </a:r>
            <a:endParaRPr lang="sk-SK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571612"/>
            <a:ext cx="5143536" cy="365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357158" y="357166"/>
            <a:ext cx="8501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err="1" smtClean="0">
                <a:latin typeface="Arial" pitchFamily="34" charset="0"/>
                <a:cs typeface="Arial" pitchFamily="34" charset="0"/>
              </a:rPr>
              <a:t>Fotorezistor</a:t>
            </a:r>
            <a:r>
              <a:rPr lang="sk-SK" sz="2400" b="1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sk-SK" sz="2400" b="1" dirty="0" err="1" smtClean="0">
                <a:latin typeface="Arial" pitchFamily="34" charset="0"/>
                <a:cs typeface="Arial" pitchFamily="34" charset="0"/>
              </a:rPr>
              <a:t>servomotor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1668" y="500042"/>
            <a:ext cx="3448050" cy="610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BlokTextu 6"/>
          <p:cNvSpPr txBox="1"/>
          <p:nvPr/>
        </p:nvSpPr>
        <p:spPr>
          <a:xfrm>
            <a:off x="285720" y="5500702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Otestuj zapojenie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500034" y="214290"/>
            <a:ext cx="79296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latin typeface="Arial" pitchFamily="34" charset="0"/>
                <a:cs typeface="Arial" pitchFamily="34" charset="0"/>
              </a:rPr>
              <a:t>Cieľ: Testovanie snímačov pre platformu </a:t>
            </a:r>
            <a:r>
              <a:rPr lang="sk-SK" sz="3200" b="1" dirty="0" err="1" smtClean="0">
                <a:latin typeface="Arial" pitchFamily="34" charset="0"/>
                <a:cs typeface="Arial" pitchFamily="34" charset="0"/>
              </a:rPr>
              <a:t>Arduino</a:t>
            </a:r>
            <a:r>
              <a:rPr lang="sk-SK" sz="3200" b="1" dirty="0" smtClean="0">
                <a:latin typeface="Arial" pitchFamily="34" charset="0"/>
                <a:cs typeface="Arial" pitchFamily="34" charset="0"/>
              </a:rPr>
              <a:t>: </a:t>
            </a:r>
            <a:endParaRPr lang="sk-SK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500034" y="1415181"/>
            <a:ext cx="76438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2400" dirty="0" smtClean="0"/>
              <a:t> </a:t>
            </a:r>
            <a:r>
              <a:rPr lang="sk-SK" sz="2400" dirty="0" err="1" smtClean="0"/>
              <a:t>Čidlo</a:t>
            </a:r>
            <a:r>
              <a:rPr lang="sk-SK" sz="2400" dirty="0" smtClean="0"/>
              <a:t> prekážky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 smtClean="0"/>
              <a:t> Detektor dymu a alkoholu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 smtClean="0"/>
              <a:t> Snímač teploty  a vlhkosti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 smtClean="0"/>
              <a:t> Pohybové </a:t>
            </a:r>
            <a:r>
              <a:rPr lang="sk-SK" sz="2400" dirty="0" err="1" smtClean="0"/>
              <a:t>čidlo</a:t>
            </a:r>
            <a:endParaRPr lang="sk-SK" sz="2400" dirty="0" smtClean="0"/>
          </a:p>
          <a:p>
            <a:pPr>
              <a:buFont typeface="Arial" pitchFamily="34" charset="0"/>
              <a:buChar char="•"/>
            </a:pPr>
            <a:r>
              <a:rPr lang="sk-SK" sz="2400" dirty="0" smtClean="0"/>
              <a:t> </a:t>
            </a:r>
            <a:r>
              <a:rPr lang="sk-SK" sz="2400" dirty="0" err="1" smtClean="0"/>
              <a:t>Čidlo</a:t>
            </a:r>
            <a:r>
              <a:rPr lang="sk-SK" sz="2400" dirty="0" smtClean="0"/>
              <a:t> dažďa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 smtClean="0"/>
              <a:t> Snímač magnetického poľa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 smtClean="0"/>
              <a:t> Snímač ohňa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 smtClean="0"/>
              <a:t> </a:t>
            </a:r>
            <a:r>
              <a:rPr lang="sk-SK" sz="2400" dirty="0" err="1" smtClean="0"/>
              <a:t>Termistor</a:t>
            </a:r>
            <a:endParaRPr lang="sk-SK" sz="2400" dirty="0" smtClean="0"/>
          </a:p>
          <a:p>
            <a:pPr>
              <a:buFont typeface="Arial" pitchFamily="34" charset="0"/>
              <a:buChar char="•"/>
            </a:pPr>
            <a:r>
              <a:rPr lang="sk-SK" sz="2400" dirty="0" smtClean="0"/>
              <a:t> Ultrazvukový senzor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 smtClean="0"/>
              <a:t> Projekt pre skleník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500034" y="214290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err="1" smtClean="0">
                <a:latin typeface="Arial" pitchFamily="34" charset="0"/>
                <a:cs typeface="Arial" pitchFamily="34" charset="0"/>
              </a:rPr>
              <a:t>Čidlo</a:t>
            </a:r>
            <a:r>
              <a:rPr lang="sk-SK" sz="2400" b="1" dirty="0" smtClean="0">
                <a:latin typeface="Arial" pitchFamily="34" charset="0"/>
                <a:cs typeface="Arial" pitchFamily="34" charset="0"/>
              </a:rPr>
              <a:t> prekážky 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s://techfun.sk/wp-content/uploads/2017/09/Infracerveny-senzor-pre-vyhybanie-sa-prekazka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04917"/>
            <a:ext cx="2819400" cy="2867025"/>
          </a:xfrm>
          <a:prstGeom prst="rect">
            <a:avLst/>
          </a:prstGeom>
          <a:noFill/>
        </p:spPr>
      </p:pic>
      <p:sp>
        <p:nvSpPr>
          <p:cNvPr id="7" name="BlokTextu 6"/>
          <p:cNvSpPr txBox="1"/>
          <p:nvPr/>
        </p:nvSpPr>
        <p:spPr>
          <a:xfrm>
            <a:off x="3571868" y="1071546"/>
            <a:ext cx="48577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dirty="0" smtClean="0"/>
              <a:t> Modul obsahuje 1 pár infračervených diód (1 vysielač a 1 prijímač) pomocou ktorých je možne merať vzdialenosť od prekážky od 2 cm – 30 cm. </a:t>
            </a:r>
          </a:p>
          <a:p>
            <a:endParaRPr lang="sk-SK" dirty="0" smtClean="0"/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Na module je možné naladiť aj citlivosť. </a:t>
            </a:r>
          </a:p>
          <a:p>
            <a:endParaRPr lang="sk-SK" dirty="0" smtClean="0"/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Senzor je možné použiť pri správnom zapojení aj pre robota sledujúceho čiernu čiaru na bielom podklade (</a:t>
            </a:r>
            <a:r>
              <a:rPr lang="sk-SK" dirty="0" err="1" smtClean="0"/>
              <a:t>line</a:t>
            </a:r>
            <a:r>
              <a:rPr lang="sk-SK" dirty="0" smtClean="0"/>
              <a:t> </a:t>
            </a:r>
            <a:r>
              <a:rPr lang="sk-SK" dirty="0" err="1" smtClean="0"/>
              <a:t>follower</a:t>
            </a:r>
            <a:r>
              <a:rPr lang="sk-SK" dirty="0" smtClean="0"/>
              <a:t>).  </a:t>
            </a:r>
          </a:p>
          <a:p>
            <a:endParaRPr lang="sk-SK" dirty="0" smtClean="0"/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Pracovné napätie senzora je 3.3V – 5V pre čip LM393. </a:t>
            </a:r>
          </a:p>
          <a:p>
            <a:endParaRPr lang="sk-SK" dirty="0" smtClean="0"/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Modul má zabudované indikátorové </a:t>
            </a:r>
            <a:r>
              <a:rPr lang="sk-SK" dirty="0" err="1" smtClean="0"/>
              <a:t>LED-ky</a:t>
            </a:r>
            <a:r>
              <a:rPr lang="sk-SK" dirty="0" smtClean="0"/>
              <a:t> pre výstup a pre napájanie.</a:t>
            </a:r>
            <a:endParaRPr lang="sk-SK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3137016"/>
            <a:ext cx="5429288" cy="350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214282" y="285728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err="1" smtClean="0">
                <a:latin typeface="Arial" pitchFamily="34" charset="0"/>
                <a:cs typeface="Arial" pitchFamily="34" charset="0"/>
              </a:rPr>
              <a:t>Čidlo</a:t>
            </a:r>
            <a:r>
              <a:rPr lang="sk-SK" sz="2400" b="1" dirty="0" smtClean="0">
                <a:latin typeface="Arial" pitchFamily="34" charset="0"/>
                <a:cs typeface="Arial" pitchFamily="34" charset="0"/>
              </a:rPr>
              <a:t> prekážky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 t="20339"/>
          <a:stretch>
            <a:fillRect/>
          </a:stretch>
        </p:blipFill>
        <p:spPr bwMode="auto">
          <a:xfrm>
            <a:off x="4500562" y="357166"/>
            <a:ext cx="436537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BlokTextu 6"/>
          <p:cNvSpPr txBox="1"/>
          <p:nvPr/>
        </p:nvSpPr>
        <p:spPr>
          <a:xfrm>
            <a:off x="214282" y="928670"/>
            <a:ext cx="385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Doplň zapojenie </a:t>
            </a:r>
            <a:r>
              <a:rPr lang="sk-SK" dirty="0" err="1" smtClean="0"/>
              <a:t>led</a:t>
            </a:r>
            <a:r>
              <a:rPr lang="sk-SK" dirty="0" smtClean="0"/>
              <a:t> diódy a otestuj funkčnosť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285720" y="285728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Detektor dymu a alkoholu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4357686" y="779579"/>
            <a:ext cx="435771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dirty="0" smtClean="0"/>
              <a:t> Senzory rôznych plynov zo série MQ pomocou ktorých dokážeme snímať od LPG cez uhoľné plyny až po etanol. </a:t>
            </a:r>
          </a:p>
          <a:p>
            <a:endParaRPr lang="sk-SK" dirty="0" smtClean="0"/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Senzory snímajú nie len prítomnosť jednotlivých plynov, ale aj ich koncentráciu. </a:t>
            </a:r>
          </a:p>
          <a:p>
            <a:endParaRPr lang="sk-SK" dirty="0" smtClean="0"/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Na každom type sa nachádza potenciometer a indikačná </a:t>
            </a:r>
            <a:r>
              <a:rPr lang="sk-SK" dirty="0" err="1" smtClean="0"/>
              <a:t>LED-ka</a:t>
            </a:r>
            <a:r>
              <a:rPr lang="sk-SK" dirty="0" smtClean="0"/>
              <a:t>.</a:t>
            </a:r>
          </a:p>
          <a:p>
            <a:pPr>
              <a:buFont typeface="Arial" pitchFamily="34" charset="0"/>
              <a:buChar char="•"/>
            </a:pPr>
            <a:endParaRPr lang="sk-SK" dirty="0" smtClean="0"/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Pracovné napätie: 5V. </a:t>
            </a:r>
          </a:p>
          <a:p>
            <a:pPr>
              <a:buFont typeface="Arial" pitchFamily="34" charset="0"/>
              <a:buChar char="•"/>
            </a:pPr>
            <a:endParaRPr lang="sk-SK" dirty="0" smtClean="0"/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Pre niektoré typy sa používa alternujúce napätie (približne od 1.3V – 5V). Pri iných napätiach sa potom dajú testovať ďalšie plyny.</a:t>
            </a:r>
          </a:p>
          <a:p>
            <a:pPr>
              <a:buFont typeface="Arial" pitchFamily="34" charset="0"/>
              <a:buChar char="•"/>
            </a:pPr>
            <a:endParaRPr lang="sk-SK" dirty="0" smtClean="0"/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Digitálny aj analógový výstup</a:t>
            </a:r>
            <a:endParaRPr lang="sk-SK" dirty="0"/>
          </a:p>
        </p:txBody>
      </p:sp>
      <p:pic>
        <p:nvPicPr>
          <p:cNvPr id="11" name="Picture 2" descr="https://techfun.sk/wp-content/uploads/2017/09/mq-2-22.jpg"/>
          <p:cNvPicPr>
            <a:picLocks noChangeAspect="1" noChangeArrowheads="1"/>
          </p:cNvPicPr>
          <p:nvPr/>
        </p:nvPicPr>
        <p:blipFill>
          <a:blip r:embed="rId2" cstate="print"/>
          <a:srcRect l="21569" r="17647"/>
          <a:stretch>
            <a:fillRect/>
          </a:stretch>
        </p:blipFill>
        <p:spPr bwMode="auto">
          <a:xfrm>
            <a:off x="285720" y="1285860"/>
            <a:ext cx="3643338" cy="39959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0403" y="214290"/>
            <a:ext cx="6154737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357298"/>
            <a:ext cx="5992813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2786058"/>
            <a:ext cx="6069013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5210175"/>
            <a:ext cx="6535737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462163"/>
            <a:ext cx="3429024" cy="6181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714356"/>
            <a:ext cx="4643470" cy="529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BlokTextu 6"/>
          <p:cNvSpPr txBox="1"/>
          <p:nvPr/>
        </p:nvSpPr>
        <p:spPr>
          <a:xfrm>
            <a:off x="285720" y="285728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Detektor dymu a alkoholu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571472" y="6072206"/>
            <a:ext cx="407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dirty="0" smtClean="0"/>
              <a:t> Otestuj zapojenie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Zmenši citlivosť </a:t>
            </a:r>
            <a:endParaRPr lang="sk-SK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okTextu 7"/>
          <p:cNvSpPr txBox="1"/>
          <p:nvPr/>
        </p:nvSpPr>
        <p:spPr>
          <a:xfrm>
            <a:off x="357158" y="285728"/>
            <a:ext cx="4214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Snímač vlhkosti </a:t>
            </a:r>
          </a:p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a teploty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2207938"/>
            <a:ext cx="2928957" cy="329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BlokTextu 9"/>
          <p:cNvSpPr txBox="1"/>
          <p:nvPr/>
        </p:nvSpPr>
        <p:spPr>
          <a:xfrm>
            <a:off x="3786182" y="285728"/>
            <a:ext cx="50720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sk-SK" dirty="0" smtClean="0"/>
              <a:t> Jednoduchý digitálny senzor na snímanie vlhkosti a teploty okolitého prostredia. </a:t>
            </a:r>
          </a:p>
          <a:p>
            <a:pPr fontAlgn="base"/>
            <a:endParaRPr lang="sk-SK" dirty="0" smtClean="0"/>
          </a:p>
          <a:p>
            <a:pPr fontAlgn="base">
              <a:buFont typeface="Arial" pitchFamily="34" charset="0"/>
              <a:buChar char="•"/>
            </a:pPr>
            <a:r>
              <a:rPr lang="sk-SK" dirty="0" smtClean="0"/>
              <a:t> Dá sa využiť na budovanie vlastnej </a:t>
            </a:r>
            <a:r>
              <a:rPr lang="sk-SK" dirty="0" err="1" smtClean="0"/>
              <a:t>meteostanice</a:t>
            </a:r>
            <a:r>
              <a:rPr lang="sk-SK" dirty="0" smtClean="0"/>
              <a:t>. </a:t>
            </a:r>
          </a:p>
          <a:p>
            <a:pPr fontAlgn="base">
              <a:buFont typeface="Arial" pitchFamily="34" charset="0"/>
              <a:buChar char="•"/>
            </a:pPr>
            <a:endParaRPr lang="sk-SK" dirty="0" smtClean="0"/>
          </a:p>
          <a:p>
            <a:pPr fontAlgn="base">
              <a:buFont typeface="Arial" pitchFamily="34" charset="0"/>
              <a:buChar char="•"/>
            </a:pPr>
            <a:r>
              <a:rPr lang="sk-SK" dirty="0" smtClean="0"/>
              <a:t> Vhodný pre začiatočníkov. Pre získanie presnejšej teploty a vlhkosti s väčším rozsahom teplôt odporúčame zakúpiť DHT22.</a:t>
            </a:r>
          </a:p>
          <a:p>
            <a:pPr fontAlgn="base">
              <a:buFont typeface="Arial" pitchFamily="34" charset="0"/>
              <a:buChar char="•"/>
            </a:pPr>
            <a:endParaRPr lang="sk-SK" dirty="0" smtClean="0"/>
          </a:p>
          <a:p>
            <a:endParaRPr lang="sk-SK" dirty="0"/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500566"/>
            <a:ext cx="5198674" cy="435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okTextu 7"/>
          <p:cNvSpPr txBox="1"/>
          <p:nvPr/>
        </p:nvSpPr>
        <p:spPr>
          <a:xfrm>
            <a:off x="357158" y="285728"/>
            <a:ext cx="421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Snímač vlhkosti a teploty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500034" y="785794"/>
            <a:ext cx="4071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dirty="0" smtClean="0"/>
              <a:t> Otestuj zapojenie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Prepíš do slovenčiny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Skontroluj sériový monitor</a:t>
            </a:r>
            <a:endParaRPr lang="sk-SK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1643050"/>
            <a:ext cx="7200258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142844" y="71414"/>
            <a:ext cx="707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Pohybové </a:t>
            </a:r>
            <a:r>
              <a:rPr lang="sk-SK" sz="2400" b="1" dirty="0" err="1" smtClean="0">
                <a:latin typeface="Arial" pitchFamily="34" charset="0"/>
                <a:cs typeface="Arial" pitchFamily="34" charset="0"/>
              </a:rPr>
              <a:t>čidlo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357158" y="3786190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Skontroluj výpisy v sériovom monitore pri detekcii pohybu</a:t>
            </a:r>
            <a:endParaRPr lang="sk-SK" dirty="0"/>
          </a:p>
        </p:txBody>
      </p:sp>
      <p:pic>
        <p:nvPicPr>
          <p:cNvPr id="6" name="Picture 2" descr="https://techfun.sk/wp-content/uploads/2017/09/a-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71545"/>
            <a:ext cx="2571768" cy="2575523"/>
          </a:xfrm>
          <a:prstGeom prst="rect">
            <a:avLst/>
          </a:prstGeom>
          <a:noFill/>
        </p:spPr>
      </p:pic>
      <p:sp>
        <p:nvSpPr>
          <p:cNvPr id="8" name="Obdĺžnik 7"/>
          <p:cNvSpPr/>
          <p:nvPr/>
        </p:nvSpPr>
        <p:spPr>
          <a:xfrm>
            <a:off x="4143372" y="928670"/>
            <a:ext cx="42862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dirty="0" smtClean="0"/>
              <a:t> Sníma okolie pod uhlom približne 120 stupňov. </a:t>
            </a:r>
          </a:p>
          <a:p>
            <a:endParaRPr lang="sk-SK" dirty="0" smtClean="0"/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</a:t>
            </a:r>
            <a:r>
              <a:rPr lang="sk-SK" dirty="0" err="1" smtClean="0"/>
              <a:t>Pokial</a:t>
            </a:r>
            <a:r>
              <a:rPr lang="sk-SK" dirty="0" smtClean="0"/>
              <a:t> v tomto snímanom priestore prebehne väčšia zmena teplôt, tzn. napríklad prejde človek alebo zviera, je táto zmena zaznamenaná vďaka zmene výstupného napätia.</a:t>
            </a:r>
            <a:endParaRPr lang="sk-SK" dirty="0"/>
          </a:p>
        </p:txBody>
      </p:sp>
      <p:sp>
        <p:nvSpPr>
          <p:cNvPr id="9" name="Obdĺžnik 8"/>
          <p:cNvSpPr/>
          <p:nvPr/>
        </p:nvSpPr>
        <p:spPr>
          <a:xfrm>
            <a:off x="4143372" y="3357562"/>
            <a:ext cx="4214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dirty="0" smtClean="0"/>
              <a:t> Infračervený senzor pohybu. </a:t>
            </a:r>
          </a:p>
          <a:p>
            <a:pPr>
              <a:buFont typeface="Arial" pitchFamily="34" charset="0"/>
              <a:buChar char="•"/>
            </a:pPr>
            <a:endParaRPr lang="sk-SK" dirty="0" smtClean="0"/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Dosah približne 7 metrov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142844" y="71414"/>
            <a:ext cx="707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Pohybové </a:t>
            </a:r>
            <a:r>
              <a:rPr lang="sk-SK" sz="2400" b="1" dirty="0" err="1" smtClean="0">
                <a:latin typeface="Arial" pitchFamily="34" charset="0"/>
                <a:cs typeface="Arial" pitchFamily="34" charset="0"/>
              </a:rPr>
              <a:t>čidlo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571480"/>
            <a:ext cx="427868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BlokTextu 6"/>
          <p:cNvSpPr txBox="1"/>
          <p:nvPr/>
        </p:nvSpPr>
        <p:spPr>
          <a:xfrm>
            <a:off x="285720" y="3571876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Skontroluj výpisy v sériovom monitore pri detekcii pohybu</a:t>
            </a:r>
            <a:endParaRPr lang="sk-SK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642918"/>
            <a:ext cx="4791075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214282" y="214290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Senzor dažďa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2946" name="Picture 2" descr="https://techfun.sk/wp-content/uploads/2017/09/b-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57298"/>
            <a:ext cx="4286248" cy="4526133"/>
          </a:xfrm>
          <a:prstGeom prst="rect">
            <a:avLst/>
          </a:prstGeom>
          <a:noFill/>
        </p:spPr>
      </p:pic>
      <p:sp>
        <p:nvSpPr>
          <p:cNvPr id="8" name="BlokTextu 7"/>
          <p:cNvSpPr txBox="1"/>
          <p:nvPr/>
        </p:nvSpPr>
        <p:spPr>
          <a:xfrm>
            <a:off x="4714876" y="285728"/>
            <a:ext cx="41434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sk-SK" dirty="0" smtClean="0"/>
              <a:t> Senzor dažďa dokáže </a:t>
            </a:r>
            <a:r>
              <a:rPr lang="sk-SK" dirty="0" err="1" smtClean="0"/>
              <a:t>detekovať</a:t>
            </a:r>
            <a:r>
              <a:rPr lang="sk-SK" dirty="0" smtClean="0"/>
              <a:t> zrážky za hranicou senzorov vlhkosti. </a:t>
            </a:r>
          </a:p>
          <a:p>
            <a:pPr fontAlgn="base"/>
            <a:endParaRPr lang="sk-SK" dirty="0" smtClean="0"/>
          </a:p>
          <a:p>
            <a:pPr fontAlgn="base">
              <a:buFont typeface="Arial" pitchFamily="34" charset="0"/>
              <a:buChar char="•"/>
            </a:pPr>
            <a:r>
              <a:rPr lang="sk-SK" dirty="0" smtClean="0"/>
              <a:t> Modul je vlastne variabilný </a:t>
            </a:r>
            <a:r>
              <a:rPr lang="sk-SK" dirty="0" err="1" smtClean="0"/>
              <a:t>resistor</a:t>
            </a:r>
            <a:r>
              <a:rPr lang="sk-SK" dirty="0" smtClean="0"/>
              <a:t> ktorý mení hodnoty od 100K ohm (keď je mokrý) až po 2M Ohm (keď je suchý). </a:t>
            </a:r>
          </a:p>
          <a:p>
            <a:pPr fontAlgn="base"/>
            <a:endParaRPr lang="sk-SK" dirty="0" smtClean="0"/>
          </a:p>
          <a:p>
            <a:pPr fontAlgn="base">
              <a:buFont typeface="Arial" pitchFamily="34" charset="0"/>
              <a:buChar char="•"/>
            </a:pPr>
            <a:r>
              <a:rPr lang="sk-SK" dirty="0" smtClean="0"/>
              <a:t> V skratke, čím viac vody na senzore, tým väčší prúd bude </a:t>
            </a:r>
            <a:r>
              <a:rPr lang="sk-SK" dirty="0" err="1" smtClean="0"/>
              <a:t>detekovaný</a:t>
            </a:r>
            <a:r>
              <a:rPr lang="sk-SK" dirty="0" smtClean="0"/>
              <a:t>.</a:t>
            </a:r>
          </a:p>
          <a:p>
            <a:pPr fontAlgn="base">
              <a:buFont typeface="Arial" pitchFamily="34" charset="0"/>
              <a:buChar char="•"/>
            </a:pPr>
            <a:endParaRPr lang="sk-SK" dirty="0" smtClean="0"/>
          </a:p>
          <a:p>
            <a:pPr fontAlgn="base">
              <a:buFont typeface="Arial" pitchFamily="34" charset="0"/>
              <a:buChar char="•"/>
            </a:pPr>
            <a:r>
              <a:rPr lang="sk-SK" dirty="0" smtClean="0"/>
              <a:t>  Na module je </a:t>
            </a:r>
            <a:r>
              <a:rPr lang="sk-SK" dirty="0" err="1" smtClean="0"/>
              <a:t>LED-ka</a:t>
            </a:r>
            <a:r>
              <a:rPr lang="sk-SK" dirty="0" smtClean="0"/>
              <a:t> indikujúca pripojenie na VCC aj výstup a potenciometer, ktorým je možné ladiť citlivosť. </a:t>
            </a:r>
          </a:p>
          <a:p>
            <a:pPr fontAlgn="base"/>
            <a:endParaRPr lang="sk-SK" dirty="0" smtClean="0"/>
          </a:p>
          <a:p>
            <a:pPr fontAlgn="base">
              <a:buFont typeface="Arial" pitchFamily="34" charset="0"/>
              <a:buChar char="•"/>
            </a:pPr>
            <a:r>
              <a:rPr lang="sk-SK" dirty="0" smtClean="0"/>
              <a:t> Je veľmi jednoducho programovateľný a je vhodný aj pre začiatočníkov.</a:t>
            </a:r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1071546"/>
            <a:ext cx="435209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214282" y="214290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Senzor dažďa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9602" y="785794"/>
            <a:ext cx="4431554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BlokTextu 6"/>
          <p:cNvSpPr txBox="1"/>
          <p:nvPr/>
        </p:nvSpPr>
        <p:spPr>
          <a:xfrm>
            <a:off x="428596" y="4214818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Otestuj prahovú hodnotu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285720" y="285728"/>
            <a:ext cx="84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Senzor dažďa 2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357298"/>
            <a:ext cx="6215106" cy="5189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BlokTextu 6"/>
          <p:cNvSpPr txBox="1"/>
          <p:nvPr/>
        </p:nvSpPr>
        <p:spPr>
          <a:xfrm>
            <a:off x="285720" y="785794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Skontroluj údaje v sériovom monitore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142844" y="71414"/>
            <a:ext cx="707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Snímač magnetického poľa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3970" name="Picture 2" descr="https://techfun.sk/wp-content/uploads/2020/03/b-13.jpg"/>
          <p:cNvPicPr>
            <a:picLocks noChangeAspect="1" noChangeArrowheads="1"/>
          </p:cNvPicPr>
          <p:nvPr/>
        </p:nvPicPr>
        <p:blipFill>
          <a:blip r:embed="rId2"/>
          <a:srcRect l="31945" t="11458" r="29166" b="15624"/>
          <a:stretch>
            <a:fillRect/>
          </a:stretch>
        </p:blipFill>
        <p:spPr bwMode="auto">
          <a:xfrm>
            <a:off x="428596" y="1071546"/>
            <a:ext cx="2857520" cy="3571900"/>
          </a:xfrm>
          <a:prstGeom prst="rect">
            <a:avLst/>
          </a:prstGeom>
          <a:noFill/>
        </p:spPr>
      </p:pic>
      <p:sp>
        <p:nvSpPr>
          <p:cNvPr id="8" name="BlokTextu 7"/>
          <p:cNvSpPr txBox="1"/>
          <p:nvPr/>
        </p:nvSpPr>
        <p:spPr>
          <a:xfrm>
            <a:off x="3714744" y="642918"/>
            <a:ext cx="507209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sk-SK" dirty="0" smtClean="0"/>
              <a:t> Veľmi jednoduchý mechanický senzor umožňuje snímať prítomnosť/neprítomnosť magnetického poľa. </a:t>
            </a:r>
          </a:p>
          <a:p>
            <a:pPr fontAlgn="base"/>
            <a:endParaRPr lang="sk-SK" dirty="0" smtClean="0"/>
          </a:p>
          <a:p>
            <a:pPr fontAlgn="base">
              <a:buFont typeface="Arial" pitchFamily="34" charset="0"/>
              <a:buChar char="•"/>
            </a:pPr>
            <a:r>
              <a:rPr lang="sk-SK" dirty="0" smtClean="0"/>
              <a:t> Po priblížení magnetu ku senzoru sa v sklenenej tube zopnú dva kovové kontakty a tak vytvoria elektricky vodivý spoj. </a:t>
            </a:r>
          </a:p>
          <a:p>
            <a:pPr fontAlgn="base"/>
            <a:endParaRPr lang="sk-SK" dirty="0" smtClean="0"/>
          </a:p>
          <a:p>
            <a:pPr fontAlgn="base">
              <a:buFont typeface="Arial" pitchFamily="34" charset="0"/>
              <a:buChar char="•"/>
            </a:pPr>
            <a:r>
              <a:rPr lang="sk-SK" dirty="0" smtClean="0"/>
              <a:t> Pomocou </a:t>
            </a:r>
            <a:r>
              <a:rPr lang="sk-SK" dirty="0" err="1" smtClean="0"/>
              <a:t>Trimmra</a:t>
            </a:r>
            <a:r>
              <a:rPr lang="sk-SK" dirty="0" smtClean="0"/>
              <a:t> je možné ladiť citlivosť senzora.</a:t>
            </a:r>
          </a:p>
          <a:p>
            <a:pPr fontAlgn="base"/>
            <a:endParaRPr lang="sk-SK" dirty="0" smtClean="0"/>
          </a:p>
          <a:p>
            <a:pPr fontAlgn="base">
              <a:buFont typeface="Arial" pitchFamily="34" charset="0"/>
              <a:buChar char="•"/>
            </a:pPr>
            <a:r>
              <a:rPr lang="sk-SK" dirty="0" smtClean="0"/>
              <a:t>  Senzor je možné použiť pri triedení materiálov alebo ako spínač/limit </a:t>
            </a:r>
            <a:r>
              <a:rPr lang="sk-SK" dirty="0" err="1" smtClean="0"/>
              <a:t>switch</a:t>
            </a:r>
            <a:r>
              <a:rPr lang="sk-SK" dirty="0" smtClean="0"/>
              <a:t>. </a:t>
            </a:r>
          </a:p>
          <a:p>
            <a:pPr fontAlgn="base"/>
            <a:endParaRPr lang="sk-SK" dirty="0" smtClean="0"/>
          </a:p>
          <a:p>
            <a:pPr fontAlgn="base">
              <a:buFont typeface="Arial" pitchFamily="34" charset="0"/>
              <a:buChar char="•"/>
            </a:pPr>
            <a:r>
              <a:rPr lang="sk-SK" dirty="0" smtClean="0"/>
              <a:t> Maximálna vzdialenosť detekcie magnetického poľa záleží od magnetu, pri veľmi silných magnetoch uvádzajú výrobcovia vzdialenosť až do 1.5m.</a:t>
            </a:r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142844" y="71414"/>
            <a:ext cx="707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Snímač magnetického poľa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42918"/>
            <a:ext cx="3071834" cy="3813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4189" y="857233"/>
            <a:ext cx="5528743" cy="37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BlokTextu 6"/>
          <p:cNvSpPr txBox="1"/>
          <p:nvPr/>
        </p:nvSpPr>
        <p:spPr>
          <a:xfrm>
            <a:off x="428596" y="4643446"/>
            <a:ext cx="8286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Doplň zapojenie s LED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6069013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771781"/>
            <a:ext cx="6154737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 b="42602"/>
          <a:stretch>
            <a:fillRect/>
          </a:stretch>
        </p:blipFill>
        <p:spPr bwMode="auto">
          <a:xfrm>
            <a:off x="571472" y="4286256"/>
            <a:ext cx="5992813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285720" y="214290"/>
            <a:ext cx="8358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Snímač ohňa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357158" y="5417122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Doplň zapojenie s LED</a:t>
            </a:r>
            <a:endParaRPr lang="sk-SK" dirty="0"/>
          </a:p>
        </p:txBody>
      </p:sp>
      <p:pic>
        <p:nvPicPr>
          <p:cNvPr id="11266" name="Picture 2" descr="https://techfun.sk/wp-content/uploads/2017/09/infracerveny-senzor-plamena-rotat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928670"/>
            <a:ext cx="3667125" cy="3562351"/>
          </a:xfrm>
          <a:prstGeom prst="rect">
            <a:avLst/>
          </a:prstGeom>
          <a:noFill/>
        </p:spPr>
      </p:pic>
      <p:sp>
        <p:nvSpPr>
          <p:cNvPr id="8" name="BlokTextu 7"/>
          <p:cNvSpPr txBox="1"/>
          <p:nvPr/>
        </p:nvSpPr>
        <p:spPr>
          <a:xfrm>
            <a:off x="4429124" y="785794"/>
            <a:ext cx="45005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dirty="0" smtClean="0"/>
              <a:t> Senzor je citlivý na svetlo o vlnovej dĺžke približne 760nm,  teda v infračervenej časti spektra. </a:t>
            </a:r>
          </a:p>
          <a:p>
            <a:pPr>
              <a:buFont typeface="Arial" pitchFamily="34" charset="0"/>
              <a:buChar char="•"/>
            </a:pPr>
            <a:endParaRPr lang="sk-SK" dirty="0" smtClean="0"/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Na jeho rozmery a cenu je pomere citlivý a aj malý plameň dokáže zaregistrovať na vzdialenosti rádovo v desiatkach  centimetrov. </a:t>
            </a:r>
          </a:p>
          <a:p>
            <a:endParaRPr lang="sk-SK" dirty="0" smtClean="0"/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Na module je možné ladiť citlivosť zabudovaným potenciometrom.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285720" y="214290"/>
            <a:ext cx="8358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Snímač ohňa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85794"/>
            <a:ext cx="3929090" cy="4314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1815191"/>
            <a:ext cx="6072230" cy="4828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BlokTextu 6"/>
          <p:cNvSpPr txBox="1"/>
          <p:nvPr/>
        </p:nvSpPr>
        <p:spPr>
          <a:xfrm>
            <a:off x="357158" y="5417122"/>
            <a:ext cx="2857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Doplň zapojenie s LED, uprav program pre bzučiak pri detekcii ohňa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okTextu 7"/>
          <p:cNvSpPr txBox="1"/>
          <p:nvPr/>
        </p:nvSpPr>
        <p:spPr>
          <a:xfrm>
            <a:off x="285720" y="214290"/>
            <a:ext cx="8358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err="1" smtClean="0">
                <a:latin typeface="Arial" pitchFamily="34" charset="0"/>
                <a:cs typeface="Arial" pitchFamily="34" charset="0"/>
              </a:rPr>
              <a:t>Termistor</a:t>
            </a:r>
            <a:r>
              <a:rPr lang="sk-SK" sz="2400" b="1" dirty="0" smtClean="0">
                <a:latin typeface="Arial" pitchFamily="34" charset="0"/>
                <a:cs typeface="Arial" pitchFamily="34" charset="0"/>
              </a:rPr>
              <a:t> 2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142844" y="4000504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Otestuj zapojenie a sériový monitor</a:t>
            </a:r>
            <a:endParaRPr lang="sk-SK" dirty="0"/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89368"/>
            <a:ext cx="3143272" cy="212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bdĺžnik 6"/>
          <p:cNvSpPr/>
          <p:nvPr/>
        </p:nvSpPr>
        <p:spPr>
          <a:xfrm>
            <a:off x="3714744" y="642918"/>
            <a:ext cx="3714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/>
              <a:t>NTC </a:t>
            </a:r>
            <a:r>
              <a:rPr lang="sk-SK" dirty="0" err="1" smtClean="0"/>
              <a:t>termistor</a:t>
            </a:r>
            <a:r>
              <a:rPr lang="sk-SK" dirty="0" smtClean="0"/>
              <a:t> MF5A-3 10K 3950 pre teploty -30°C – 150°C</a:t>
            </a:r>
            <a:endParaRPr lang="sk-SK" dirty="0"/>
          </a:p>
        </p:txBody>
      </p:sp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22983" y="1500174"/>
            <a:ext cx="533163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928670"/>
            <a:ext cx="8358246" cy="3939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BlokTextu 7"/>
          <p:cNvSpPr txBox="1"/>
          <p:nvPr/>
        </p:nvSpPr>
        <p:spPr>
          <a:xfrm>
            <a:off x="285720" y="214290"/>
            <a:ext cx="8358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err="1" smtClean="0">
                <a:latin typeface="Arial" pitchFamily="34" charset="0"/>
                <a:cs typeface="Arial" pitchFamily="34" charset="0"/>
              </a:rPr>
              <a:t>Termistor</a:t>
            </a:r>
            <a:r>
              <a:rPr lang="sk-SK" sz="2400" b="1" dirty="0" smtClean="0">
                <a:latin typeface="Arial" pitchFamily="34" charset="0"/>
                <a:cs typeface="Arial" pitchFamily="34" charset="0"/>
              </a:rPr>
              <a:t> 2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357158" y="4929198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Otestuj zapojenie a sériový monitor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285720" y="285728"/>
            <a:ext cx="85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Ultrazvuk 3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285860"/>
            <a:ext cx="409062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BlokTextu 5"/>
          <p:cNvSpPr txBox="1"/>
          <p:nvPr/>
        </p:nvSpPr>
        <p:spPr>
          <a:xfrm>
            <a:off x="3929058" y="642918"/>
            <a:ext cx="47149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dirty="0" smtClean="0"/>
              <a:t> Ultrazvukový senzor na meranie vzdialenosti. </a:t>
            </a:r>
          </a:p>
          <a:p>
            <a:endParaRPr lang="sk-SK" dirty="0" smtClean="0"/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Detekčná vzdialenosť od 1 cm do 3 m s presnosťou na 0.3 cm. </a:t>
            </a:r>
          </a:p>
          <a:p>
            <a:endParaRPr lang="sk-SK" dirty="0" smtClean="0"/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Pozorovací uhol do 15°. </a:t>
            </a:r>
          </a:p>
          <a:p>
            <a:pPr>
              <a:buFont typeface="Arial" pitchFamily="34" charset="0"/>
              <a:buChar char="•"/>
            </a:pPr>
            <a:endParaRPr lang="sk-SK" dirty="0" smtClean="0"/>
          </a:p>
          <a:p>
            <a:r>
              <a:rPr lang="sk-SK" b="1" dirty="0" smtClean="0"/>
              <a:t>Špecifikácie:</a:t>
            </a:r>
            <a:br>
              <a:rPr lang="sk-SK" b="1" dirty="0" smtClean="0"/>
            </a:br>
            <a:endParaRPr lang="sk-SK" b="1" dirty="0" smtClean="0"/>
          </a:p>
          <a:p>
            <a:pPr>
              <a:buFont typeface="Arial" pitchFamily="34" charset="0"/>
              <a:buChar char="•"/>
            </a:pPr>
            <a:r>
              <a:rPr lang="sk-SK" b="1" dirty="0" smtClean="0"/>
              <a:t> </a:t>
            </a:r>
            <a:r>
              <a:rPr lang="sk-SK" dirty="0" smtClean="0"/>
              <a:t>Operačné napätie 3.8 – 5.5 V</a:t>
            </a:r>
          </a:p>
          <a:p>
            <a:pPr>
              <a:buFont typeface="Arial" pitchFamily="34" charset="0"/>
              <a:buChar char="•"/>
            </a:pPr>
            <a:endParaRPr lang="sk-SK" dirty="0" smtClean="0"/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Spotreba 8 </a:t>
            </a:r>
            <a:r>
              <a:rPr lang="sk-SK" dirty="0" err="1" smtClean="0"/>
              <a:t>mA</a:t>
            </a:r>
            <a:r>
              <a:rPr lang="sk-SK" dirty="0" smtClean="0"/>
              <a:t/>
            </a:r>
            <a:br>
              <a:rPr lang="sk-SK" dirty="0" smtClean="0"/>
            </a:br>
            <a:endParaRPr lang="sk-SK" dirty="0" smtClean="0"/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Frekvencia ultrazvuku 40 kHz</a:t>
            </a:r>
          </a:p>
          <a:p>
            <a:pPr>
              <a:buFont typeface="Arial" pitchFamily="34" charset="0"/>
              <a:buChar char="•"/>
            </a:pPr>
            <a:endParaRPr lang="sk-SK" dirty="0" smtClean="0"/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Maximálna vzdialenosť 300 cm</a:t>
            </a:r>
          </a:p>
          <a:p>
            <a:pPr>
              <a:buFont typeface="Arial" pitchFamily="34" charset="0"/>
              <a:buChar char="•"/>
            </a:pPr>
            <a:endParaRPr lang="sk-SK" dirty="0" smtClean="0"/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Minimálna vzdialenosť 1 cm</a:t>
            </a:r>
          </a:p>
          <a:p>
            <a:pPr>
              <a:buFont typeface="Arial" pitchFamily="34" charset="0"/>
              <a:buChar char="•"/>
            </a:pPr>
            <a:endParaRPr lang="sk-SK" dirty="0" smtClean="0"/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Uhol detekcie 15°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85794"/>
            <a:ext cx="5330839" cy="541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285720" y="285728"/>
            <a:ext cx="8572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Ultrazvuk 3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285728"/>
            <a:ext cx="3358214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BlokTextu 5"/>
          <p:cNvSpPr txBox="1"/>
          <p:nvPr/>
        </p:nvSpPr>
        <p:spPr>
          <a:xfrm>
            <a:off x="142844" y="6215082"/>
            <a:ext cx="571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Prelož do slovenčiny </a:t>
            </a:r>
            <a:endParaRPr lang="sk-SK" dirty="0"/>
          </a:p>
        </p:txBody>
      </p:sp>
      <p:sp>
        <p:nvSpPr>
          <p:cNvPr id="7" name="BlokTextu 6"/>
          <p:cNvSpPr txBox="1"/>
          <p:nvPr/>
        </p:nvSpPr>
        <p:spPr>
          <a:xfrm>
            <a:off x="3643306" y="6215082"/>
            <a:ext cx="5214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Vzdialenosť = rýchlosť zvuku * čas / 2</a:t>
            </a:r>
            <a:endParaRPr lang="sk-SK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959084"/>
            <a:ext cx="5207015" cy="56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357158" y="214290"/>
            <a:ext cx="778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Ultrazvuk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5286380" y="928670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Zmeň prahové hodnoty na 20 cm a 50 cm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214282" y="71414"/>
            <a:ext cx="707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Skleník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5" y="714356"/>
            <a:ext cx="6668463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BlokTextu 5"/>
          <p:cNvSpPr txBox="1"/>
          <p:nvPr/>
        </p:nvSpPr>
        <p:spPr>
          <a:xfrm>
            <a:off x="500034" y="5214950"/>
            <a:ext cx="800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Zapni </a:t>
            </a:r>
            <a:r>
              <a:rPr lang="sk-SK" dirty="0" err="1" smtClean="0"/>
              <a:t>servomotor</a:t>
            </a:r>
            <a:r>
              <a:rPr lang="sk-SK" dirty="0" smtClean="0"/>
              <a:t> pri 25°C, nastav polohu na 180°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-32" y="71414"/>
            <a:ext cx="707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Vetrák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3" y="456051"/>
            <a:ext cx="5572761" cy="6259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BlokTextu 5"/>
          <p:cNvSpPr txBox="1"/>
          <p:nvPr/>
        </p:nvSpPr>
        <p:spPr>
          <a:xfrm>
            <a:off x="5929322" y="928670"/>
            <a:ext cx="2786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Pri 30°C nastav </a:t>
            </a:r>
            <a:r>
              <a:rPr lang="sk-SK" dirty="0" err="1" smtClean="0"/>
              <a:t>servomotor</a:t>
            </a:r>
            <a:r>
              <a:rPr lang="sk-SK" dirty="0" smtClean="0"/>
              <a:t> na 180° a zapni motorček ventilátora 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285720" y="71414"/>
            <a:ext cx="8501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Príklady 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285720" y="571480"/>
            <a:ext cx="478634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dirty="0" smtClean="0"/>
              <a:t>  </a:t>
            </a:r>
            <a:r>
              <a:rPr lang="sk-SK" sz="2400" dirty="0" smtClean="0">
                <a:latin typeface="Arial" pitchFamily="34" charset="0"/>
                <a:cs typeface="Arial" pitchFamily="34" charset="0"/>
              </a:rPr>
              <a:t>obsah </a:t>
            </a:r>
            <a:r>
              <a:rPr lang="sk-SK" sz="2400" dirty="0">
                <a:latin typeface="Arial" pitchFamily="34" charset="0"/>
                <a:cs typeface="Arial" pitchFamily="34" charset="0"/>
              </a:rPr>
              <a:t>obdĺžnika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 smtClean="0">
                <a:latin typeface="Arial" pitchFamily="34" charset="0"/>
                <a:cs typeface="Arial" pitchFamily="34" charset="0"/>
              </a:rPr>
              <a:t> objem </a:t>
            </a:r>
            <a:r>
              <a:rPr lang="sk-SK" sz="2400" dirty="0">
                <a:latin typeface="Arial" pitchFamily="34" charset="0"/>
                <a:cs typeface="Arial" pitchFamily="34" charset="0"/>
              </a:rPr>
              <a:t>kvádra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2400" dirty="0" err="1" smtClean="0">
                <a:latin typeface="Arial" pitchFamily="34" charset="0"/>
                <a:cs typeface="Arial" pitchFamily="34" charset="0"/>
              </a:rPr>
              <a:t>pytagorova</a:t>
            </a:r>
            <a:r>
              <a:rPr lang="sk-SK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2400" dirty="0">
                <a:latin typeface="Arial" pitchFamily="34" charset="0"/>
                <a:cs typeface="Arial" pitchFamily="34" charset="0"/>
              </a:rPr>
              <a:t>veta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2400" dirty="0" err="1" smtClean="0">
                <a:latin typeface="Arial" pitchFamily="34" charset="0"/>
                <a:cs typeface="Arial" pitchFamily="34" charset="0"/>
              </a:rPr>
              <a:t>faktoriál</a:t>
            </a:r>
            <a:endParaRPr lang="sk-SK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sk-SK" sz="2400" dirty="0" smtClean="0">
                <a:latin typeface="Arial" pitchFamily="34" charset="0"/>
                <a:cs typeface="Arial" pitchFamily="34" charset="0"/>
              </a:rPr>
              <a:t> povrch a objem gule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 smtClean="0">
                <a:latin typeface="Arial" pitchFamily="34" charset="0"/>
                <a:cs typeface="Arial" pitchFamily="34" charset="0"/>
              </a:rPr>
              <a:t> povrch a objem kužeľa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 smtClean="0">
                <a:latin typeface="Arial" pitchFamily="34" charset="0"/>
                <a:cs typeface="Arial" pitchFamily="34" charset="0"/>
              </a:rPr>
              <a:t> aritmetický priemer 3 čísiel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 smtClean="0">
                <a:latin typeface="Arial" pitchFamily="34" charset="0"/>
                <a:cs typeface="Arial" pitchFamily="34" charset="0"/>
              </a:rPr>
              <a:t> súčin troch čísiel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2400" dirty="0" smtClean="0"/>
              <a:t>Napíš program pre výpočet súčtu, rozdielu, súčinu a podielu 2 čísiel</a:t>
            </a:r>
            <a:endParaRPr lang="sk-SK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1"/>
            <a:ext cx="247879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t="57398"/>
          <a:stretch>
            <a:fillRect/>
          </a:stretch>
        </p:blipFill>
        <p:spPr bwMode="auto">
          <a:xfrm>
            <a:off x="571472" y="357166"/>
            <a:ext cx="5992813" cy="159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928802"/>
            <a:ext cx="6430963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okTextu 6"/>
          <p:cNvSpPr txBox="1"/>
          <p:nvPr/>
        </p:nvSpPr>
        <p:spPr>
          <a:xfrm>
            <a:off x="142844" y="71414"/>
            <a:ext cx="428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Výukový </a:t>
            </a:r>
            <a:r>
              <a:rPr lang="sk-SK" sz="2400" b="1" dirty="0" err="1" smtClean="0">
                <a:latin typeface="Arial" pitchFamily="34" charset="0"/>
                <a:cs typeface="Arial" pitchFamily="34" charset="0"/>
              </a:rPr>
              <a:t>multishield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214314" y="57148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sz="2400" dirty="0" smtClean="0">
                <a:latin typeface="Arial" pitchFamily="34" charset="0"/>
                <a:cs typeface="Arial" pitchFamily="34" charset="0"/>
              </a:rPr>
              <a:t> blikanie </a:t>
            </a:r>
            <a:r>
              <a:rPr lang="sk-SK" sz="2400" dirty="0">
                <a:latin typeface="Arial" pitchFamily="34" charset="0"/>
                <a:cs typeface="Arial" pitchFamily="34" charset="0"/>
              </a:rPr>
              <a:t>1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 smtClean="0">
                <a:latin typeface="Arial" pitchFamily="34" charset="0"/>
                <a:cs typeface="Arial" pitchFamily="34" charset="0"/>
              </a:rPr>
              <a:t> striedavý </a:t>
            </a:r>
            <a:r>
              <a:rPr lang="sk-SK" sz="2400" dirty="0" err="1">
                <a:latin typeface="Arial" pitchFamily="34" charset="0"/>
                <a:cs typeface="Arial" pitchFamily="34" charset="0"/>
              </a:rPr>
              <a:t>blikač</a:t>
            </a:r>
            <a:endParaRPr lang="sk-SK" sz="2400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sk-SK" sz="2400" dirty="0" smtClean="0">
                <a:latin typeface="Arial" pitchFamily="34" charset="0"/>
                <a:cs typeface="Arial" pitchFamily="34" charset="0"/>
              </a:rPr>
              <a:t> tlačidlá – rôzne funkcie</a:t>
            </a:r>
            <a:endParaRPr lang="sk-SK" sz="2400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sk-SK" sz="2400" dirty="0" smtClean="0">
                <a:latin typeface="Arial" pitchFamily="34" charset="0"/>
                <a:cs typeface="Arial" pitchFamily="34" charset="0"/>
              </a:rPr>
              <a:t> test </a:t>
            </a:r>
            <a:r>
              <a:rPr lang="sk-SK" sz="2400" dirty="0">
                <a:latin typeface="Arial" pitchFamily="34" charset="0"/>
                <a:cs typeface="Arial" pitchFamily="34" charset="0"/>
              </a:rPr>
              <a:t>tlačidiel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 smtClean="0">
                <a:latin typeface="Arial" pitchFamily="34" charset="0"/>
                <a:cs typeface="Arial" pitchFamily="34" charset="0"/>
              </a:rPr>
              <a:t> siréna </a:t>
            </a:r>
            <a:r>
              <a:rPr lang="sk-SK" sz="2400" dirty="0">
                <a:latin typeface="Arial" pitchFamily="34" charset="0"/>
                <a:cs typeface="Arial" pitchFamily="34" charset="0"/>
              </a:rPr>
              <a:t>1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 smtClean="0">
                <a:latin typeface="Arial" pitchFamily="34" charset="0"/>
                <a:cs typeface="Arial" pitchFamily="34" charset="0"/>
              </a:rPr>
              <a:t> svetelný </a:t>
            </a:r>
            <a:r>
              <a:rPr lang="sk-SK" sz="2400" dirty="0">
                <a:latin typeface="Arial" pitchFamily="34" charset="0"/>
                <a:cs typeface="Arial" pitchFamily="34" charset="0"/>
              </a:rPr>
              <a:t>had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 smtClean="0">
                <a:latin typeface="Arial" pitchFamily="34" charset="0"/>
                <a:cs typeface="Arial" pitchFamily="34" charset="0"/>
              </a:rPr>
              <a:t> pulzujúca </a:t>
            </a:r>
            <a:r>
              <a:rPr lang="sk-SK" sz="2400" dirty="0" err="1">
                <a:latin typeface="Arial" pitchFamily="34" charset="0"/>
                <a:cs typeface="Arial" pitchFamily="34" charset="0"/>
              </a:rPr>
              <a:t>led</a:t>
            </a:r>
            <a:endParaRPr lang="sk-SK" sz="2400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sk-SK" sz="2400" dirty="0" smtClean="0">
                <a:latin typeface="Arial" pitchFamily="34" charset="0"/>
                <a:cs typeface="Arial" pitchFamily="34" charset="0"/>
              </a:rPr>
              <a:t> stopky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 smtClean="0">
                <a:latin typeface="Arial" pitchFamily="34" charset="0"/>
                <a:cs typeface="Arial" pitchFamily="34" charset="0"/>
              </a:rPr>
              <a:t> 4 pulzujúce LED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 smtClean="0">
                <a:latin typeface="Arial" pitchFamily="34" charset="0"/>
                <a:cs typeface="Arial" pitchFamily="34" charset="0"/>
              </a:rPr>
              <a:t> LED a SOS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 smtClean="0">
                <a:latin typeface="Arial" pitchFamily="34" charset="0"/>
                <a:cs typeface="Arial" pitchFamily="34" charset="0"/>
              </a:rPr>
              <a:t> postupné spínanie LED</a:t>
            </a:r>
          </a:p>
          <a:p>
            <a:pPr>
              <a:buFont typeface="Arial" pitchFamily="34" charset="0"/>
              <a:buChar char="•"/>
            </a:pPr>
            <a:r>
              <a:rPr lang="sk-SK" sz="2400" dirty="0" smtClean="0">
                <a:latin typeface="Arial" pitchFamily="34" charset="0"/>
                <a:cs typeface="Arial" pitchFamily="34" charset="0"/>
              </a:rPr>
              <a:t> bzučiak </a:t>
            </a:r>
            <a:endParaRPr lang="sk-SK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8" name="Picture 4" descr="Výukový multi shield pre Arduino UNO | drotik-elektro.sk"/>
          <p:cNvPicPr>
            <a:picLocks noChangeAspect="1" noChangeArrowheads="1"/>
          </p:cNvPicPr>
          <p:nvPr/>
        </p:nvPicPr>
        <p:blipFill>
          <a:blip r:embed="rId2"/>
          <a:srcRect t="12069" b="12068"/>
          <a:stretch>
            <a:fillRect/>
          </a:stretch>
        </p:blipFill>
        <p:spPr bwMode="auto">
          <a:xfrm>
            <a:off x="3838140" y="2786058"/>
            <a:ext cx="5091546" cy="38625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214282" y="142852"/>
            <a:ext cx="8643998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latin typeface="Arial" pitchFamily="34" charset="0"/>
                <a:cs typeface="Arial" pitchFamily="34" charset="0"/>
              </a:rPr>
              <a:t>Úlohy – animácia – 17.3.2026</a:t>
            </a:r>
          </a:p>
          <a:p>
            <a:pPr marL="342900" indent="-342900">
              <a:buAutoNum type="arabicPeriod"/>
            </a:pPr>
            <a:r>
              <a:rPr lang="sk-SK" dirty="0" smtClean="0"/>
              <a:t>Uprav program – </a:t>
            </a:r>
            <a:r>
              <a:rPr lang="sk-SK" dirty="0" smtClean="0">
                <a:hlinkClick r:id="rId2"/>
              </a:rPr>
              <a:t>Svetelný efekt </a:t>
            </a:r>
            <a:r>
              <a:rPr lang="sk-SK" dirty="0" smtClean="0"/>
              <a:t>so šiestimi LED diódami</a:t>
            </a:r>
          </a:p>
          <a:p>
            <a:pPr marL="342900" indent="-342900">
              <a:buAutoNum type="arabicPeriod"/>
            </a:pPr>
            <a:r>
              <a:rPr lang="sk-SK" dirty="0" smtClean="0"/>
              <a:t> Uprav  program – </a:t>
            </a:r>
            <a:r>
              <a:rPr lang="sk-SK" dirty="0" smtClean="0">
                <a:hlinkClick r:id="rId3"/>
              </a:rPr>
              <a:t>Generátor zvuku </a:t>
            </a:r>
            <a:r>
              <a:rPr lang="sk-SK" dirty="0" smtClean="0"/>
              <a:t>– s troma tlačidlami a frekvenciou 1000, 2000, 3000</a:t>
            </a:r>
          </a:p>
          <a:p>
            <a:pPr marL="342900" indent="-342900">
              <a:buAutoNum type="arabicPeriod"/>
            </a:pPr>
            <a:r>
              <a:rPr lang="sk-SK" dirty="0" smtClean="0"/>
              <a:t> Uprav program – </a:t>
            </a:r>
            <a:r>
              <a:rPr lang="sk-SK" dirty="0" smtClean="0">
                <a:hlinkClick r:id="rId4"/>
              </a:rPr>
              <a:t>7 segmentový displej </a:t>
            </a:r>
            <a:r>
              <a:rPr lang="sk-SK" dirty="0" smtClean="0"/>
              <a:t>– aby zobrazoval čísla len v jednom smere</a:t>
            </a:r>
          </a:p>
          <a:p>
            <a:pPr marL="342900" indent="-342900">
              <a:buAutoNum type="arabicPeriod"/>
            </a:pPr>
            <a:r>
              <a:rPr lang="sk-SK" dirty="0" smtClean="0"/>
              <a:t> Uprav program – </a:t>
            </a:r>
            <a:r>
              <a:rPr lang="sk-SK" dirty="0" smtClean="0">
                <a:hlinkClick r:id="rId5"/>
              </a:rPr>
              <a:t>Policajná siréna </a:t>
            </a:r>
            <a:r>
              <a:rPr lang="sk-SK" dirty="0" smtClean="0"/>
              <a:t>– o ďalšiu dvojicu LED</a:t>
            </a:r>
          </a:p>
          <a:p>
            <a:pPr marL="342900" indent="-342900">
              <a:buAutoNum type="arabicPeriod"/>
            </a:pPr>
            <a:r>
              <a:rPr lang="sk-SK" dirty="0" smtClean="0"/>
              <a:t> Uprav program – </a:t>
            </a:r>
            <a:r>
              <a:rPr lang="sk-SK" dirty="0" err="1" smtClean="0">
                <a:hlinkClick r:id="rId6"/>
              </a:rPr>
              <a:t>Fotorezistor</a:t>
            </a:r>
            <a:r>
              <a:rPr lang="sk-SK" dirty="0" smtClean="0">
                <a:hlinkClick r:id="rId6"/>
              </a:rPr>
              <a:t> – </a:t>
            </a:r>
            <a:r>
              <a:rPr lang="sk-SK" dirty="0" err="1" smtClean="0">
                <a:hlinkClick r:id="rId6"/>
              </a:rPr>
              <a:t>led</a:t>
            </a:r>
            <a:r>
              <a:rPr lang="sk-SK" dirty="0" smtClean="0">
                <a:hlinkClick r:id="rId6"/>
              </a:rPr>
              <a:t> dióda </a:t>
            </a:r>
            <a:r>
              <a:rPr lang="sk-SK" dirty="0" smtClean="0"/>
              <a:t>– s analógovou hodnotou A1</a:t>
            </a:r>
          </a:p>
          <a:p>
            <a:pPr marL="342900" indent="-342900">
              <a:buAutoNum type="arabicPeriod"/>
            </a:pPr>
            <a:r>
              <a:rPr lang="sk-SK" dirty="0" smtClean="0"/>
              <a:t> Uprav program – </a:t>
            </a:r>
            <a:r>
              <a:rPr lang="sk-SK" dirty="0" err="1" smtClean="0">
                <a:hlinkClick r:id="rId7"/>
              </a:rPr>
              <a:t>Fotorezistor</a:t>
            </a:r>
            <a:r>
              <a:rPr lang="sk-SK" dirty="0" smtClean="0">
                <a:hlinkClick r:id="rId7"/>
              </a:rPr>
              <a:t> 3 LED </a:t>
            </a:r>
            <a:r>
              <a:rPr lang="sk-SK" dirty="0" smtClean="0"/>
              <a:t>– na 2 LED</a:t>
            </a:r>
          </a:p>
          <a:p>
            <a:pPr marL="342900" indent="-342900">
              <a:buAutoNum type="arabicPeriod"/>
            </a:pPr>
            <a:r>
              <a:rPr lang="sk-SK" dirty="0" smtClean="0"/>
              <a:t> Zapoj podľa schémy – </a:t>
            </a:r>
            <a:r>
              <a:rPr lang="sk-SK" dirty="0" err="1" smtClean="0">
                <a:hlinkClick r:id="rId8"/>
              </a:rPr>
              <a:t>Fotorezistor</a:t>
            </a:r>
            <a:r>
              <a:rPr lang="sk-SK" dirty="0" smtClean="0">
                <a:hlinkClick r:id="rId8"/>
              </a:rPr>
              <a:t> – bzučiak</a:t>
            </a:r>
            <a:r>
              <a:rPr lang="sk-SK" dirty="0" smtClean="0"/>
              <a:t>, otestuj iné parametre </a:t>
            </a:r>
            <a:r>
              <a:rPr lang="sk-SK" dirty="0" err="1" smtClean="0"/>
              <a:t>delay</a:t>
            </a:r>
            <a:endParaRPr lang="sk-SK" dirty="0" smtClean="0"/>
          </a:p>
          <a:p>
            <a:pPr marL="342900" indent="-342900">
              <a:buAutoNum type="arabicPeriod"/>
            </a:pPr>
            <a:r>
              <a:rPr lang="sk-SK" dirty="0" smtClean="0"/>
              <a:t> Otestuj program – </a:t>
            </a:r>
            <a:r>
              <a:rPr lang="sk-SK" dirty="0" smtClean="0">
                <a:hlinkClick r:id="rId9"/>
              </a:rPr>
              <a:t>Semafor 3</a:t>
            </a:r>
            <a:endParaRPr lang="sk-SK" dirty="0" smtClean="0"/>
          </a:p>
          <a:p>
            <a:pPr marL="342900" indent="-342900"/>
            <a:endParaRPr lang="sk-SK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sk-SK" b="1" dirty="0" smtClean="0">
                <a:latin typeface="Arial" pitchFamily="34" charset="0"/>
                <a:cs typeface="Arial" pitchFamily="34" charset="0"/>
              </a:rPr>
              <a:t>Úlohy – </a:t>
            </a:r>
            <a:r>
              <a:rPr lang="sk-SK" b="1" dirty="0" err="1" smtClean="0">
                <a:latin typeface="Arial" pitchFamily="34" charset="0"/>
                <a:cs typeface="Arial" pitchFamily="34" charset="0"/>
              </a:rPr>
              <a:t>Joystick</a:t>
            </a:r>
            <a:r>
              <a:rPr lang="sk-SK" b="1" dirty="0" smtClean="0">
                <a:latin typeface="Arial" pitchFamily="34" charset="0"/>
                <a:cs typeface="Arial" pitchFamily="34" charset="0"/>
              </a:rPr>
              <a:t> – 18.3.2026</a:t>
            </a:r>
          </a:p>
          <a:p>
            <a:pPr marL="342900" indent="-342900">
              <a:buAutoNum type="arabicPeriod"/>
            </a:pPr>
            <a:r>
              <a:rPr lang="sk-SK" dirty="0" smtClean="0"/>
              <a:t>Uprav program – </a:t>
            </a:r>
            <a:r>
              <a:rPr lang="sk-SK" dirty="0" err="1" smtClean="0">
                <a:hlinkClick r:id="rId10"/>
              </a:rPr>
              <a:t>Joystick</a:t>
            </a:r>
            <a:r>
              <a:rPr lang="sk-SK" dirty="0" smtClean="0">
                <a:hlinkClick r:id="rId10"/>
              </a:rPr>
              <a:t> – sériový monitor </a:t>
            </a:r>
            <a:r>
              <a:rPr lang="sk-SK" dirty="0" smtClean="0"/>
              <a:t>s parametrom </a:t>
            </a:r>
            <a:r>
              <a:rPr lang="sk-SK" dirty="0" err="1" smtClean="0"/>
              <a:t>delay</a:t>
            </a:r>
            <a:r>
              <a:rPr lang="sk-SK" dirty="0" smtClean="0"/>
              <a:t> 2000ms</a:t>
            </a:r>
          </a:p>
          <a:p>
            <a:pPr marL="342900" indent="-342900">
              <a:buAutoNum type="arabicPeriod"/>
            </a:pPr>
            <a:r>
              <a:rPr lang="sk-SK" dirty="0" smtClean="0"/>
              <a:t> Zapoj podľa  schémy – </a:t>
            </a:r>
            <a:r>
              <a:rPr lang="sk-SK" dirty="0" err="1" smtClean="0">
                <a:hlinkClick r:id="rId11"/>
              </a:rPr>
              <a:t>Joystick</a:t>
            </a:r>
            <a:r>
              <a:rPr lang="sk-SK" dirty="0" smtClean="0">
                <a:hlinkClick r:id="rId11"/>
              </a:rPr>
              <a:t> – LED</a:t>
            </a:r>
            <a:r>
              <a:rPr lang="sk-SK" dirty="0" smtClean="0"/>
              <a:t> </a:t>
            </a:r>
          </a:p>
          <a:p>
            <a:pPr marL="342900" indent="-342900">
              <a:buAutoNum type="arabicPeriod"/>
            </a:pPr>
            <a:endParaRPr lang="sk-SK" dirty="0" smtClean="0"/>
          </a:p>
          <a:p>
            <a:pPr marL="342900" indent="-342900"/>
            <a:r>
              <a:rPr lang="sk-SK" b="1" dirty="0" smtClean="0">
                <a:latin typeface="Arial" pitchFamily="34" charset="0"/>
                <a:cs typeface="Arial" pitchFamily="34" charset="0"/>
              </a:rPr>
              <a:t>Úlohy – LCD displej – 18.3.2026</a:t>
            </a:r>
          </a:p>
          <a:p>
            <a:pPr marL="342900" indent="-342900">
              <a:buAutoNum type="arabicPeriod"/>
            </a:pPr>
            <a:r>
              <a:rPr lang="sk-SK" dirty="0" smtClean="0">
                <a:cs typeface="Arial" pitchFamily="34" charset="0"/>
              </a:rPr>
              <a:t>Uprav program </a:t>
            </a:r>
            <a:r>
              <a:rPr lang="sk-SK" dirty="0" smtClean="0">
                <a:cs typeface="Arial" pitchFamily="34" charset="0"/>
                <a:hlinkClick r:id="rId12"/>
              </a:rPr>
              <a:t>LCD bežiaci text </a:t>
            </a:r>
            <a:r>
              <a:rPr lang="sk-SK" dirty="0" smtClean="0">
                <a:cs typeface="Arial" pitchFamily="34" charset="0"/>
              </a:rPr>
              <a:t>, spomalenie rýchlosti, zmeň hodnotu zdržania textu</a:t>
            </a:r>
          </a:p>
          <a:p>
            <a:pPr marL="342900" indent="-342900">
              <a:buAutoNum type="arabicPeriod"/>
            </a:pPr>
            <a:r>
              <a:rPr lang="sk-SK" dirty="0" smtClean="0">
                <a:cs typeface="Arial" pitchFamily="34" charset="0"/>
              </a:rPr>
              <a:t> Uprav program </a:t>
            </a:r>
            <a:r>
              <a:rPr lang="sk-SK" dirty="0" smtClean="0">
                <a:cs typeface="Arial" pitchFamily="34" charset="0"/>
                <a:hlinkClick r:id="rId13"/>
              </a:rPr>
              <a:t>LCD displej so snímačom DHT</a:t>
            </a:r>
            <a:r>
              <a:rPr lang="sk-SK" dirty="0" smtClean="0">
                <a:cs typeface="Arial" pitchFamily="34" charset="0"/>
              </a:rPr>
              <a:t>, prelož popis do slovenčiny vymeň riadky</a:t>
            </a:r>
          </a:p>
          <a:p>
            <a:pPr marL="342900" indent="-342900">
              <a:buAutoNum type="arabicPeriod"/>
            </a:pPr>
            <a:r>
              <a:rPr lang="sk-SK" dirty="0" smtClean="0">
                <a:cs typeface="Arial" pitchFamily="34" charset="0"/>
              </a:rPr>
              <a:t> Uprav program </a:t>
            </a:r>
            <a:r>
              <a:rPr lang="sk-SK" dirty="0" smtClean="0">
                <a:cs typeface="Arial" pitchFamily="34" charset="0"/>
                <a:hlinkClick r:id="rId14"/>
              </a:rPr>
              <a:t>LCD displej s meračom vzdialenosti</a:t>
            </a:r>
            <a:r>
              <a:rPr lang="sk-SK" dirty="0" smtClean="0">
                <a:cs typeface="Arial" pitchFamily="34" charset="0"/>
              </a:rPr>
              <a:t>, prelož do slovenčiny, zapoj do kontaktnej plochy</a:t>
            </a:r>
          </a:p>
          <a:p>
            <a:pPr marL="342900" indent="-342900"/>
            <a:endParaRPr lang="sk-SK" dirty="0" smtClean="0">
              <a:cs typeface="Arial" pitchFamily="34" charset="0"/>
            </a:endParaRPr>
          </a:p>
          <a:p>
            <a:pPr marL="342900" indent="-342900"/>
            <a:r>
              <a:rPr lang="sk-SK" b="1" dirty="0" smtClean="0">
                <a:latin typeface="Arial" pitchFamily="34" charset="0"/>
                <a:cs typeface="Arial" pitchFamily="34" charset="0"/>
              </a:rPr>
              <a:t>Úlohy – Motorčeky – 18.3.2026 </a:t>
            </a:r>
          </a:p>
          <a:p>
            <a:pPr marL="342900" indent="-342900">
              <a:buAutoNum type="arabicPeriod"/>
            </a:pPr>
            <a:r>
              <a:rPr lang="sk-SK" dirty="0" smtClean="0">
                <a:latin typeface="+mj-lt"/>
                <a:cs typeface="Arial" pitchFamily="34" charset="0"/>
              </a:rPr>
              <a:t>Uprav program </a:t>
            </a:r>
            <a:r>
              <a:rPr lang="sk-SK" dirty="0" err="1" smtClean="0">
                <a:latin typeface="+mj-lt"/>
                <a:cs typeface="Arial" pitchFamily="34" charset="0"/>
                <a:hlinkClick r:id="rId15"/>
              </a:rPr>
              <a:t>Servomotor</a:t>
            </a:r>
            <a:r>
              <a:rPr lang="sk-SK" dirty="0" smtClean="0">
                <a:latin typeface="+mj-lt"/>
                <a:cs typeface="Arial" pitchFamily="34" charset="0"/>
                <a:hlinkClick r:id="rId15"/>
              </a:rPr>
              <a:t> 180° </a:t>
            </a:r>
            <a:r>
              <a:rPr lang="sk-SK" dirty="0" smtClean="0">
                <a:latin typeface="+mj-lt"/>
                <a:cs typeface="Arial" pitchFamily="34" charset="0"/>
              </a:rPr>
              <a:t>na zmenu polohy na 90° </a:t>
            </a:r>
          </a:p>
          <a:p>
            <a:pPr marL="342900" indent="-342900">
              <a:buAutoNum type="arabicPeriod"/>
            </a:pPr>
            <a:r>
              <a:rPr lang="sk-SK" dirty="0" smtClean="0">
                <a:latin typeface="+mj-lt"/>
                <a:cs typeface="Arial" pitchFamily="34" charset="0"/>
              </a:rPr>
              <a:t> Zapoj podľa schémy </a:t>
            </a:r>
            <a:r>
              <a:rPr lang="sk-SK" dirty="0" err="1" smtClean="0">
                <a:latin typeface="+mj-lt"/>
                <a:cs typeface="Arial" pitchFamily="34" charset="0"/>
                <a:hlinkClick r:id="rId16"/>
              </a:rPr>
              <a:t>Servomotor</a:t>
            </a:r>
            <a:r>
              <a:rPr lang="sk-SK" dirty="0" smtClean="0">
                <a:latin typeface="+mj-lt"/>
                <a:cs typeface="Arial" pitchFamily="34" charset="0"/>
                <a:hlinkClick r:id="rId16"/>
              </a:rPr>
              <a:t> – nastavenie</a:t>
            </a:r>
            <a:r>
              <a:rPr lang="sk-SK" dirty="0" smtClean="0">
                <a:latin typeface="+mj-lt"/>
                <a:cs typeface="Arial" pitchFamily="34" charset="0"/>
              </a:rPr>
              <a:t>  uprav polohy na 40°, 80°, 120°, 160°</a:t>
            </a:r>
          </a:p>
          <a:p>
            <a:pPr marL="342900" indent="-342900">
              <a:buAutoNum type="arabicPeriod"/>
            </a:pPr>
            <a:r>
              <a:rPr lang="sk-SK" dirty="0" smtClean="0">
                <a:latin typeface="+mj-lt"/>
                <a:cs typeface="Arial" pitchFamily="34" charset="0"/>
              </a:rPr>
              <a:t> Zapoj podľa schémy  </a:t>
            </a:r>
            <a:r>
              <a:rPr lang="sk-SK" dirty="0" err="1" smtClean="0">
                <a:latin typeface="+mj-lt"/>
                <a:cs typeface="Arial" pitchFamily="34" charset="0"/>
                <a:hlinkClick r:id="rId17"/>
              </a:rPr>
              <a:t>Servomotor</a:t>
            </a:r>
            <a:r>
              <a:rPr lang="sk-SK" dirty="0" smtClean="0">
                <a:latin typeface="+mj-lt"/>
                <a:cs typeface="Arial" pitchFamily="34" charset="0"/>
                <a:hlinkClick r:id="rId17"/>
              </a:rPr>
              <a:t> – potenciometer</a:t>
            </a:r>
            <a:r>
              <a:rPr lang="sk-SK" dirty="0" smtClean="0">
                <a:latin typeface="+mj-lt"/>
                <a:cs typeface="Arial" pitchFamily="34" charset="0"/>
              </a:rPr>
              <a:t> – ovládací </a:t>
            </a:r>
            <a:r>
              <a:rPr lang="sk-SK" dirty="0" err="1" smtClean="0">
                <a:latin typeface="+mj-lt"/>
                <a:cs typeface="Arial" pitchFamily="34" charset="0"/>
              </a:rPr>
              <a:t>pin</a:t>
            </a:r>
            <a:r>
              <a:rPr lang="sk-SK" dirty="0" smtClean="0">
                <a:latin typeface="+mj-lt"/>
                <a:cs typeface="Arial" pitchFamily="34" charset="0"/>
              </a:rPr>
              <a:t> potenciometra na A1</a:t>
            </a:r>
            <a:endParaRPr lang="sk-SK" dirty="0" smtClean="0">
              <a:latin typeface="Arial" pitchFamily="34" charset="0"/>
              <a:cs typeface="Arial" pitchFamily="34" charset="0"/>
            </a:endParaRPr>
          </a:p>
          <a:p>
            <a:pPr marL="342900" indent="-342900"/>
            <a:endParaRPr lang="sk-SK" dirty="0" smtClean="0"/>
          </a:p>
          <a:p>
            <a:pPr marL="342900" indent="-342900"/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357158" y="357166"/>
            <a:ext cx="835824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4. Zapoj podľa schémy – </a:t>
            </a:r>
            <a:r>
              <a:rPr lang="sk-SK" dirty="0" err="1" smtClean="0">
                <a:hlinkClick r:id="rId2"/>
              </a:rPr>
              <a:t>Servomotor</a:t>
            </a:r>
            <a:r>
              <a:rPr lang="sk-SK" dirty="0" smtClean="0">
                <a:hlinkClick r:id="rId2"/>
              </a:rPr>
              <a:t> 2 tlačidlá verzia 2</a:t>
            </a:r>
            <a:r>
              <a:rPr lang="sk-SK" dirty="0" smtClean="0"/>
              <a:t> </a:t>
            </a:r>
          </a:p>
          <a:p>
            <a:r>
              <a:rPr lang="sk-SK" dirty="0" smtClean="0"/>
              <a:t>5. Zapoj podľa schémy – </a:t>
            </a:r>
            <a:r>
              <a:rPr lang="sk-SK" dirty="0" err="1" smtClean="0">
                <a:hlinkClick r:id="rId3"/>
              </a:rPr>
              <a:t>Servomotor</a:t>
            </a:r>
            <a:r>
              <a:rPr lang="sk-SK" dirty="0" smtClean="0">
                <a:hlinkClick r:id="rId3"/>
              </a:rPr>
              <a:t> ovládaný troma tlačidlami</a:t>
            </a:r>
            <a:r>
              <a:rPr lang="sk-SK" dirty="0" smtClean="0"/>
              <a:t> , výchylky 45° , 90°, 135°</a:t>
            </a:r>
          </a:p>
          <a:p>
            <a:r>
              <a:rPr lang="sk-SK" dirty="0" smtClean="0"/>
              <a:t>6. Uprav program – </a:t>
            </a:r>
            <a:r>
              <a:rPr lang="sk-SK" dirty="0" smtClean="0">
                <a:hlinkClick r:id="rId4"/>
              </a:rPr>
              <a:t>Roztočenie jednosmerného motorčeka </a:t>
            </a:r>
            <a:r>
              <a:rPr lang="sk-SK" dirty="0" smtClean="0"/>
              <a:t>– otestuj rôzne rýchlosti otáčok od 0 do 200. </a:t>
            </a:r>
          </a:p>
          <a:p>
            <a:r>
              <a:rPr lang="sk-SK" dirty="0" smtClean="0"/>
              <a:t>7. Otestuj  program – </a:t>
            </a:r>
            <a:r>
              <a:rPr lang="sk-SK" dirty="0" err="1" smtClean="0">
                <a:hlinkClick r:id="rId5"/>
              </a:rPr>
              <a:t>Reguláci</a:t>
            </a:r>
            <a:r>
              <a:rPr lang="sk-SK" dirty="0" smtClean="0">
                <a:hlinkClick r:id="rId5"/>
              </a:rPr>
              <a:t> otáčok jednosmerného motorčeka</a:t>
            </a:r>
            <a:r>
              <a:rPr lang="sk-SK" dirty="0" smtClean="0"/>
              <a:t> </a:t>
            </a:r>
          </a:p>
          <a:p>
            <a:r>
              <a:rPr lang="sk-SK" dirty="0" smtClean="0"/>
              <a:t>8. Otestuj program – </a:t>
            </a:r>
            <a:r>
              <a:rPr lang="sk-SK" dirty="0" smtClean="0">
                <a:hlinkClick r:id="rId6"/>
              </a:rPr>
              <a:t>Regulácia otáčok jednosmerného motorčeka </a:t>
            </a:r>
            <a:r>
              <a:rPr lang="sk-SK" dirty="0" err="1" smtClean="0">
                <a:hlinkClick r:id="rId6"/>
              </a:rPr>
              <a:t>fotorezistorom</a:t>
            </a:r>
            <a:r>
              <a:rPr lang="sk-SK" dirty="0" smtClean="0"/>
              <a:t> </a:t>
            </a:r>
          </a:p>
          <a:p>
            <a:r>
              <a:rPr lang="sk-SK" dirty="0" smtClean="0"/>
              <a:t>9. Otestuj program – </a:t>
            </a:r>
            <a:r>
              <a:rPr lang="sk-SK" dirty="0" err="1" smtClean="0">
                <a:hlinkClick r:id="rId7"/>
              </a:rPr>
              <a:t>Čidlo</a:t>
            </a:r>
            <a:r>
              <a:rPr lang="sk-SK" dirty="0" smtClean="0">
                <a:hlinkClick r:id="rId7"/>
              </a:rPr>
              <a:t> prekážky so </a:t>
            </a:r>
            <a:r>
              <a:rPr lang="sk-SK" dirty="0" err="1" smtClean="0">
                <a:hlinkClick r:id="rId7"/>
              </a:rPr>
              <a:t>servomotorom</a:t>
            </a:r>
            <a:r>
              <a:rPr lang="sk-SK" dirty="0" smtClean="0"/>
              <a:t>  uprav na 180°</a:t>
            </a:r>
          </a:p>
          <a:p>
            <a:pPr marL="342900" indent="-342900">
              <a:buAutoNum type="arabicPeriod" startAt="10"/>
            </a:pPr>
            <a:r>
              <a:rPr lang="sk-SK" dirty="0" smtClean="0"/>
              <a:t>Otestuj zapojenie – </a:t>
            </a:r>
            <a:r>
              <a:rPr lang="sk-SK" dirty="0" err="1" smtClean="0">
                <a:hlinkClick r:id="rId8"/>
              </a:rPr>
              <a:t>Servomotor</a:t>
            </a:r>
            <a:r>
              <a:rPr lang="sk-SK" dirty="0" smtClean="0">
                <a:hlinkClick r:id="rId8"/>
              </a:rPr>
              <a:t> – snímač dažďa</a:t>
            </a:r>
            <a:r>
              <a:rPr lang="sk-SK" dirty="0" smtClean="0"/>
              <a:t> , </a:t>
            </a:r>
            <a:r>
              <a:rPr lang="sk-SK" dirty="0" err="1" smtClean="0"/>
              <a:t>servomotor</a:t>
            </a:r>
            <a:r>
              <a:rPr lang="sk-SK" dirty="0" smtClean="0"/>
              <a:t> sa </a:t>
            </a:r>
            <a:r>
              <a:rPr lang="sk-SK" dirty="0" err="1" smtClean="0"/>
              <a:t>vychíli</a:t>
            </a:r>
            <a:r>
              <a:rPr lang="sk-SK" dirty="0" smtClean="0"/>
              <a:t>  pri detekcii o 180°</a:t>
            </a:r>
          </a:p>
          <a:p>
            <a:pPr marL="342900" indent="-342900">
              <a:buAutoNum type="arabicPeriod" startAt="10"/>
            </a:pPr>
            <a:r>
              <a:rPr lang="sk-SK" dirty="0" smtClean="0"/>
              <a:t> Uprav program – </a:t>
            </a:r>
            <a:r>
              <a:rPr lang="sk-SK" dirty="0" err="1" smtClean="0">
                <a:hlinkClick r:id="rId9"/>
              </a:rPr>
              <a:t>Servomotor</a:t>
            </a:r>
            <a:r>
              <a:rPr lang="sk-SK" dirty="0" smtClean="0">
                <a:hlinkClick r:id="rId9"/>
              </a:rPr>
              <a:t> – snímač vzdialenosti</a:t>
            </a:r>
            <a:r>
              <a:rPr lang="sk-SK" dirty="0" smtClean="0"/>
              <a:t>, prahová vzdialenosť – 20 cm, natočenie </a:t>
            </a:r>
            <a:r>
              <a:rPr lang="sk-SK" dirty="0" err="1" smtClean="0"/>
              <a:t>serva</a:t>
            </a:r>
            <a:r>
              <a:rPr lang="sk-SK" dirty="0" smtClean="0"/>
              <a:t> o 180°, prelož parametre do slovenčiny </a:t>
            </a:r>
          </a:p>
          <a:p>
            <a:pPr marL="342900" indent="-342900">
              <a:buAutoNum type="arabicPeriod" startAt="10"/>
            </a:pPr>
            <a:r>
              <a:rPr lang="sk-SK" dirty="0" smtClean="0"/>
              <a:t> Otestuj  program – </a:t>
            </a:r>
            <a:r>
              <a:rPr lang="sk-SK" dirty="0" err="1" smtClean="0">
                <a:hlinkClick r:id="rId10"/>
              </a:rPr>
              <a:t>Fotorezistor</a:t>
            </a:r>
            <a:r>
              <a:rPr lang="sk-SK" dirty="0" smtClean="0">
                <a:hlinkClick r:id="rId10"/>
              </a:rPr>
              <a:t> – </a:t>
            </a:r>
            <a:r>
              <a:rPr lang="sk-SK" dirty="0" err="1" smtClean="0">
                <a:hlinkClick r:id="rId10"/>
              </a:rPr>
              <a:t>servomotor</a:t>
            </a:r>
            <a:r>
              <a:rPr lang="sk-SK" dirty="0" smtClean="0"/>
              <a:t> </a:t>
            </a:r>
          </a:p>
          <a:p>
            <a:pPr marL="342900" indent="-342900">
              <a:buAutoNum type="arabicPeriod" startAt="10"/>
            </a:pPr>
            <a:endParaRPr lang="sk-SK" dirty="0" smtClean="0"/>
          </a:p>
          <a:p>
            <a:pPr marL="342900" indent="-342900"/>
            <a:r>
              <a:rPr lang="sk-SK" b="1" dirty="0" smtClean="0">
                <a:latin typeface="Arial" pitchFamily="34" charset="0"/>
                <a:cs typeface="Arial" pitchFamily="34" charset="0"/>
              </a:rPr>
              <a:t>Úlohy – Snímače – 19.3.2026 </a:t>
            </a:r>
          </a:p>
          <a:p>
            <a:pPr marL="342900" indent="-342900">
              <a:buAutoNum type="arabicPeriod"/>
            </a:pPr>
            <a:r>
              <a:rPr lang="sk-SK" dirty="0" smtClean="0">
                <a:cs typeface="Arial" pitchFamily="34" charset="0"/>
              </a:rPr>
              <a:t>Uprav program  - </a:t>
            </a:r>
            <a:r>
              <a:rPr lang="sk-SK" dirty="0" err="1" smtClean="0">
                <a:cs typeface="Arial" pitchFamily="34" charset="0"/>
                <a:hlinkClick r:id="rId11"/>
              </a:rPr>
              <a:t>Čidlo</a:t>
            </a:r>
            <a:r>
              <a:rPr lang="sk-SK" dirty="0" smtClean="0">
                <a:cs typeface="Arial" pitchFamily="34" charset="0"/>
                <a:hlinkClick r:id="rId11"/>
              </a:rPr>
              <a:t> prekážky</a:t>
            </a:r>
            <a:r>
              <a:rPr lang="sk-SK" dirty="0" smtClean="0">
                <a:cs typeface="Arial" pitchFamily="34" charset="0"/>
              </a:rPr>
              <a:t> – doplň zapojenie LED diódy</a:t>
            </a:r>
          </a:p>
          <a:p>
            <a:pPr marL="342900" indent="-342900">
              <a:buAutoNum type="arabicPeriod"/>
            </a:pPr>
            <a:r>
              <a:rPr lang="sk-SK" dirty="0" smtClean="0">
                <a:cs typeface="Arial" pitchFamily="34" charset="0"/>
              </a:rPr>
              <a:t> Uprav program – </a:t>
            </a:r>
            <a:r>
              <a:rPr lang="sk-SK" dirty="0" smtClean="0">
                <a:cs typeface="Arial" pitchFamily="34" charset="0"/>
                <a:hlinkClick r:id="rId12"/>
              </a:rPr>
              <a:t>Detektor dymu a alkoholu </a:t>
            </a:r>
            <a:r>
              <a:rPr lang="sk-SK" dirty="0" smtClean="0">
                <a:cs typeface="Arial" pitchFamily="34" charset="0"/>
              </a:rPr>
              <a:t>- zmeň prahové hodnoty</a:t>
            </a:r>
          </a:p>
          <a:p>
            <a:pPr marL="342900" indent="-342900">
              <a:buAutoNum type="arabicPeriod"/>
            </a:pPr>
            <a:r>
              <a:rPr lang="sk-SK" dirty="0" smtClean="0">
                <a:cs typeface="Arial" pitchFamily="34" charset="0"/>
              </a:rPr>
              <a:t> Uprav program – </a:t>
            </a:r>
            <a:r>
              <a:rPr lang="sk-SK" dirty="0" smtClean="0">
                <a:cs typeface="Arial" pitchFamily="34" charset="0"/>
                <a:hlinkClick r:id="rId13"/>
              </a:rPr>
              <a:t>DHT11 – snímač teploty</a:t>
            </a:r>
            <a:r>
              <a:rPr lang="sk-SK" dirty="0" smtClean="0">
                <a:cs typeface="Arial" pitchFamily="34" charset="0"/>
              </a:rPr>
              <a:t> – vymeň riadky a prelož do slovenčiny</a:t>
            </a:r>
          </a:p>
          <a:p>
            <a:pPr marL="342900" indent="-342900">
              <a:buAutoNum type="arabicPeriod"/>
            </a:pPr>
            <a:r>
              <a:rPr lang="sk-SK" dirty="0" smtClean="0">
                <a:cs typeface="Arial" pitchFamily="34" charset="0"/>
              </a:rPr>
              <a:t> Otestuj  program – </a:t>
            </a:r>
            <a:r>
              <a:rPr lang="sk-SK" dirty="0" smtClean="0">
                <a:cs typeface="Arial" pitchFamily="34" charset="0"/>
                <a:hlinkClick r:id="rId14"/>
              </a:rPr>
              <a:t>Pohybové </a:t>
            </a:r>
            <a:r>
              <a:rPr lang="sk-SK" dirty="0" err="1" smtClean="0">
                <a:cs typeface="Arial" pitchFamily="34" charset="0"/>
                <a:hlinkClick r:id="rId14"/>
              </a:rPr>
              <a:t>čidlo</a:t>
            </a:r>
            <a:r>
              <a:rPr lang="sk-SK" dirty="0" smtClean="0">
                <a:cs typeface="Arial" pitchFamily="34" charset="0"/>
                <a:hlinkClick r:id="rId14"/>
              </a:rPr>
              <a:t> 2 </a:t>
            </a:r>
            <a:r>
              <a:rPr lang="sk-SK" dirty="0" smtClean="0">
                <a:cs typeface="Arial" pitchFamily="34" charset="0"/>
              </a:rPr>
              <a:t>– skontroluj výpisy v sériovom monitore</a:t>
            </a:r>
          </a:p>
          <a:p>
            <a:pPr marL="342900" indent="-342900">
              <a:buAutoNum type="arabicPeriod"/>
            </a:pPr>
            <a:r>
              <a:rPr lang="sk-SK" dirty="0" smtClean="0">
                <a:cs typeface="Arial" pitchFamily="34" charset="0"/>
              </a:rPr>
              <a:t> Uprav program – </a:t>
            </a:r>
            <a:r>
              <a:rPr lang="sk-SK" dirty="0" smtClean="0">
                <a:cs typeface="Arial" pitchFamily="34" charset="0"/>
                <a:hlinkClick r:id="rId15"/>
              </a:rPr>
              <a:t>Detektor dažďa </a:t>
            </a:r>
            <a:r>
              <a:rPr lang="sk-SK" dirty="0" smtClean="0">
                <a:cs typeface="Arial" pitchFamily="34" charset="0"/>
              </a:rPr>
              <a:t>– zmeň prahové hodnoty</a:t>
            </a:r>
          </a:p>
          <a:p>
            <a:pPr marL="342900" indent="-342900">
              <a:buAutoNum type="arabicPeriod"/>
            </a:pPr>
            <a:r>
              <a:rPr lang="sk-SK" dirty="0" smtClean="0">
                <a:cs typeface="Arial" pitchFamily="34" charset="0"/>
              </a:rPr>
              <a:t> Otestuj program – </a:t>
            </a:r>
            <a:r>
              <a:rPr lang="sk-SK" dirty="0" smtClean="0">
                <a:cs typeface="Arial" pitchFamily="34" charset="0"/>
                <a:hlinkClick r:id="rId16"/>
              </a:rPr>
              <a:t>Detektor dažďa 2 </a:t>
            </a:r>
            <a:r>
              <a:rPr lang="sk-SK" dirty="0" smtClean="0">
                <a:cs typeface="Arial" pitchFamily="34" charset="0"/>
              </a:rPr>
              <a:t>– skontroluj údaje v sériovom monitore</a:t>
            </a:r>
          </a:p>
          <a:p>
            <a:pPr marL="342900" indent="-342900">
              <a:buAutoNum type="arabicPeriod"/>
            </a:pPr>
            <a:r>
              <a:rPr lang="sk-SK" dirty="0" smtClean="0">
                <a:cs typeface="Arial" pitchFamily="34" charset="0"/>
              </a:rPr>
              <a:t> Otestuj program – </a:t>
            </a:r>
            <a:r>
              <a:rPr lang="sk-SK" dirty="0" smtClean="0">
                <a:cs typeface="Arial" pitchFamily="34" charset="0"/>
                <a:hlinkClick r:id="rId17"/>
              </a:rPr>
              <a:t>Snímač magnetického poľa</a:t>
            </a:r>
            <a:r>
              <a:rPr lang="sk-SK" dirty="0" smtClean="0">
                <a:cs typeface="Arial" pitchFamily="34" charset="0"/>
              </a:rPr>
              <a:t> – doplň zapojenie s LED</a:t>
            </a:r>
          </a:p>
          <a:p>
            <a:pPr marL="342900" indent="-342900">
              <a:buAutoNum type="arabicPeriod"/>
            </a:pPr>
            <a:r>
              <a:rPr lang="sk-SK" dirty="0" smtClean="0">
                <a:cs typeface="Arial" pitchFamily="34" charset="0"/>
              </a:rPr>
              <a:t> Uprav program – </a:t>
            </a:r>
            <a:r>
              <a:rPr lang="sk-SK" dirty="0" smtClean="0">
                <a:cs typeface="Arial" pitchFamily="34" charset="0"/>
                <a:hlinkClick r:id="rId18"/>
              </a:rPr>
              <a:t>Snímač ohňa </a:t>
            </a:r>
            <a:r>
              <a:rPr lang="sk-SK" dirty="0" smtClean="0">
                <a:cs typeface="Arial" pitchFamily="34" charset="0"/>
              </a:rPr>
              <a:t>– doplň zapojenie s LED</a:t>
            </a:r>
          </a:p>
          <a:p>
            <a:pPr marL="342900" indent="-342900"/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428596" y="357166"/>
            <a:ext cx="821537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9. Otestuj program – </a:t>
            </a:r>
            <a:r>
              <a:rPr lang="sk-SK" dirty="0" err="1" smtClean="0">
                <a:hlinkClick r:id="rId2"/>
              </a:rPr>
              <a:t>Termistor</a:t>
            </a:r>
            <a:r>
              <a:rPr lang="sk-SK" dirty="0" smtClean="0">
                <a:hlinkClick r:id="rId2"/>
              </a:rPr>
              <a:t> 2</a:t>
            </a:r>
            <a:r>
              <a:rPr lang="sk-SK" dirty="0" smtClean="0"/>
              <a:t> – otestuj sériový monitor</a:t>
            </a:r>
          </a:p>
          <a:p>
            <a:pPr marL="342900" indent="-342900">
              <a:buAutoNum type="arabicPeriod" startAt="10"/>
            </a:pPr>
            <a:r>
              <a:rPr lang="sk-SK" dirty="0" smtClean="0"/>
              <a:t>Otestuj program – </a:t>
            </a:r>
            <a:r>
              <a:rPr lang="sk-SK" dirty="0" smtClean="0">
                <a:hlinkClick r:id="rId3"/>
              </a:rPr>
              <a:t>Ultrazvuk 3</a:t>
            </a:r>
            <a:r>
              <a:rPr lang="sk-SK" dirty="0" smtClean="0"/>
              <a:t> – otestuj zapojenie</a:t>
            </a:r>
          </a:p>
          <a:p>
            <a:pPr marL="342900" indent="-342900">
              <a:buFontTx/>
              <a:buAutoNum type="arabicPeriod" startAt="10"/>
            </a:pPr>
            <a:r>
              <a:rPr lang="sk-SK" dirty="0" smtClean="0"/>
              <a:t> Otestuj program – </a:t>
            </a:r>
            <a:r>
              <a:rPr lang="sk-SK" dirty="0" smtClean="0">
                <a:hlinkClick r:id="rId4"/>
              </a:rPr>
              <a:t>Ultrazvuk</a:t>
            </a:r>
            <a:r>
              <a:rPr lang="sk-SK" dirty="0" smtClean="0"/>
              <a:t> - zmeň prahové hodnoty na 20 cm a 50 cm</a:t>
            </a:r>
          </a:p>
          <a:p>
            <a:pPr marL="342900" indent="-342900">
              <a:buFontTx/>
              <a:buAutoNum type="arabicPeriod" startAt="10"/>
            </a:pPr>
            <a:r>
              <a:rPr lang="sk-SK" dirty="0" smtClean="0"/>
              <a:t> Uprav program – </a:t>
            </a:r>
            <a:r>
              <a:rPr lang="sk-SK" dirty="0" smtClean="0">
                <a:hlinkClick r:id="rId5"/>
              </a:rPr>
              <a:t>Skleník</a:t>
            </a:r>
            <a:r>
              <a:rPr lang="sk-SK" dirty="0" smtClean="0"/>
              <a:t> - zapni </a:t>
            </a:r>
            <a:r>
              <a:rPr lang="sk-SK" dirty="0" err="1" smtClean="0"/>
              <a:t>servomotor</a:t>
            </a:r>
            <a:r>
              <a:rPr lang="sk-SK" dirty="0" smtClean="0"/>
              <a:t> pri 25°C, nastav polohu na 180°</a:t>
            </a:r>
          </a:p>
          <a:p>
            <a:pPr marL="342900" indent="-342900">
              <a:buFontTx/>
              <a:buAutoNum type="arabicPeriod" startAt="10"/>
            </a:pPr>
            <a:r>
              <a:rPr lang="sk-SK" dirty="0" smtClean="0"/>
              <a:t> Uprav program – </a:t>
            </a:r>
            <a:r>
              <a:rPr lang="sk-SK" dirty="0" smtClean="0">
                <a:hlinkClick r:id="rId6"/>
              </a:rPr>
              <a:t>Vetrák</a:t>
            </a:r>
            <a:r>
              <a:rPr lang="sk-SK" dirty="0" smtClean="0"/>
              <a:t> - pri 30°C nastav </a:t>
            </a:r>
            <a:r>
              <a:rPr lang="sk-SK" dirty="0" err="1" smtClean="0"/>
              <a:t>servomotor</a:t>
            </a:r>
            <a:r>
              <a:rPr lang="sk-SK" dirty="0" smtClean="0"/>
              <a:t> na 180° a zapni motorček</a:t>
            </a:r>
          </a:p>
          <a:p>
            <a:pPr marL="342900" indent="-342900">
              <a:buFontTx/>
              <a:buAutoNum type="arabicPeriod" startAt="10"/>
            </a:pPr>
            <a:endParaRPr lang="sk-SK" dirty="0" smtClean="0"/>
          </a:p>
          <a:p>
            <a:pPr marL="342900" indent="-342900"/>
            <a:r>
              <a:rPr lang="sk-SK" b="1" dirty="0" smtClean="0">
                <a:latin typeface="Arial" pitchFamily="34" charset="0"/>
                <a:cs typeface="Arial" pitchFamily="34" charset="0"/>
              </a:rPr>
              <a:t>Úlohy – Príklady – 19.3.2026</a:t>
            </a:r>
          </a:p>
          <a:p>
            <a:r>
              <a:rPr lang="sk-SK" sz="1900" dirty="0" smtClean="0">
                <a:cs typeface="Arial" pitchFamily="34" charset="0"/>
              </a:rPr>
              <a:t>1.  </a:t>
            </a:r>
            <a:r>
              <a:rPr lang="sk-SK" sz="1900" dirty="0" smtClean="0">
                <a:cs typeface="Arial" pitchFamily="34" charset="0"/>
                <a:hlinkClick r:id="rId7"/>
              </a:rPr>
              <a:t>Obsah obdĺžnika</a:t>
            </a:r>
            <a:endParaRPr lang="sk-SK" sz="1900" dirty="0" smtClean="0">
              <a:cs typeface="Arial" pitchFamily="34" charset="0"/>
            </a:endParaRPr>
          </a:p>
          <a:p>
            <a:r>
              <a:rPr lang="sk-SK" sz="1900" dirty="0" smtClean="0">
                <a:cs typeface="Arial" pitchFamily="34" charset="0"/>
              </a:rPr>
              <a:t>2.  </a:t>
            </a:r>
            <a:r>
              <a:rPr lang="sk-SK" sz="1900" dirty="0" smtClean="0">
                <a:cs typeface="Arial" pitchFamily="34" charset="0"/>
                <a:hlinkClick r:id="rId8"/>
              </a:rPr>
              <a:t>Objem kvádra</a:t>
            </a:r>
            <a:endParaRPr lang="sk-SK" sz="1900" dirty="0" smtClean="0">
              <a:cs typeface="Arial" pitchFamily="34" charset="0"/>
            </a:endParaRPr>
          </a:p>
          <a:p>
            <a:r>
              <a:rPr lang="sk-SK" sz="1900" dirty="0" smtClean="0">
                <a:cs typeface="Arial" pitchFamily="34" charset="0"/>
              </a:rPr>
              <a:t>3.  </a:t>
            </a:r>
            <a:r>
              <a:rPr lang="sk-SK" sz="1900" dirty="0" smtClean="0">
                <a:cs typeface="Arial" pitchFamily="34" charset="0"/>
                <a:hlinkClick r:id="rId9"/>
              </a:rPr>
              <a:t>Pytagorova veta</a:t>
            </a:r>
            <a:endParaRPr lang="sk-SK" sz="1900" dirty="0" smtClean="0">
              <a:cs typeface="Arial" pitchFamily="34" charset="0"/>
            </a:endParaRPr>
          </a:p>
          <a:p>
            <a:r>
              <a:rPr lang="sk-SK" sz="1900" dirty="0" smtClean="0">
                <a:cs typeface="Arial" pitchFamily="34" charset="0"/>
              </a:rPr>
              <a:t>4.  </a:t>
            </a:r>
            <a:r>
              <a:rPr lang="sk-SK" sz="1900" dirty="0" err="1" smtClean="0">
                <a:cs typeface="Arial" pitchFamily="34" charset="0"/>
                <a:hlinkClick r:id="rId10"/>
              </a:rPr>
              <a:t>Faktoriál</a:t>
            </a:r>
            <a:endParaRPr lang="sk-SK" sz="1900" dirty="0" smtClean="0">
              <a:cs typeface="Arial" pitchFamily="34" charset="0"/>
            </a:endParaRPr>
          </a:p>
          <a:p>
            <a:r>
              <a:rPr lang="sk-SK" sz="1900" dirty="0" smtClean="0">
                <a:cs typeface="Arial" pitchFamily="34" charset="0"/>
              </a:rPr>
              <a:t>5.  Vytvor program - Povrch a objem gule</a:t>
            </a:r>
          </a:p>
          <a:p>
            <a:r>
              <a:rPr lang="sk-SK" sz="1900" dirty="0" smtClean="0">
                <a:cs typeface="Arial" pitchFamily="34" charset="0"/>
              </a:rPr>
              <a:t>6.  Vytvor program - Povrch a objem kužeľa</a:t>
            </a:r>
          </a:p>
          <a:p>
            <a:r>
              <a:rPr lang="sk-SK" sz="1900" dirty="0" smtClean="0">
                <a:cs typeface="Arial" pitchFamily="34" charset="0"/>
              </a:rPr>
              <a:t>7.  Vytvor program - Aritmetický priemer 3 čísiel</a:t>
            </a:r>
          </a:p>
          <a:p>
            <a:r>
              <a:rPr lang="sk-SK" sz="1900" dirty="0" smtClean="0">
                <a:cs typeface="Arial" pitchFamily="34" charset="0"/>
              </a:rPr>
              <a:t>8.  Vytvor program - Súčin troch čísiel</a:t>
            </a:r>
          </a:p>
          <a:p>
            <a:pPr marL="457200" indent="-457200">
              <a:buAutoNum type="arabicPeriod" startAt="9"/>
            </a:pPr>
            <a:r>
              <a:rPr lang="sk-SK" sz="1900" dirty="0" smtClean="0">
                <a:cs typeface="Arial" pitchFamily="34" charset="0"/>
              </a:rPr>
              <a:t>Vytvor</a:t>
            </a:r>
            <a:r>
              <a:rPr lang="sk-SK" sz="1900" dirty="0" smtClean="0"/>
              <a:t> </a:t>
            </a:r>
            <a:r>
              <a:rPr lang="sk-SK" sz="1900" dirty="0" smtClean="0"/>
              <a:t>program pre výpočet súčtu, rozdielu, súčinu a podielu 2 </a:t>
            </a:r>
            <a:r>
              <a:rPr lang="sk-SK" sz="1900" dirty="0" smtClean="0"/>
              <a:t>čísiel</a:t>
            </a:r>
          </a:p>
          <a:p>
            <a:pPr marL="457200" indent="-457200">
              <a:buAutoNum type="arabicPeriod" startAt="9"/>
            </a:pPr>
            <a:endParaRPr lang="sk-SK" sz="1900" dirty="0" smtClean="0"/>
          </a:p>
          <a:p>
            <a:pPr marL="342900" indent="-342900"/>
            <a:endParaRPr lang="sk-SK" dirty="0" smtClean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sk-SK" dirty="0" smtClean="0"/>
              <a:t> </a:t>
            </a:r>
          </a:p>
          <a:p>
            <a:pPr marL="342900" indent="-342900">
              <a:buFontTx/>
              <a:buAutoNum type="arabicPeriod" startAt="10"/>
            </a:pPr>
            <a:endParaRPr lang="sk-SK" dirty="0" smtClean="0"/>
          </a:p>
          <a:p>
            <a:pPr marL="342900" indent="-342900">
              <a:buAutoNum type="arabicPeriod" startAt="10"/>
            </a:pP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s0428 keyestudio Mini Tank Robot V2 - Keyestudio Wik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785926"/>
            <a:ext cx="3927941" cy="3571900"/>
          </a:xfrm>
          <a:prstGeom prst="rect">
            <a:avLst/>
          </a:prstGeom>
          <a:noFill/>
        </p:spPr>
      </p:pic>
      <p:sp>
        <p:nvSpPr>
          <p:cNvPr id="5" name="Obdĺžnik 4"/>
          <p:cNvSpPr/>
          <p:nvPr/>
        </p:nvSpPr>
        <p:spPr>
          <a:xfrm>
            <a:off x="4429124" y="1785926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dirty="0" smtClean="0"/>
              <a:t>T</a:t>
            </a:r>
            <a:r>
              <a:rPr lang="sk-SK" dirty="0" smtClean="0"/>
              <a:t>ím </a:t>
            </a:r>
            <a:r>
              <a:rPr lang="sk-SK" dirty="0" err="1" smtClean="0"/>
              <a:t>Keyestudio</a:t>
            </a:r>
            <a:r>
              <a:rPr lang="sk-SK" dirty="0" smtClean="0"/>
              <a:t> navrhol mini tankového robota. Má procesor, ktorý je programovateľný pomocou </a:t>
            </a:r>
            <a:r>
              <a:rPr lang="sk-SK" dirty="0" err="1" smtClean="0"/>
              <a:t>Arduino</a:t>
            </a:r>
            <a:r>
              <a:rPr lang="sk-SK" dirty="0" smtClean="0"/>
              <a:t> IDE, pričom jeho </a:t>
            </a:r>
            <a:r>
              <a:rPr lang="sk-SK" dirty="0" err="1" smtClean="0"/>
              <a:t>piny</a:t>
            </a:r>
            <a:r>
              <a:rPr lang="sk-SK" dirty="0" smtClean="0"/>
              <a:t> sú mapované na senzory a akčné členy pomocou </a:t>
            </a:r>
            <a:r>
              <a:rPr lang="sk-SK" dirty="0" err="1" smtClean="0"/>
              <a:t>shield</a:t>
            </a:r>
            <a:r>
              <a:rPr lang="sk-SK" dirty="0" smtClean="0"/>
              <a:t> prepojenia, do ktorého je zapojený procesor. </a:t>
            </a:r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Ten </a:t>
            </a:r>
            <a:r>
              <a:rPr lang="sk-SK" dirty="0" smtClean="0"/>
              <a:t>číta senzory, ovláda akčné členy a rozhoduje sa, ako majú fungovať.</a:t>
            </a:r>
          </a:p>
          <a:p>
            <a:endParaRPr lang="sk-SK" dirty="0" smtClean="0"/>
          </a:p>
          <a:p>
            <a:r>
              <a:rPr lang="sk-SK" dirty="0" smtClean="0"/>
              <a:t>Môže </a:t>
            </a:r>
            <a:r>
              <a:rPr lang="sk-SK" dirty="0" smtClean="0"/>
              <a:t>vykonávať viacero funkcií, ako je vyhýbanie sa prekážkam, IR diaľkové ovládanie, ovládanie BT, sledovanie svetla a tak ďalej.</a:t>
            </a:r>
            <a:endParaRPr lang="sk-SK" dirty="0"/>
          </a:p>
        </p:txBody>
      </p:sp>
      <p:sp>
        <p:nvSpPr>
          <p:cNvPr id="6" name="BlokTextu 5"/>
          <p:cNvSpPr txBox="1"/>
          <p:nvPr/>
        </p:nvSpPr>
        <p:spPr>
          <a:xfrm>
            <a:off x="214282" y="857232"/>
            <a:ext cx="557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err="1" smtClean="0">
                <a:latin typeface="Arial" pitchFamily="34" charset="0"/>
                <a:cs typeface="Arial" pitchFamily="34" charset="0"/>
              </a:rPr>
              <a:t>Minirobotický</a:t>
            </a:r>
            <a:r>
              <a:rPr lang="sk-SK" sz="2400" b="1" dirty="0" smtClean="0">
                <a:latin typeface="Arial" pitchFamily="34" charset="0"/>
                <a:cs typeface="Arial" pitchFamily="34" charset="0"/>
              </a:rPr>
              <a:t> tank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214282" y="214290"/>
            <a:ext cx="8643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Cieľ: Naprogramovanie trasy robotického tanku</a:t>
            </a:r>
            <a:endParaRPr lang="sk-SK" sz="2400" b="1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285720" y="785794"/>
            <a:ext cx="8429684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sk-SK" sz="1900" b="1" dirty="0" smtClean="0"/>
              <a:t>Úlohy – Robotický tank – 20.3.2026</a:t>
            </a:r>
          </a:p>
          <a:p>
            <a:pPr marL="457200" indent="-457200"/>
            <a:r>
              <a:rPr lang="sk-SK" sz="1900" dirty="0" smtClean="0"/>
              <a:t>1. </a:t>
            </a:r>
            <a:r>
              <a:rPr lang="sk-SK" sz="1900" dirty="0" smtClean="0">
                <a:hlinkClick r:id="rId2"/>
              </a:rPr>
              <a:t>Testovanie </a:t>
            </a:r>
            <a:r>
              <a:rPr lang="sk-SK" sz="1900" dirty="0" smtClean="0">
                <a:hlinkClick r:id="rId2"/>
              </a:rPr>
              <a:t>ovládania tanku </a:t>
            </a:r>
            <a:r>
              <a:rPr lang="sk-SK" sz="1900" dirty="0" smtClean="0">
                <a:hlinkClick r:id="rId2"/>
              </a:rPr>
              <a:t>pomocou </a:t>
            </a:r>
            <a:r>
              <a:rPr lang="sk-SK" sz="1900" dirty="0" err="1" smtClean="0">
                <a:hlinkClick r:id="rId2"/>
              </a:rPr>
              <a:t>bluethoot</a:t>
            </a:r>
            <a:r>
              <a:rPr lang="sk-SK" sz="1900" dirty="0" smtClean="0">
                <a:hlinkClick r:id="rId2"/>
              </a:rPr>
              <a:t> </a:t>
            </a:r>
            <a:r>
              <a:rPr lang="sk-SK" sz="1900" dirty="0" smtClean="0"/>
              <a:t>– skúška aplikácie </a:t>
            </a:r>
            <a:r>
              <a:rPr lang="sk-SK" sz="1900" dirty="0" err="1" smtClean="0"/>
              <a:t>Tankcar</a:t>
            </a:r>
            <a:r>
              <a:rPr lang="sk-SK" sz="1900" dirty="0" smtClean="0"/>
              <a:t> </a:t>
            </a:r>
          </a:p>
          <a:p>
            <a:pPr marL="457200" indent="-457200"/>
            <a:endParaRPr lang="sk-SK" sz="1900" dirty="0" smtClean="0"/>
          </a:p>
          <a:p>
            <a:pPr marL="457200" indent="-457200"/>
            <a:r>
              <a:rPr lang="sk-SK" sz="1900" dirty="0" smtClean="0"/>
              <a:t>2</a:t>
            </a:r>
            <a:r>
              <a:rPr lang="sk-SK" sz="1900" dirty="0" smtClean="0"/>
              <a:t>. Naprogramovanie trasy robotického tanku: </a:t>
            </a:r>
          </a:p>
          <a:p>
            <a:pPr marL="914400" lvl="1" indent="-457200"/>
            <a:r>
              <a:rPr lang="sk-SK" sz="1900" dirty="0" smtClean="0"/>
              <a:t>A: </a:t>
            </a:r>
            <a:r>
              <a:rPr lang="sk-SK" sz="1900" dirty="0" smtClean="0">
                <a:hlinkClick r:id="rId3"/>
              </a:rPr>
              <a:t>Trasa dopredu </a:t>
            </a:r>
            <a:r>
              <a:rPr lang="sk-SK" sz="1900" dirty="0" smtClean="0">
                <a:hlinkClick r:id="rId3"/>
              </a:rPr>
              <a:t>– dozadu</a:t>
            </a:r>
            <a:endParaRPr lang="sk-SK" sz="1900" dirty="0" smtClean="0"/>
          </a:p>
          <a:p>
            <a:pPr marL="914400" lvl="1" indent="-457200"/>
            <a:r>
              <a:rPr lang="sk-SK" sz="1900" dirty="0" smtClean="0"/>
              <a:t>B: </a:t>
            </a:r>
            <a:r>
              <a:rPr lang="sk-SK" sz="1900" dirty="0" smtClean="0">
                <a:hlinkClick r:id="rId4"/>
              </a:rPr>
              <a:t>Otáčanie namieste</a:t>
            </a:r>
            <a:endParaRPr lang="sk-SK" sz="1900" dirty="0" smtClean="0"/>
          </a:p>
          <a:p>
            <a:pPr marL="914400" lvl="1" indent="-457200"/>
            <a:r>
              <a:rPr lang="sk-SK" sz="1900" dirty="0" smtClean="0"/>
              <a:t>C: </a:t>
            </a:r>
            <a:r>
              <a:rPr lang="sk-SK" sz="1900" dirty="0" smtClean="0">
                <a:hlinkClick r:id="rId5"/>
              </a:rPr>
              <a:t>Pohyb do štvorca</a:t>
            </a:r>
            <a:r>
              <a:rPr lang="sk-SK" sz="1900" dirty="0" smtClean="0"/>
              <a:t> </a:t>
            </a:r>
          </a:p>
          <a:p>
            <a:pPr marL="457200" indent="-457200"/>
            <a:endParaRPr lang="sk-SK" sz="1900" b="1" dirty="0" smtClean="0"/>
          </a:p>
          <a:p>
            <a:pPr marL="457200" indent="-457200"/>
            <a:r>
              <a:rPr lang="sk-SK" sz="1900" b="1" dirty="0" smtClean="0"/>
              <a:t>Naprogramuj trasu:</a:t>
            </a:r>
          </a:p>
          <a:p>
            <a:pPr marL="457200" indent="-457200"/>
            <a:r>
              <a:rPr lang="sk-SK" sz="1900" dirty="0" smtClean="0"/>
              <a:t>Dopredu 1 sekunda – stop 1 sekunda – dozadu 1 sekunda – stop 1 sekunda – </a:t>
            </a:r>
          </a:p>
          <a:p>
            <a:pPr marL="457200" indent="-457200"/>
            <a:r>
              <a:rPr lang="sk-SK" sz="1900" dirty="0" smtClean="0"/>
              <a:t>otáčanie namieste vľavo 2 sekundy – stop 1 sekunda – otáčanie namieste vpravo 2 </a:t>
            </a:r>
          </a:p>
          <a:p>
            <a:pPr marL="457200" indent="-457200"/>
            <a:r>
              <a:rPr lang="sk-SK" sz="1900" dirty="0" smtClean="0"/>
              <a:t>sekundy – stop 1 sekunda – pohyb do štvorca (</a:t>
            </a:r>
            <a:r>
              <a:rPr lang="sk-SK" sz="1900" dirty="0" smtClean="0">
                <a:hlinkClick r:id="rId5"/>
              </a:rPr>
              <a:t>podľa podprogramu</a:t>
            </a:r>
            <a:r>
              <a:rPr lang="sk-SK" sz="1900" dirty="0" smtClean="0"/>
              <a:t>)</a:t>
            </a:r>
          </a:p>
          <a:p>
            <a:pPr marL="457200" indent="-457200"/>
            <a:endParaRPr lang="sk-SK" sz="1900" dirty="0" smtClean="0"/>
          </a:p>
          <a:p>
            <a:pPr marL="457200" indent="-457200"/>
            <a:r>
              <a:rPr lang="sk-SK" sz="1900" dirty="0" smtClean="0"/>
              <a:t>3. </a:t>
            </a:r>
            <a:r>
              <a:rPr lang="sk-SK" sz="1900" dirty="0" smtClean="0">
                <a:hlinkClick r:id="rId6"/>
              </a:rPr>
              <a:t>Test pre sledovanie svetla</a:t>
            </a:r>
            <a:endParaRPr lang="sk-SK" sz="1900" dirty="0" smtClean="0"/>
          </a:p>
        </p:txBody>
      </p:sp>
      <p:sp>
        <p:nvSpPr>
          <p:cNvPr id="5" name="BlokTextu 4"/>
          <p:cNvSpPr txBox="1"/>
          <p:nvPr/>
        </p:nvSpPr>
        <p:spPr>
          <a:xfrm>
            <a:off x="214282" y="214290"/>
            <a:ext cx="8643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Cieľ: Naprogramovanie trasy robotického tanku</a:t>
            </a:r>
            <a:endParaRPr lang="sk-SK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24409"/>
            <a:ext cx="5220977" cy="6133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5643570" y="785794"/>
            <a:ext cx="3286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Snímač teploty  a vzdialenosti </a:t>
            </a:r>
            <a:endParaRPr lang="sk-SK" sz="2400" b="1" dirty="0"/>
          </a:p>
        </p:txBody>
      </p:sp>
      <p:sp>
        <p:nvSpPr>
          <p:cNvPr id="6" name="BlokTextu 5"/>
          <p:cNvSpPr txBox="1"/>
          <p:nvPr/>
        </p:nvSpPr>
        <p:spPr>
          <a:xfrm>
            <a:off x="5715008" y="2500306"/>
            <a:ext cx="300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Otestuj program a vymeň riadky s údajmi</a:t>
            </a:r>
            <a:endParaRPr lang="sk-SK" dirty="0"/>
          </a:p>
        </p:txBody>
      </p:sp>
      <p:sp>
        <p:nvSpPr>
          <p:cNvPr id="7" name="Obdĺžnik 6"/>
          <p:cNvSpPr/>
          <p:nvPr/>
        </p:nvSpPr>
        <p:spPr>
          <a:xfrm>
            <a:off x="214282" y="142852"/>
            <a:ext cx="8715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b="1" dirty="0" smtClean="0"/>
              <a:t>Cieľ: LCD displej so snímačom teploty a snímačom vzdialenosti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Výukový multi shield pre Arduino UNO | drotik-elektro.sk"/>
          <p:cNvPicPr>
            <a:picLocks noChangeAspect="1" noChangeArrowheads="1"/>
          </p:cNvPicPr>
          <p:nvPr/>
        </p:nvPicPr>
        <p:blipFill>
          <a:blip r:embed="rId2"/>
          <a:srcRect t="12069" b="12068"/>
          <a:stretch>
            <a:fillRect/>
          </a:stretch>
        </p:blipFill>
        <p:spPr bwMode="auto">
          <a:xfrm>
            <a:off x="3857620" y="4527626"/>
            <a:ext cx="3071834" cy="2330374"/>
          </a:xfrm>
          <a:prstGeom prst="rect">
            <a:avLst/>
          </a:prstGeom>
          <a:noFill/>
        </p:spPr>
      </p:pic>
      <p:sp>
        <p:nvSpPr>
          <p:cNvPr id="5" name="BlokTextu 4"/>
          <p:cNvSpPr txBox="1"/>
          <p:nvPr/>
        </p:nvSpPr>
        <p:spPr>
          <a:xfrm>
            <a:off x="214282" y="142852"/>
            <a:ext cx="8715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Výukový </a:t>
            </a:r>
            <a:r>
              <a:rPr lang="sk-SK" sz="2400" b="1" dirty="0" err="1" smtClean="0"/>
              <a:t>multishield</a:t>
            </a:r>
            <a:r>
              <a:rPr lang="sk-SK" sz="2400" b="1" dirty="0" smtClean="0"/>
              <a:t> </a:t>
            </a:r>
            <a:endParaRPr lang="sk-SK" sz="2400" b="1" dirty="0"/>
          </a:p>
        </p:txBody>
      </p:sp>
      <p:sp>
        <p:nvSpPr>
          <p:cNvPr id="6" name="Obdĺžnik 5"/>
          <p:cNvSpPr/>
          <p:nvPr/>
        </p:nvSpPr>
        <p:spPr>
          <a:xfrm>
            <a:off x="214282" y="642918"/>
            <a:ext cx="850112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itchFamily="34" charset="0"/>
              <a:buChar char="•"/>
            </a:pPr>
            <a:r>
              <a:rPr lang="sk-SK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dirty="0" err="1" smtClean="0">
                <a:latin typeface="Arial" pitchFamily="34" charset="0"/>
                <a:cs typeface="Arial" pitchFamily="34" charset="0"/>
              </a:rPr>
              <a:t>Shield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určený hlavne do škôl alebo ako výukový modul pre začiatočníkov. </a:t>
            </a:r>
            <a:endParaRPr lang="sk-SK" dirty="0" smtClean="0">
              <a:latin typeface="Arial" pitchFamily="34" charset="0"/>
              <a:cs typeface="Arial" pitchFamily="34" charset="0"/>
            </a:endParaRPr>
          </a:p>
          <a:p>
            <a:pPr fontAlgn="base">
              <a:buFont typeface="Arial" pitchFamily="34" charset="0"/>
              <a:buChar char="•"/>
            </a:pPr>
            <a:r>
              <a:rPr lang="sk-SK" dirty="0" smtClean="0">
                <a:latin typeface="Arial" pitchFamily="34" charset="0"/>
                <a:cs typeface="Arial" pitchFamily="34" charset="0"/>
              </a:rPr>
              <a:t> Vďaka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tomu že je </a:t>
            </a:r>
            <a:r>
              <a:rPr lang="sk-SK" dirty="0" err="1" smtClean="0">
                <a:latin typeface="Arial" pitchFamily="34" charset="0"/>
                <a:cs typeface="Arial" pitchFamily="34" charset="0"/>
              </a:rPr>
              <a:t>dizajnovaný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ako </a:t>
            </a:r>
            <a:r>
              <a:rPr lang="sk-SK" dirty="0" err="1" smtClean="0">
                <a:latin typeface="Arial" pitchFamily="34" charset="0"/>
                <a:cs typeface="Arial" pitchFamily="34" charset="0"/>
              </a:rPr>
              <a:t>shield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(nadstavba), nie je nutné žiadne </a:t>
            </a:r>
            <a:r>
              <a:rPr lang="sk-SK" dirty="0" err="1" smtClean="0">
                <a:latin typeface="Arial" pitchFamily="34" charset="0"/>
                <a:cs typeface="Arial" pitchFamily="34" charset="0"/>
              </a:rPr>
              <a:t>pájkovanie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ani prepájanie káblikmi. </a:t>
            </a:r>
            <a:endParaRPr lang="sk-SK" dirty="0" smtClean="0">
              <a:latin typeface="Arial" pitchFamily="34" charset="0"/>
              <a:cs typeface="Arial" pitchFamily="34" charset="0"/>
            </a:endParaRPr>
          </a:p>
          <a:p>
            <a:pPr fontAlgn="base">
              <a:buFont typeface="Arial" pitchFamily="34" charset="0"/>
              <a:buChar char="•"/>
            </a:pPr>
            <a:r>
              <a:rPr lang="sk-SK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Modul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stačí jednoducho nasunúť na vývojovú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dosku</a:t>
            </a:r>
          </a:p>
          <a:p>
            <a:pPr fontAlgn="base">
              <a:buFont typeface="Arial" pitchFamily="34" charset="0"/>
              <a:buChar char="•"/>
            </a:pPr>
            <a:r>
              <a:rPr lang="sk-SK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Na </a:t>
            </a:r>
            <a:r>
              <a:rPr lang="sk-SK" dirty="0" err="1" smtClean="0">
                <a:latin typeface="Arial" pitchFamily="34" charset="0"/>
                <a:cs typeface="Arial" pitchFamily="34" charset="0"/>
              </a:rPr>
              <a:t>shielde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sa nachádzajú základné periférie ako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/>
            </a:r>
            <a:br>
              <a:rPr lang="sk-SK" dirty="0" smtClean="0">
                <a:latin typeface="Arial" pitchFamily="34" charset="0"/>
                <a:cs typeface="Arial" pitchFamily="34" charset="0"/>
              </a:rPr>
            </a:br>
            <a:r>
              <a:rPr lang="sk-SK" dirty="0" smtClean="0">
                <a:latin typeface="Arial" pitchFamily="34" charset="0"/>
                <a:cs typeface="Arial" pitchFamily="34" charset="0"/>
              </a:rPr>
              <a:t>  4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x indikačná LED</a:t>
            </a:r>
            <a:br>
              <a:rPr lang="sk-SK" dirty="0" smtClean="0">
                <a:latin typeface="Arial" pitchFamily="34" charset="0"/>
                <a:cs typeface="Arial" pitchFamily="34" charset="0"/>
              </a:rPr>
            </a:br>
            <a:r>
              <a:rPr lang="sk-SK" dirty="0" smtClean="0">
                <a:latin typeface="Arial" pitchFamily="34" charset="0"/>
                <a:cs typeface="Arial" pitchFamily="34" charset="0"/>
              </a:rPr>
              <a:t>  3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x tlačidlo + 1 x </a:t>
            </a:r>
            <a:r>
              <a:rPr lang="sk-SK" dirty="0" err="1" smtClean="0">
                <a:latin typeface="Arial" pitchFamily="34" charset="0"/>
                <a:cs typeface="Arial" pitchFamily="34" charset="0"/>
              </a:rPr>
              <a:t>reset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/>
            </a:r>
            <a:br>
              <a:rPr lang="sk-SK" dirty="0" smtClean="0">
                <a:latin typeface="Arial" pitchFamily="34" charset="0"/>
                <a:cs typeface="Arial" pitchFamily="34" charset="0"/>
              </a:rPr>
            </a:br>
            <a:r>
              <a:rPr lang="sk-SK" dirty="0" smtClean="0">
                <a:latin typeface="Arial" pitchFamily="34" charset="0"/>
                <a:cs typeface="Arial" pitchFamily="34" charset="0"/>
              </a:rPr>
              <a:t>  1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x bzučiak</a:t>
            </a:r>
            <a:br>
              <a:rPr lang="sk-SK" dirty="0" smtClean="0">
                <a:latin typeface="Arial" pitchFamily="34" charset="0"/>
                <a:cs typeface="Arial" pitchFamily="34" charset="0"/>
              </a:rPr>
            </a:br>
            <a:r>
              <a:rPr lang="sk-SK" dirty="0" smtClean="0">
                <a:latin typeface="Arial" pitchFamily="34" charset="0"/>
                <a:cs typeface="Arial" pitchFamily="34" charset="0"/>
              </a:rPr>
              <a:t>  1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x 7 segmentový displej s čipom 74HC595</a:t>
            </a:r>
            <a:br>
              <a:rPr lang="sk-SK" dirty="0" smtClean="0">
                <a:latin typeface="Arial" pitchFamily="34" charset="0"/>
                <a:cs typeface="Arial" pitchFamily="34" charset="0"/>
              </a:rPr>
            </a:br>
            <a:r>
              <a:rPr lang="sk-SK" dirty="0" smtClean="0">
                <a:latin typeface="Arial" pitchFamily="34" charset="0"/>
                <a:cs typeface="Arial" pitchFamily="34" charset="0"/>
              </a:rPr>
              <a:t>  1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x potenciometer / odporový </a:t>
            </a:r>
            <a:r>
              <a:rPr lang="sk-SK" dirty="0" err="1" smtClean="0">
                <a:latin typeface="Arial" pitchFamily="34" charset="0"/>
                <a:cs typeface="Arial" pitchFamily="34" charset="0"/>
              </a:rPr>
              <a:t>trimmer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/>
            </a:r>
            <a:br>
              <a:rPr lang="sk-SK" dirty="0" smtClean="0">
                <a:latin typeface="Arial" pitchFamily="34" charset="0"/>
                <a:cs typeface="Arial" pitchFamily="34" charset="0"/>
              </a:rPr>
            </a:br>
            <a:endParaRPr lang="sk-SK" dirty="0" smtClean="0"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sk-SK" dirty="0" err="1" smtClean="0">
                <a:latin typeface="Arial" pitchFamily="34" charset="0"/>
                <a:cs typeface="Arial" pitchFamily="34" charset="0"/>
              </a:rPr>
              <a:t>Shield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ja napájaný priamo z vývojovej dosky teda nie je nutné dokupovať žiadny zdroj. Je kompatibilný s </a:t>
            </a:r>
            <a:r>
              <a:rPr lang="sk-SK" dirty="0" err="1" smtClean="0">
                <a:latin typeface="Arial" pitchFamily="34" charset="0"/>
                <a:cs typeface="Arial" pitchFamily="34" charset="0"/>
              </a:rPr>
              <a:t>Arduino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UNO, MEGA, DUE, LEONARDO prípadne ich kópiami.</a:t>
            </a:r>
            <a:endParaRPr lang="sk-SK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214282" y="214290"/>
            <a:ext cx="864399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Cieľ: LCD displej so snímačom teploty a snímačom vzdialenosti</a:t>
            </a:r>
          </a:p>
          <a:p>
            <a:endParaRPr lang="sk-SK" sz="2400" b="1" dirty="0" smtClean="0"/>
          </a:p>
          <a:p>
            <a:r>
              <a:rPr lang="sk-SK" sz="2000" b="1" dirty="0" smtClean="0"/>
              <a:t>Úlohy –  Snímač teploty a vzdialenosti  -  20.3.2026</a:t>
            </a:r>
          </a:p>
          <a:p>
            <a:pPr marL="457200" indent="-457200">
              <a:buAutoNum type="arabicPeriod"/>
            </a:pPr>
            <a:r>
              <a:rPr lang="sk-SK" sz="2000" dirty="0" smtClean="0"/>
              <a:t>Uprav program pre </a:t>
            </a:r>
            <a:r>
              <a:rPr lang="sk-SK" sz="2000" dirty="0" smtClean="0">
                <a:hlinkClick r:id="rId2"/>
              </a:rPr>
              <a:t>LCD displej so snímačom teploty a vzdialenosti </a:t>
            </a:r>
            <a:r>
              <a:rPr lang="sk-SK" sz="2000" dirty="0" smtClean="0"/>
              <a:t>– premeň poradie riadkov na displeji</a:t>
            </a:r>
          </a:p>
          <a:p>
            <a:pPr marL="457200" indent="-457200">
              <a:buAutoNum type="arabicPeriod"/>
            </a:pPr>
            <a:endParaRPr lang="sk-SK" sz="2000" dirty="0" smtClean="0"/>
          </a:p>
          <a:p>
            <a:pPr marL="457200" indent="-457200"/>
            <a:r>
              <a:rPr lang="sk-SK" sz="2400" b="1" dirty="0" smtClean="0"/>
              <a:t>Cieľ: Výukový </a:t>
            </a:r>
            <a:r>
              <a:rPr lang="sk-SK" sz="2400" b="1" dirty="0" err="1" smtClean="0"/>
              <a:t>multishield</a:t>
            </a:r>
            <a:r>
              <a:rPr lang="sk-SK" sz="2400" b="1" dirty="0" smtClean="0"/>
              <a:t> </a:t>
            </a:r>
          </a:p>
          <a:p>
            <a:pPr marL="457200" indent="-457200"/>
            <a:endParaRPr lang="sk-SK" sz="2400" b="1" dirty="0" smtClean="0"/>
          </a:p>
          <a:p>
            <a:pPr marL="457200" indent="-457200"/>
            <a:r>
              <a:rPr lang="sk-SK" sz="2000" b="1" dirty="0" smtClean="0"/>
              <a:t>Úlohy – Výukový </a:t>
            </a:r>
            <a:r>
              <a:rPr lang="sk-SK" sz="2000" b="1" dirty="0" err="1" smtClean="0"/>
              <a:t>multishield</a:t>
            </a:r>
            <a:r>
              <a:rPr lang="sk-SK" sz="2000" b="1" dirty="0" smtClean="0"/>
              <a:t> – 20.302026 </a:t>
            </a:r>
          </a:p>
          <a:p>
            <a:pPr marL="457200" indent="-457200"/>
            <a:r>
              <a:rPr lang="sk-SK" sz="2000" dirty="0" smtClean="0"/>
              <a:t>1. Otestuj program pre </a:t>
            </a:r>
            <a:r>
              <a:rPr lang="sk-SK" sz="2000" dirty="0" smtClean="0">
                <a:hlinkClick r:id="rId3"/>
              </a:rPr>
              <a:t>animáciu </a:t>
            </a:r>
            <a:r>
              <a:rPr lang="sk-SK" sz="2000" dirty="0" err="1" smtClean="0">
                <a:hlinkClick r:id="rId3"/>
              </a:rPr>
              <a:t>led</a:t>
            </a:r>
            <a:r>
              <a:rPr lang="sk-SK" sz="2000" dirty="0" smtClean="0"/>
              <a:t> </a:t>
            </a:r>
          </a:p>
          <a:p>
            <a:pPr marL="457200" indent="-457200"/>
            <a:r>
              <a:rPr lang="sk-SK" sz="2000" dirty="0" smtClean="0"/>
              <a:t>2. Otestuj program pre </a:t>
            </a:r>
            <a:r>
              <a:rPr lang="sk-SK" sz="2000" dirty="0" smtClean="0">
                <a:hlinkClick r:id="rId4"/>
              </a:rPr>
              <a:t>striedavý </a:t>
            </a:r>
            <a:r>
              <a:rPr lang="sk-SK" sz="2000" dirty="0" err="1" smtClean="0">
                <a:hlinkClick r:id="rId4"/>
              </a:rPr>
              <a:t>blikač</a:t>
            </a:r>
            <a:r>
              <a:rPr lang="sk-SK" sz="2000" dirty="0" smtClean="0"/>
              <a:t> </a:t>
            </a:r>
          </a:p>
          <a:p>
            <a:pPr marL="457200" indent="-457200"/>
            <a:r>
              <a:rPr lang="sk-SK" sz="2000" dirty="0" smtClean="0"/>
              <a:t>3. Otestuj  program pre </a:t>
            </a:r>
            <a:r>
              <a:rPr lang="sk-SK" sz="2000" dirty="0" smtClean="0">
                <a:hlinkClick r:id="rId5"/>
              </a:rPr>
              <a:t>tlačidlá</a:t>
            </a:r>
            <a:r>
              <a:rPr lang="sk-SK" sz="2000" dirty="0" smtClean="0"/>
              <a:t> </a:t>
            </a:r>
          </a:p>
          <a:p>
            <a:pPr marL="457200" indent="-457200"/>
            <a:r>
              <a:rPr lang="sk-SK" sz="2000" dirty="0" smtClean="0"/>
              <a:t>4. Otestuj program pre </a:t>
            </a:r>
            <a:r>
              <a:rPr lang="sk-SK" sz="2000" dirty="0" smtClean="0">
                <a:hlinkClick r:id="rId6"/>
              </a:rPr>
              <a:t>tlačidlá 2</a:t>
            </a:r>
            <a:r>
              <a:rPr lang="sk-SK" sz="2000" dirty="0" smtClean="0"/>
              <a:t> </a:t>
            </a:r>
          </a:p>
          <a:p>
            <a:pPr marL="457200" indent="-457200"/>
            <a:r>
              <a:rPr lang="sk-SK" sz="2000" dirty="0" smtClean="0"/>
              <a:t>5. Zapni </a:t>
            </a:r>
            <a:r>
              <a:rPr lang="sk-SK" sz="2000" dirty="0" smtClean="0">
                <a:hlinkClick r:id="rId7"/>
              </a:rPr>
              <a:t>sirénu</a:t>
            </a:r>
            <a:r>
              <a:rPr lang="sk-SK" sz="2000" dirty="0" smtClean="0"/>
              <a:t> </a:t>
            </a:r>
          </a:p>
          <a:p>
            <a:pPr marL="457200" indent="-457200"/>
            <a:r>
              <a:rPr lang="sk-SK" sz="2000" dirty="0" smtClean="0"/>
              <a:t>6. Uprav program pre </a:t>
            </a:r>
            <a:r>
              <a:rPr lang="sk-SK" sz="2000" dirty="0" smtClean="0">
                <a:hlinkClick r:id="rId8"/>
              </a:rPr>
              <a:t>pulzujúcu </a:t>
            </a:r>
            <a:r>
              <a:rPr lang="sk-SK" sz="2000" dirty="0" err="1" smtClean="0">
                <a:hlinkClick r:id="rId8"/>
              </a:rPr>
              <a:t>led</a:t>
            </a:r>
            <a:r>
              <a:rPr lang="sk-SK" sz="2000" dirty="0" smtClean="0">
                <a:hlinkClick r:id="rId8"/>
              </a:rPr>
              <a:t> </a:t>
            </a:r>
            <a:r>
              <a:rPr lang="sk-SK" sz="2000" dirty="0" smtClean="0"/>
              <a:t>– súčasne budú pulzovať dve </a:t>
            </a:r>
            <a:r>
              <a:rPr lang="sk-SK" sz="2000" dirty="0" err="1" smtClean="0"/>
              <a:t>led</a:t>
            </a:r>
            <a:endParaRPr lang="sk-SK" sz="2000" dirty="0" smtClean="0"/>
          </a:p>
          <a:p>
            <a:pPr marL="457200" indent="-457200"/>
            <a:r>
              <a:rPr lang="sk-SK" sz="2000" dirty="0" smtClean="0"/>
              <a:t>7. Vytvor program pre </a:t>
            </a:r>
            <a:r>
              <a:rPr lang="sk-SK" sz="2000" dirty="0" smtClean="0">
                <a:hlinkClick r:id="rId9"/>
              </a:rPr>
              <a:t>animáciu </a:t>
            </a:r>
            <a:r>
              <a:rPr lang="sk-SK" sz="2000" dirty="0" err="1" smtClean="0">
                <a:hlinkClick r:id="rId9"/>
              </a:rPr>
              <a:t>led</a:t>
            </a:r>
            <a:r>
              <a:rPr lang="sk-SK" sz="2000" dirty="0" smtClean="0">
                <a:hlinkClick r:id="rId9"/>
              </a:rPr>
              <a:t> </a:t>
            </a:r>
            <a:r>
              <a:rPr lang="sk-SK" sz="2000" dirty="0" smtClean="0"/>
              <a:t>ako SOS </a:t>
            </a:r>
          </a:p>
          <a:p>
            <a:pPr marL="457200" indent="-457200"/>
            <a:r>
              <a:rPr lang="sk-SK" sz="2000" dirty="0" smtClean="0"/>
              <a:t>8. Otestuj program </a:t>
            </a:r>
            <a:r>
              <a:rPr lang="sk-SK" sz="2000" dirty="0" smtClean="0">
                <a:hlinkClick r:id="rId10"/>
              </a:rPr>
              <a:t>svetelný had </a:t>
            </a:r>
            <a:r>
              <a:rPr lang="sk-SK" sz="2000" dirty="0" smtClean="0"/>
              <a:t>so 4 </a:t>
            </a:r>
            <a:r>
              <a:rPr lang="sk-SK" sz="2000" dirty="0" err="1" smtClean="0"/>
              <a:t>led</a:t>
            </a:r>
            <a:endParaRPr lang="sk-SK" sz="2000" dirty="0" smtClean="0"/>
          </a:p>
          <a:p>
            <a:pPr marL="457200" indent="-457200"/>
            <a:endParaRPr lang="sk-SK" sz="2000" b="1" dirty="0" smtClean="0"/>
          </a:p>
          <a:p>
            <a:endParaRPr lang="sk-SK" sz="2000" b="1" dirty="0"/>
          </a:p>
        </p:txBody>
      </p:sp>
      <p:cxnSp>
        <p:nvCxnSpPr>
          <p:cNvPr id="6" name="Rovná spojnica 5"/>
          <p:cNvCxnSpPr/>
          <p:nvPr/>
        </p:nvCxnSpPr>
        <p:spPr>
          <a:xfrm>
            <a:off x="214282" y="2071678"/>
            <a:ext cx="857256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76252"/>
            <a:ext cx="6249987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57610"/>
            <a:ext cx="629761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BlokTextu 5"/>
          <p:cNvSpPr txBox="1"/>
          <p:nvPr/>
        </p:nvSpPr>
        <p:spPr>
          <a:xfrm>
            <a:off x="357158" y="142852"/>
            <a:ext cx="614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Software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6572295" cy="296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357158" y="285728"/>
            <a:ext cx="8358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Kontaktné pole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286124"/>
            <a:ext cx="6545263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BlokTextu 6"/>
          <p:cNvSpPr txBox="1"/>
          <p:nvPr/>
        </p:nvSpPr>
        <p:spPr>
          <a:xfrm>
            <a:off x="500034" y="2824459"/>
            <a:ext cx="8358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atin typeface="Arial" pitchFamily="34" charset="0"/>
                <a:cs typeface="Arial" pitchFamily="34" charset="0"/>
              </a:rPr>
              <a:t>Tlačidlo</a:t>
            </a:r>
            <a:endParaRPr lang="sk-SK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</TotalTime>
  <Words>2470</Words>
  <Application>Microsoft Office PowerPoint</Application>
  <PresentationFormat>Prezentácia na obrazovke (4:3)</PresentationFormat>
  <Paragraphs>467</Paragraphs>
  <Slides>78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78</vt:i4>
      </vt:variant>
    </vt:vector>
  </HeadingPairs>
  <TitlesOfParts>
    <vt:vector size="79" baseType="lpstr">
      <vt:lpstr>Motív Office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Snímka 29</vt:lpstr>
      <vt:lpstr>Snímka 30</vt:lpstr>
      <vt:lpstr>Snímka 31</vt:lpstr>
      <vt:lpstr>Snímka 32</vt:lpstr>
      <vt:lpstr>Snímka 33</vt:lpstr>
      <vt:lpstr>Snímka 34</vt:lpstr>
      <vt:lpstr>Snímka 35</vt:lpstr>
      <vt:lpstr>Snímka 36</vt:lpstr>
      <vt:lpstr>Snímka 37</vt:lpstr>
      <vt:lpstr>Snímka 38</vt:lpstr>
      <vt:lpstr>Snímka 39</vt:lpstr>
      <vt:lpstr>Snímka 40</vt:lpstr>
      <vt:lpstr>Snímka 41</vt:lpstr>
      <vt:lpstr>Snímka 42</vt:lpstr>
      <vt:lpstr>Snímka 43</vt:lpstr>
      <vt:lpstr>Snímka 44</vt:lpstr>
      <vt:lpstr>Snímka 45</vt:lpstr>
      <vt:lpstr>Snímka 46</vt:lpstr>
      <vt:lpstr>Snímka 47</vt:lpstr>
      <vt:lpstr>Snímka 48</vt:lpstr>
      <vt:lpstr>Snímka 49</vt:lpstr>
      <vt:lpstr>Snímka 50</vt:lpstr>
      <vt:lpstr>Snímka 51</vt:lpstr>
      <vt:lpstr>Snímka 52</vt:lpstr>
      <vt:lpstr>Snímka 53</vt:lpstr>
      <vt:lpstr>Snímka 54</vt:lpstr>
      <vt:lpstr>Snímka 55</vt:lpstr>
      <vt:lpstr>Snímka 56</vt:lpstr>
      <vt:lpstr>Snímka 57</vt:lpstr>
      <vt:lpstr>Snímka 58</vt:lpstr>
      <vt:lpstr>Snímka 59</vt:lpstr>
      <vt:lpstr>Snímka 60</vt:lpstr>
      <vt:lpstr>Snímka 61</vt:lpstr>
      <vt:lpstr>Snímka 62</vt:lpstr>
      <vt:lpstr>Snímka 63</vt:lpstr>
      <vt:lpstr>Snímka 64</vt:lpstr>
      <vt:lpstr>Snímka 65</vt:lpstr>
      <vt:lpstr>Snímka 66</vt:lpstr>
      <vt:lpstr>Snímka 67</vt:lpstr>
      <vt:lpstr>Snímka 68</vt:lpstr>
      <vt:lpstr>Snímka 69</vt:lpstr>
      <vt:lpstr>Snímka 70</vt:lpstr>
      <vt:lpstr>Snímka 71</vt:lpstr>
      <vt:lpstr>Snímka 72</vt:lpstr>
      <vt:lpstr>Snímka 73</vt:lpstr>
      <vt:lpstr>Snímka 74</vt:lpstr>
      <vt:lpstr>Snímka 75</vt:lpstr>
      <vt:lpstr>Snímka 76</vt:lpstr>
      <vt:lpstr>Snímka 77</vt:lpstr>
      <vt:lpstr>Snímka 78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NB-46-LENOVO-EDU</dc:creator>
  <cp:lastModifiedBy>NB-46-LENOVO-EDU</cp:lastModifiedBy>
  <cp:revision>293</cp:revision>
  <dcterms:created xsi:type="dcterms:W3CDTF">2026-03-15T10:34:45Z</dcterms:created>
  <dcterms:modified xsi:type="dcterms:W3CDTF">2026-03-19T19:52:03Z</dcterms:modified>
</cp:coreProperties>
</file>