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57" r:id="rId5"/>
    <p:sldId id="260" r:id="rId6"/>
    <p:sldId id="261" r:id="rId7"/>
    <p:sldId id="318" r:id="rId8"/>
    <p:sldId id="263" r:id="rId9"/>
    <p:sldId id="264" r:id="rId10"/>
    <p:sldId id="281" r:id="rId11"/>
    <p:sldId id="282" r:id="rId12"/>
    <p:sldId id="283" r:id="rId13"/>
    <p:sldId id="269" r:id="rId14"/>
    <p:sldId id="265" r:id="rId15"/>
    <p:sldId id="266" r:id="rId16"/>
    <p:sldId id="290" r:id="rId17"/>
    <p:sldId id="267" r:id="rId18"/>
    <p:sldId id="287" r:id="rId19"/>
    <p:sldId id="332" r:id="rId20"/>
    <p:sldId id="333" r:id="rId21"/>
    <p:sldId id="335" r:id="rId22"/>
    <p:sldId id="331" r:id="rId23"/>
    <p:sldId id="273" r:id="rId24"/>
    <p:sldId id="298" r:id="rId25"/>
    <p:sldId id="336" r:id="rId26"/>
    <p:sldId id="268" r:id="rId27"/>
    <p:sldId id="334" r:id="rId28"/>
    <p:sldId id="312" r:id="rId29"/>
    <p:sldId id="291" r:id="rId3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2" autoAdjust="0"/>
    <p:restoredTop sz="94660"/>
  </p:normalViewPr>
  <p:slideViewPr>
    <p:cSldViewPr>
      <p:cViewPr>
        <p:scale>
          <a:sx n="70" d="100"/>
          <a:sy n="70" d="100"/>
        </p:scale>
        <p:origin x="-1482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4B806-D0C4-4C8F-A154-4FF32DC0133D}" type="datetimeFigureOut">
              <a:rPr lang="sk-SK" smtClean="0"/>
              <a:pPr/>
              <a:t>8.7.2026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E00B0-B387-4C24-88FA-CC996824187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4B806-D0C4-4C8F-A154-4FF32DC0133D}" type="datetimeFigureOut">
              <a:rPr lang="sk-SK" smtClean="0"/>
              <a:pPr/>
              <a:t>8.7.2026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E00B0-B387-4C24-88FA-CC996824187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4B806-D0C4-4C8F-A154-4FF32DC0133D}" type="datetimeFigureOut">
              <a:rPr lang="sk-SK" smtClean="0"/>
              <a:pPr/>
              <a:t>8.7.2026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E00B0-B387-4C24-88FA-CC996824187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4B806-D0C4-4C8F-A154-4FF32DC0133D}" type="datetimeFigureOut">
              <a:rPr lang="sk-SK" smtClean="0"/>
              <a:pPr/>
              <a:t>8.7.2026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E00B0-B387-4C24-88FA-CC996824187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4B806-D0C4-4C8F-A154-4FF32DC0133D}" type="datetimeFigureOut">
              <a:rPr lang="sk-SK" smtClean="0"/>
              <a:pPr/>
              <a:t>8.7.2026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E00B0-B387-4C24-88FA-CC996824187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4B806-D0C4-4C8F-A154-4FF32DC0133D}" type="datetimeFigureOut">
              <a:rPr lang="sk-SK" smtClean="0"/>
              <a:pPr/>
              <a:t>8.7.2026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E00B0-B387-4C24-88FA-CC996824187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4B806-D0C4-4C8F-A154-4FF32DC0133D}" type="datetimeFigureOut">
              <a:rPr lang="sk-SK" smtClean="0"/>
              <a:pPr/>
              <a:t>8.7.2026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E00B0-B387-4C24-88FA-CC996824187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4B806-D0C4-4C8F-A154-4FF32DC0133D}" type="datetimeFigureOut">
              <a:rPr lang="sk-SK" smtClean="0"/>
              <a:pPr/>
              <a:t>8.7.2026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E00B0-B387-4C24-88FA-CC996824187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4B806-D0C4-4C8F-A154-4FF32DC0133D}" type="datetimeFigureOut">
              <a:rPr lang="sk-SK" smtClean="0"/>
              <a:pPr/>
              <a:t>8.7.2026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E00B0-B387-4C24-88FA-CC996824187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4B806-D0C4-4C8F-A154-4FF32DC0133D}" type="datetimeFigureOut">
              <a:rPr lang="sk-SK" smtClean="0"/>
              <a:pPr/>
              <a:t>8.7.2026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E00B0-B387-4C24-88FA-CC996824187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4B806-D0C4-4C8F-A154-4FF32DC0133D}" type="datetimeFigureOut">
              <a:rPr lang="sk-SK" smtClean="0"/>
              <a:pPr/>
              <a:t>8.7.2026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E00B0-B387-4C24-88FA-CC996824187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4B806-D0C4-4C8F-A154-4FF32DC0133D}" type="datetimeFigureOut">
              <a:rPr lang="sk-SK" smtClean="0"/>
              <a:pPr/>
              <a:t>8.7.2026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E00B0-B387-4C24-88FA-CC9968241877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jstrips.eu/priklady_arduino/animacie/Fotorezistor_bzuciak.pdf" TargetMode="External"/><Relationship Id="rId13" Type="http://schemas.openxmlformats.org/officeDocument/2006/relationships/hyperlink" Target="https://www.majstrips.eu/priklady_arduino/animacie/generator_zvuku.pdf" TargetMode="External"/><Relationship Id="rId3" Type="http://schemas.openxmlformats.org/officeDocument/2006/relationships/hyperlink" Target="https://www.majstrips.eu/priklady_arduino/animacie/blikac_s_dvoma_led_2.pdf" TargetMode="External"/><Relationship Id="rId7" Type="http://schemas.openxmlformats.org/officeDocument/2006/relationships/hyperlink" Target="https://www.majstrips.eu/priklady_arduino/animacie/Policajna_sirena.pdf" TargetMode="External"/><Relationship Id="rId12" Type="http://schemas.openxmlformats.org/officeDocument/2006/relationships/hyperlink" Target="https://www.majstrips.eu/priklady_arduino/motorceky/Servomotor_potenciometer.pdf" TargetMode="External"/><Relationship Id="rId2" Type="http://schemas.openxmlformats.org/officeDocument/2006/relationships/hyperlink" Target="https://www.majstrips.eu/priklady_arduino/animacie/blikac_s_jednou_led.pdf" TargetMode="External"/><Relationship Id="rId16" Type="http://schemas.openxmlformats.org/officeDocument/2006/relationships/hyperlink" Target="https://www.majstrips.eu/priklady_arduino/snimace/Ultrazvuk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ajstrips.eu/priklady_arduino/animacie/Semafor.pdf" TargetMode="External"/><Relationship Id="rId11" Type="http://schemas.openxmlformats.org/officeDocument/2006/relationships/hyperlink" Target="https://www.majstrips.eu/priklady_arduino/lcd/lcd_i2c_dht_final.pdf" TargetMode="External"/><Relationship Id="rId5" Type="http://schemas.openxmlformats.org/officeDocument/2006/relationships/hyperlink" Target="https://www.majstrips.eu/priklady_arduino/animacie/Bzuciak.pdf" TargetMode="External"/><Relationship Id="rId15" Type="http://schemas.openxmlformats.org/officeDocument/2006/relationships/hyperlink" Target="https://www.majstrips.eu/priklady_arduino/animacie/7segmentovy_displej.pdf" TargetMode="External"/><Relationship Id="rId10" Type="http://schemas.openxmlformats.org/officeDocument/2006/relationships/hyperlink" Target="https://www.majstrips.eu/priklady_arduino/snimace/Pohybove_cidlo_2.pdf" TargetMode="External"/><Relationship Id="rId4" Type="http://schemas.openxmlformats.org/officeDocument/2006/relationships/hyperlink" Target="https://www.majstrips.eu/priklady_arduino/animacie/Led_potenciometer_blikac.pdf" TargetMode="External"/><Relationship Id="rId9" Type="http://schemas.openxmlformats.org/officeDocument/2006/relationships/hyperlink" Target="https://www.majstrips.eu/priklady_arduino/animacie/hovoriaci_robot.pdf" TargetMode="External"/><Relationship Id="rId14" Type="http://schemas.openxmlformats.org/officeDocument/2006/relationships/hyperlink" Target="https://www.majstrips.eu/priklady_arduino/animacie/Pole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23528" y="188640"/>
            <a:ext cx="849694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/>
              <a:t>Čo je </a:t>
            </a:r>
            <a:r>
              <a:rPr lang="sk-SK" sz="2400" b="1" dirty="0" err="1" smtClean="0"/>
              <a:t>Arduino</a:t>
            </a:r>
            <a:r>
              <a:rPr lang="sk-SK" sz="2400" b="1" dirty="0" smtClean="0"/>
              <a:t>? 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b="1" dirty="0" err="1" smtClean="0">
                <a:solidFill>
                  <a:srgbClr val="FF0000"/>
                </a:solidFill>
              </a:rPr>
              <a:t>open-source</a:t>
            </a:r>
            <a:r>
              <a:rPr lang="sk-SK" b="1" dirty="0" smtClean="0">
                <a:solidFill>
                  <a:srgbClr val="FF0000"/>
                </a:solidFill>
              </a:rPr>
              <a:t> projekt</a:t>
            </a:r>
            <a:r>
              <a:rPr lang="sk-SK" dirty="0" smtClean="0"/>
              <a:t>, konkrétne sa jedná o elektronickú platformu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sú dostupné elektronické schémy zapojenia </a:t>
            </a:r>
            <a:r>
              <a:rPr lang="sk-SK" dirty="0" err="1" smtClean="0"/>
              <a:t>Arduino</a:t>
            </a:r>
            <a:r>
              <a:rPr lang="sk-SK" dirty="0" smtClean="0"/>
              <a:t> dosky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zdrojové kódy knižníc a vývojového prostredia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tieto zdroje môžete ďalej upravovať a šíriť alebo predávať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 základom je </a:t>
            </a:r>
            <a:r>
              <a:rPr lang="sk-SK" b="1" dirty="0" smtClean="0">
                <a:solidFill>
                  <a:srgbClr val="FF0000"/>
                </a:solidFill>
              </a:rPr>
              <a:t>vývojová doska </a:t>
            </a:r>
            <a:r>
              <a:rPr lang="sk-SK" dirty="0" smtClean="0"/>
              <a:t>(plošný spoj - hardvér) a</a:t>
            </a:r>
            <a:r>
              <a:rPr lang="sk-SK" b="1" dirty="0" smtClean="0"/>
              <a:t> </a:t>
            </a:r>
            <a:r>
              <a:rPr lang="sk-SK" b="1" dirty="0" smtClean="0">
                <a:solidFill>
                  <a:srgbClr val="FF0000"/>
                </a:solidFill>
              </a:rPr>
              <a:t>vývojové prostredie </a:t>
            </a:r>
            <a:r>
              <a:rPr lang="sk-SK" dirty="0" smtClean="0"/>
              <a:t>( softvér) </a:t>
            </a:r>
            <a:endParaRPr lang="sk-S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32856"/>
            <a:ext cx="369377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b="22131"/>
          <a:stretch>
            <a:fillRect/>
          </a:stretch>
        </p:blipFill>
        <p:spPr bwMode="auto">
          <a:xfrm>
            <a:off x="4211960" y="2090328"/>
            <a:ext cx="4682514" cy="436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dĺžnik 8"/>
          <p:cNvSpPr/>
          <p:nvPr/>
        </p:nvSpPr>
        <p:spPr>
          <a:xfrm>
            <a:off x="539552" y="5229200"/>
            <a:ext cx="2592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k-SK" dirty="0" smtClean="0"/>
          </a:p>
          <a:p>
            <a:r>
              <a:rPr lang="sk-SK" b="1" dirty="0" smtClean="0"/>
              <a:t>8 bitový </a:t>
            </a:r>
            <a:r>
              <a:rPr lang="sk-SK" b="1" dirty="0" err="1" smtClean="0"/>
              <a:t>mikrokontrolér</a:t>
            </a:r>
            <a:r>
              <a:rPr lang="sk-SK" b="1" dirty="0" smtClean="0"/>
              <a:t> </a:t>
            </a:r>
            <a:endParaRPr lang="sk-SK" dirty="0"/>
          </a:p>
        </p:txBody>
      </p:sp>
      <p:cxnSp>
        <p:nvCxnSpPr>
          <p:cNvPr id="11" name="Rovná spojovacia šípka 10"/>
          <p:cNvCxnSpPr/>
          <p:nvPr/>
        </p:nvCxnSpPr>
        <p:spPr>
          <a:xfrm flipV="1">
            <a:off x="1187624" y="3645024"/>
            <a:ext cx="1440160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142844" y="188640"/>
            <a:ext cx="90011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Programovanie </a:t>
            </a:r>
            <a:r>
              <a:rPr lang="sk-SK" sz="2000" b="1" dirty="0" err="1" smtClean="0">
                <a:latin typeface="Arial" pitchFamily="34" charset="0"/>
                <a:cs typeface="Arial" pitchFamily="34" charset="0"/>
              </a:rPr>
              <a:t>Arduina</a:t>
            </a:r>
            <a:r>
              <a:rPr lang="sk-SK" sz="2000" b="1" dirty="0" smtClean="0">
                <a:latin typeface="Arial" pitchFamily="34" charset="0"/>
                <a:cs typeface="Arial" pitchFamily="34" charset="0"/>
              </a:rPr>
              <a:t>, programové vybavenie mikroprocesora:</a:t>
            </a:r>
            <a:r>
              <a:rPr lang="sk-SK" sz="2400" b="1" dirty="0" smtClean="0"/>
              <a:t/>
            </a:r>
            <a:br>
              <a:rPr lang="sk-SK" sz="2400" b="1" dirty="0" smtClean="0"/>
            </a:br>
            <a:endParaRPr lang="sk-SK" sz="1400" b="1" dirty="0" smtClean="0"/>
          </a:p>
          <a:p>
            <a:pPr>
              <a:buFont typeface="Arial" pitchFamily="34" charset="0"/>
              <a:buChar char="•"/>
            </a:pPr>
            <a:r>
              <a:rPr lang="sk-SK" b="1" dirty="0" smtClean="0"/>
              <a:t> definičná časť </a:t>
            </a:r>
            <a:r>
              <a:rPr lang="sk-SK" dirty="0" smtClean="0"/>
              <a:t>– definícia konštánt a premenných (</a:t>
            </a:r>
            <a:r>
              <a:rPr lang="sk-SK" dirty="0" err="1" smtClean="0"/>
              <a:t>napr</a:t>
            </a:r>
            <a:r>
              <a:rPr lang="sk-SK" dirty="0" smtClean="0"/>
              <a:t>:  </a:t>
            </a:r>
            <a:r>
              <a:rPr lang="sk-SK" dirty="0" err="1" smtClean="0"/>
              <a:t>int</a:t>
            </a:r>
            <a:r>
              <a:rPr lang="sk-SK" dirty="0" smtClean="0"/>
              <a:t> </a:t>
            </a:r>
            <a:r>
              <a:rPr lang="sk-SK" dirty="0" err="1" smtClean="0"/>
              <a:t>led</a:t>
            </a:r>
            <a:r>
              <a:rPr lang="sk-SK" dirty="0" smtClean="0"/>
              <a:t> = 13;), vloženie podprogramu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b="1" dirty="0" smtClean="0"/>
              <a:t>časť </a:t>
            </a:r>
            <a:r>
              <a:rPr lang="sk-SK" b="1" dirty="0" err="1" smtClean="0"/>
              <a:t>setup</a:t>
            </a:r>
            <a:r>
              <a:rPr lang="sk-SK" b="1" dirty="0" smtClean="0"/>
              <a:t> </a:t>
            </a:r>
            <a:r>
              <a:rPr lang="sk-SK" dirty="0" smtClean="0"/>
              <a:t>– vykoná sa len 1x, určíme vstupy a výstupy (</a:t>
            </a:r>
            <a:r>
              <a:rPr lang="sk-SK" dirty="0" err="1" smtClean="0"/>
              <a:t>napr</a:t>
            </a:r>
            <a:r>
              <a:rPr lang="sk-SK" dirty="0" smtClean="0"/>
              <a:t>: </a:t>
            </a:r>
            <a:r>
              <a:rPr lang="sk-SK" dirty="0" err="1" smtClean="0"/>
              <a:t>pinMode</a:t>
            </a:r>
            <a:r>
              <a:rPr lang="sk-SK" dirty="0" smtClean="0"/>
              <a:t>(</a:t>
            </a:r>
            <a:r>
              <a:rPr lang="sk-SK" dirty="0" err="1" smtClean="0"/>
              <a:t>led</a:t>
            </a:r>
            <a:r>
              <a:rPr lang="sk-SK" dirty="0" smtClean="0"/>
              <a:t>, OUTPUT);)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b="1" dirty="0" smtClean="0"/>
              <a:t>časť </a:t>
            </a:r>
            <a:r>
              <a:rPr lang="sk-SK" b="1" dirty="0" err="1" smtClean="0"/>
              <a:t>loop</a:t>
            </a:r>
            <a:r>
              <a:rPr lang="sk-SK" b="1" dirty="0" smtClean="0"/>
              <a:t> </a:t>
            </a:r>
            <a:r>
              <a:rPr lang="sk-SK" dirty="0" smtClean="0"/>
              <a:t>– slučka, príkazy sa vykonávajú dookola (</a:t>
            </a:r>
            <a:r>
              <a:rPr lang="sk-SK" dirty="0" err="1" smtClean="0"/>
              <a:t>napr</a:t>
            </a:r>
            <a:r>
              <a:rPr lang="sk-SK" dirty="0" smtClean="0"/>
              <a:t>: </a:t>
            </a:r>
            <a:r>
              <a:rPr lang="sk-SK" dirty="0" err="1" smtClean="0"/>
              <a:t>digitalWrite</a:t>
            </a:r>
            <a:r>
              <a:rPr lang="sk-SK" dirty="0" smtClean="0"/>
              <a:t>(</a:t>
            </a:r>
            <a:r>
              <a:rPr lang="sk-SK" dirty="0" err="1" smtClean="0"/>
              <a:t>led</a:t>
            </a:r>
            <a:r>
              <a:rPr lang="sk-SK" dirty="0" smtClean="0"/>
              <a:t>, HIGH);)</a:t>
            </a:r>
            <a:endParaRPr lang="sk-SK" dirty="0"/>
          </a:p>
        </p:txBody>
      </p:sp>
      <p:sp>
        <p:nvSpPr>
          <p:cNvPr id="5" name="Obdĺžnik 4"/>
          <p:cNvSpPr/>
          <p:nvPr/>
        </p:nvSpPr>
        <p:spPr>
          <a:xfrm>
            <a:off x="251520" y="2156593"/>
            <a:ext cx="3600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Príklad programu pre blikanie LED: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endParaRPr lang="sk-SK" dirty="0" smtClean="0"/>
          </a:p>
          <a:p>
            <a:r>
              <a:rPr lang="en-US" dirty="0" err="1" smtClean="0"/>
              <a:t>int</a:t>
            </a:r>
            <a:r>
              <a:rPr lang="en-US" dirty="0" smtClean="0"/>
              <a:t> led = 13;</a:t>
            </a:r>
          </a:p>
          <a:p>
            <a:r>
              <a:rPr lang="en-US" dirty="0" smtClean="0"/>
              <a:t>void setup() {               </a:t>
            </a:r>
          </a:p>
          <a:p>
            <a:r>
              <a:rPr lang="en-US" dirty="0" smtClean="0"/>
              <a:t>  </a:t>
            </a:r>
            <a:r>
              <a:rPr lang="en-US" dirty="0" err="1" smtClean="0"/>
              <a:t>pinMode</a:t>
            </a:r>
            <a:r>
              <a:rPr lang="en-US" dirty="0" smtClean="0"/>
              <a:t>(led, OUTPUT);    </a:t>
            </a:r>
          </a:p>
          <a:p>
            <a:r>
              <a:rPr lang="en-US" dirty="0" smtClean="0"/>
              <a:t>}</a:t>
            </a:r>
          </a:p>
          <a:p>
            <a:r>
              <a:rPr lang="en-US" dirty="0" smtClean="0"/>
              <a:t>void loop()</a:t>
            </a:r>
            <a:endParaRPr lang="sk-SK" dirty="0" smtClean="0"/>
          </a:p>
          <a:p>
            <a:r>
              <a:rPr lang="en-US" dirty="0" smtClean="0"/>
              <a:t> {</a:t>
            </a:r>
          </a:p>
          <a:p>
            <a:r>
              <a:rPr lang="en-US" dirty="0" smtClean="0"/>
              <a:t>  </a:t>
            </a:r>
            <a:r>
              <a:rPr lang="en-US" dirty="0" err="1" smtClean="0"/>
              <a:t>digitalWrite</a:t>
            </a:r>
            <a:r>
              <a:rPr lang="en-US" dirty="0" smtClean="0"/>
              <a:t>(led, HIGH);  </a:t>
            </a:r>
          </a:p>
          <a:p>
            <a:r>
              <a:rPr lang="en-US" dirty="0" smtClean="0"/>
              <a:t>  delay(1000);             </a:t>
            </a:r>
          </a:p>
          <a:p>
            <a:r>
              <a:rPr lang="en-US" dirty="0" smtClean="0"/>
              <a:t>  </a:t>
            </a:r>
            <a:r>
              <a:rPr lang="en-US" dirty="0" err="1" smtClean="0"/>
              <a:t>digitalWrite</a:t>
            </a:r>
            <a:r>
              <a:rPr lang="en-US" dirty="0" smtClean="0"/>
              <a:t>(led, LOW);   </a:t>
            </a:r>
          </a:p>
          <a:p>
            <a:r>
              <a:rPr lang="en-US" dirty="0" smtClean="0"/>
              <a:t>  delay(1000);        </a:t>
            </a:r>
          </a:p>
          <a:p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6" name="BlokTextu 5"/>
          <p:cNvSpPr txBox="1"/>
          <p:nvPr/>
        </p:nvSpPr>
        <p:spPr>
          <a:xfrm>
            <a:off x="4214810" y="2082969"/>
            <a:ext cx="460851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Podmienené príkazy </a:t>
            </a:r>
            <a:r>
              <a:rPr lang="sk-SK" sz="2000" b="1" dirty="0" err="1" smtClean="0">
                <a:latin typeface="Arial" pitchFamily="34" charset="0"/>
                <a:cs typeface="Arial" pitchFamily="34" charset="0"/>
              </a:rPr>
              <a:t>if</a:t>
            </a:r>
            <a:r>
              <a:rPr lang="sk-SK" sz="20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sk-SK" dirty="0" err="1" smtClean="0"/>
              <a:t>if</a:t>
            </a:r>
            <a:r>
              <a:rPr lang="sk-SK" dirty="0" smtClean="0"/>
              <a:t> ( podmienka ) { príkazy 1 }</a:t>
            </a:r>
          </a:p>
          <a:p>
            <a:r>
              <a:rPr lang="sk-SK" dirty="0" err="1" smtClean="0"/>
              <a:t>else</a:t>
            </a:r>
            <a:r>
              <a:rPr lang="sk-SK" dirty="0" smtClean="0"/>
              <a:t> { príkazy 2 }</a:t>
            </a:r>
          </a:p>
          <a:p>
            <a:endParaRPr lang="sk-SK" dirty="0" smtClean="0"/>
          </a:p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Pole:</a:t>
            </a:r>
          </a:p>
          <a:p>
            <a:r>
              <a:rPr lang="sk-SK" dirty="0" err="1" smtClean="0"/>
              <a:t>string</a:t>
            </a:r>
            <a:r>
              <a:rPr lang="sk-SK" dirty="0" smtClean="0"/>
              <a:t> </a:t>
            </a:r>
            <a:r>
              <a:rPr lang="sk-SK" dirty="0" err="1" smtClean="0"/>
              <a:t>uzivatelia</a:t>
            </a:r>
            <a:r>
              <a:rPr lang="sk-SK" dirty="0" smtClean="0"/>
              <a:t>[5] = { Jozef, Peter, František, Karol, Michal }; </a:t>
            </a:r>
          </a:p>
          <a:p>
            <a:endParaRPr lang="sk-SK" dirty="0" smtClean="0"/>
          </a:p>
          <a:p>
            <a:r>
              <a:rPr lang="sk-SK" dirty="0" err="1" smtClean="0"/>
              <a:t>Serial.println</a:t>
            </a:r>
            <a:r>
              <a:rPr lang="sk-SK" dirty="0" smtClean="0"/>
              <a:t>(</a:t>
            </a:r>
            <a:r>
              <a:rPr lang="sk-SK" dirty="0" err="1" smtClean="0"/>
              <a:t>uzivatelia</a:t>
            </a:r>
            <a:r>
              <a:rPr lang="sk-SK" dirty="0" smtClean="0"/>
              <a:t>[0]); &gt;&gt;&gt;Jozef </a:t>
            </a:r>
            <a:r>
              <a:rPr lang="sk-SK" dirty="0" err="1" smtClean="0"/>
              <a:t>Serial.println</a:t>
            </a:r>
            <a:r>
              <a:rPr lang="sk-SK" dirty="0" smtClean="0"/>
              <a:t>(</a:t>
            </a:r>
            <a:r>
              <a:rPr lang="sk-SK" dirty="0" err="1" smtClean="0"/>
              <a:t>uzivatelia</a:t>
            </a:r>
            <a:r>
              <a:rPr lang="sk-SK" dirty="0" smtClean="0"/>
              <a:t>[4]); &gt;&gt;&gt;Michal </a:t>
            </a:r>
            <a:r>
              <a:rPr lang="sk-SK" dirty="0" err="1" smtClean="0"/>
              <a:t>Serial.println</a:t>
            </a:r>
            <a:r>
              <a:rPr lang="sk-SK" dirty="0" smtClean="0"/>
              <a:t>(</a:t>
            </a:r>
            <a:r>
              <a:rPr lang="sk-SK" dirty="0" err="1" smtClean="0"/>
              <a:t>uzivatelia</a:t>
            </a:r>
            <a:r>
              <a:rPr lang="sk-SK" dirty="0" smtClean="0"/>
              <a:t>[1]); &gt;&gt;&gt;Peter</a:t>
            </a:r>
          </a:p>
          <a:p>
            <a:endParaRPr lang="sk-SK" dirty="0" smtClean="0"/>
          </a:p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Komentáre:</a:t>
            </a:r>
          </a:p>
          <a:p>
            <a:r>
              <a:rPr lang="sk-SK" dirty="0" smtClean="0"/>
              <a:t>// toto je jednoriadkový komentár, </a:t>
            </a:r>
          </a:p>
          <a:p>
            <a:endParaRPr lang="sk-SK" dirty="0" smtClean="0"/>
          </a:p>
          <a:p>
            <a:r>
              <a:rPr lang="sk-SK" dirty="0" smtClean="0"/>
              <a:t>/* toto je komentár na viac riadkov */</a:t>
            </a:r>
            <a:endParaRPr lang="sk-SK" b="1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</p:txBody>
      </p:sp>
      <p:cxnSp>
        <p:nvCxnSpPr>
          <p:cNvPr id="8" name="Rovná spojnica 7"/>
          <p:cNvCxnSpPr/>
          <p:nvPr/>
        </p:nvCxnSpPr>
        <p:spPr>
          <a:xfrm>
            <a:off x="4355976" y="3113608"/>
            <a:ext cx="41764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ovná spojnica 9"/>
          <p:cNvCxnSpPr/>
          <p:nvPr/>
        </p:nvCxnSpPr>
        <p:spPr>
          <a:xfrm>
            <a:off x="4355976" y="5345856"/>
            <a:ext cx="41764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ovná spojnica 12"/>
          <p:cNvCxnSpPr/>
          <p:nvPr/>
        </p:nvCxnSpPr>
        <p:spPr>
          <a:xfrm>
            <a:off x="0" y="196148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ovná spojnica 14"/>
          <p:cNvCxnSpPr/>
          <p:nvPr/>
        </p:nvCxnSpPr>
        <p:spPr>
          <a:xfrm>
            <a:off x="3995936" y="2105496"/>
            <a:ext cx="0" cy="4752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9512" y="188640"/>
            <a:ext cx="280831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Cykly:</a:t>
            </a:r>
          </a:p>
          <a:p>
            <a:endParaRPr lang="sk-SK" dirty="0" smtClean="0"/>
          </a:p>
          <a:p>
            <a:r>
              <a:rPr lang="nn-NO" dirty="0" smtClean="0"/>
              <a:t>for</a:t>
            </a:r>
            <a:r>
              <a:rPr lang="nn-NO" b="1" dirty="0" smtClean="0"/>
              <a:t> </a:t>
            </a:r>
            <a:r>
              <a:rPr lang="nn-NO" dirty="0" smtClean="0"/>
              <a:t>(int i = 0; i &lt; 10; i++)</a:t>
            </a:r>
            <a:endParaRPr lang="sk-SK" dirty="0" smtClean="0"/>
          </a:p>
          <a:p>
            <a:r>
              <a:rPr lang="nn-NO" dirty="0" smtClean="0"/>
              <a:t> { Serial.println(i); }</a:t>
            </a:r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r>
              <a:rPr lang="sk-SK" dirty="0" err="1" smtClean="0"/>
              <a:t>while</a:t>
            </a:r>
            <a:r>
              <a:rPr lang="sk-SK" b="1" dirty="0" smtClean="0"/>
              <a:t> </a:t>
            </a:r>
            <a:r>
              <a:rPr lang="sk-SK" dirty="0" smtClean="0"/>
              <a:t>(</a:t>
            </a:r>
            <a:r>
              <a:rPr lang="sk-SK" dirty="0" err="1" smtClean="0"/>
              <a:t>digitalRead</a:t>
            </a:r>
            <a:r>
              <a:rPr lang="sk-SK" dirty="0" smtClean="0"/>
              <a:t>(10)) </a:t>
            </a:r>
          </a:p>
          <a:p>
            <a:r>
              <a:rPr lang="sk-SK" dirty="0" smtClean="0"/>
              <a:t>{ blikanie}</a:t>
            </a:r>
          </a:p>
          <a:p>
            <a:endParaRPr lang="sk-SK" dirty="0" smtClean="0"/>
          </a:p>
          <a:p>
            <a:endParaRPr lang="sk-SK" dirty="0"/>
          </a:p>
        </p:txBody>
      </p:sp>
      <p:cxnSp>
        <p:nvCxnSpPr>
          <p:cNvPr id="7" name="Rovná spojnica 6"/>
          <p:cNvCxnSpPr/>
          <p:nvPr/>
        </p:nvCxnSpPr>
        <p:spPr>
          <a:xfrm>
            <a:off x="3347864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ovná spojnica 10"/>
          <p:cNvCxnSpPr/>
          <p:nvPr/>
        </p:nvCxnSpPr>
        <p:spPr>
          <a:xfrm>
            <a:off x="0" y="2564904"/>
            <a:ext cx="3347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BlokTextu 11"/>
          <p:cNvSpPr txBox="1"/>
          <p:nvPr/>
        </p:nvSpPr>
        <p:spPr>
          <a:xfrm>
            <a:off x="35496" y="2708920"/>
            <a:ext cx="37444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Dátové typy:</a:t>
            </a:r>
          </a:p>
          <a:p>
            <a:r>
              <a:rPr lang="sk-SK" b="1" dirty="0" smtClean="0"/>
              <a:t>a) číselné</a:t>
            </a:r>
          </a:p>
          <a:p>
            <a:pPr>
              <a:buFont typeface="Arial" pitchFamily="34" charset="0"/>
              <a:buChar char="•"/>
            </a:pPr>
            <a:r>
              <a:rPr lang="sk-SK" b="1" dirty="0" smtClean="0"/>
              <a:t> </a:t>
            </a:r>
            <a:r>
              <a:rPr lang="sk-SK" dirty="0" smtClean="0"/>
              <a:t>byte (8 bitov)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dirty="0" err="1" smtClean="0"/>
              <a:t>integer</a:t>
            </a:r>
            <a:r>
              <a:rPr lang="sk-SK" dirty="0" smtClean="0"/>
              <a:t> (celé číslo)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dirty="0" err="1" smtClean="0"/>
              <a:t>long</a:t>
            </a:r>
            <a:r>
              <a:rPr lang="sk-SK" dirty="0" smtClean="0"/>
              <a:t> (celočíselné 32 bitové číslo)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dirty="0" err="1" smtClean="0"/>
              <a:t>float</a:t>
            </a:r>
            <a:r>
              <a:rPr lang="sk-SK" dirty="0" smtClean="0"/>
              <a:t> (číslo s desatinnou čiarkou)</a:t>
            </a:r>
          </a:p>
          <a:p>
            <a:endParaRPr lang="sk-SK" dirty="0" smtClean="0"/>
          </a:p>
          <a:p>
            <a:r>
              <a:rPr lang="sk-SK" b="1" dirty="0" smtClean="0"/>
              <a:t>b) </a:t>
            </a:r>
            <a:r>
              <a:rPr lang="sk-SK" b="1" dirty="0" err="1" smtClean="0"/>
              <a:t>Boolean</a:t>
            </a:r>
            <a:endParaRPr lang="sk-SK" b="1" dirty="0" smtClean="0"/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logická 0 (</a:t>
            </a:r>
            <a:r>
              <a:rPr lang="sk-SK" dirty="0" err="1" smtClean="0"/>
              <a:t>false</a:t>
            </a:r>
            <a:r>
              <a:rPr lang="sk-SK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logická 1 (</a:t>
            </a:r>
            <a:r>
              <a:rPr lang="sk-SK" dirty="0" err="1" smtClean="0"/>
              <a:t>true</a:t>
            </a:r>
            <a:r>
              <a:rPr lang="sk-SK" dirty="0" smtClean="0"/>
              <a:t>)</a:t>
            </a:r>
          </a:p>
          <a:p>
            <a:pPr>
              <a:buFont typeface="Arial" pitchFamily="34" charset="0"/>
              <a:buChar char="•"/>
            </a:pPr>
            <a:endParaRPr lang="sk-SK" dirty="0" smtClean="0"/>
          </a:p>
          <a:p>
            <a:r>
              <a:rPr lang="sk-SK" b="1" dirty="0" smtClean="0"/>
              <a:t>c) Znakový dátový typ</a:t>
            </a:r>
          </a:p>
          <a:p>
            <a:pPr>
              <a:buFont typeface="Arial" pitchFamily="34" charset="0"/>
              <a:buChar char="•"/>
            </a:pPr>
            <a:r>
              <a:rPr lang="sk-SK" b="1" dirty="0" smtClean="0"/>
              <a:t> </a:t>
            </a:r>
            <a:r>
              <a:rPr lang="sk-SK" dirty="0" err="1" smtClean="0"/>
              <a:t>char</a:t>
            </a:r>
            <a:r>
              <a:rPr lang="sk-SK" dirty="0" smtClean="0"/>
              <a:t> – jeden znak textu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dirty="0" err="1" smtClean="0"/>
              <a:t>string</a:t>
            </a:r>
            <a:r>
              <a:rPr lang="sk-SK" dirty="0" smtClean="0"/>
              <a:t> – viac znakov textu</a:t>
            </a:r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13" name="BlokTextu 12"/>
          <p:cNvSpPr txBox="1"/>
          <p:nvPr/>
        </p:nvSpPr>
        <p:spPr>
          <a:xfrm>
            <a:off x="3491880" y="188640"/>
            <a:ext cx="309634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Čítanie vstupu: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dirty="0" err="1" smtClean="0"/>
              <a:t>digitalRead</a:t>
            </a:r>
            <a:r>
              <a:rPr lang="sk-SK" dirty="0" smtClean="0"/>
              <a:t>(vstup)</a:t>
            </a:r>
          </a:p>
          <a:p>
            <a:pPr>
              <a:buFont typeface="Arial" pitchFamily="34" charset="0"/>
              <a:buChar char="•"/>
            </a:pPr>
            <a:endParaRPr lang="sk-SK" dirty="0" smtClean="0"/>
          </a:p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Vstupy a výstupy: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dirty="0" err="1" smtClean="0"/>
              <a:t>pinMode</a:t>
            </a:r>
            <a:r>
              <a:rPr lang="sk-SK" dirty="0" smtClean="0"/>
              <a:t>(</a:t>
            </a:r>
            <a:r>
              <a:rPr lang="sk-SK" dirty="0" err="1" smtClean="0"/>
              <a:t>led</a:t>
            </a:r>
            <a:r>
              <a:rPr lang="sk-SK" dirty="0" smtClean="0"/>
              <a:t>, OUTPUT);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dirty="0" err="1" smtClean="0"/>
              <a:t>pinMode</a:t>
            </a:r>
            <a:r>
              <a:rPr lang="sk-SK" dirty="0" smtClean="0"/>
              <a:t>(</a:t>
            </a:r>
            <a:r>
              <a:rPr lang="sk-SK" dirty="0" err="1" smtClean="0"/>
              <a:t>tlacitko</a:t>
            </a:r>
            <a:r>
              <a:rPr lang="sk-SK" dirty="0" smtClean="0"/>
              <a:t>, INPUT);</a:t>
            </a:r>
          </a:p>
          <a:p>
            <a:endParaRPr lang="sk-SK" dirty="0"/>
          </a:p>
        </p:txBody>
      </p:sp>
      <p:cxnSp>
        <p:nvCxnSpPr>
          <p:cNvPr id="14" name="Rovná spojnica 13"/>
          <p:cNvCxnSpPr/>
          <p:nvPr/>
        </p:nvCxnSpPr>
        <p:spPr>
          <a:xfrm>
            <a:off x="3347864" y="908720"/>
            <a:ext cx="3024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ovná spojnica 14"/>
          <p:cNvCxnSpPr/>
          <p:nvPr/>
        </p:nvCxnSpPr>
        <p:spPr>
          <a:xfrm>
            <a:off x="3347864" y="2060848"/>
            <a:ext cx="3024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ovná spojnica 15"/>
          <p:cNvCxnSpPr/>
          <p:nvPr/>
        </p:nvCxnSpPr>
        <p:spPr>
          <a:xfrm>
            <a:off x="6372200" y="-27384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BlokTextu 19"/>
          <p:cNvSpPr txBox="1"/>
          <p:nvPr/>
        </p:nvSpPr>
        <p:spPr>
          <a:xfrm>
            <a:off x="3419872" y="2348880"/>
            <a:ext cx="2808312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Podmienený príkaz </a:t>
            </a:r>
            <a:r>
              <a:rPr lang="sk-SK" sz="2000" b="1" dirty="0" err="1" smtClean="0">
                <a:latin typeface="Arial" pitchFamily="34" charset="0"/>
                <a:cs typeface="Arial" pitchFamily="34" charset="0"/>
              </a:rPr>
              <a:t>Case</a:t>
            </a:r>
            <a:r>
              <a:rPr lang="sk-SK" sz="20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sk-SK" dirty="0" err="1" smtClean="0"/>
              <a:t>switch</a:t>
            </a:r>
            <a:r>
              <a:rPr lang="sk-SK" dirty="0" smtClean="0"/>
              <a:t> (</a:t>
            </a:r>
            <a:r>
              <a:rPr lang="sk-SK" dirty="0" err="1" smtClean="0"/>
              <a:t>premenna</a:t>
            </a:r>
            <a:r>
              <a:rPr lang="sk-SK" dirty="0" smtClean="0"/>
              <a:t>) {</a:t>
            </a:r>
          </a:p>
          <a:p>
            <a:r>
              <a:rPr lang="sk-SK" dirty="0" err="1" smtClean="0"/>
              <a:t>case</a:t>
            </a:r>
            <a:r>
              <a:rPr lang="sk-SK" dirty="0" smtClean="0"/>
              <a:t> 1:</a:t>
            </a:r>
          </a:p>
          <a:p>
            <a:r>
              <a:rPr lang="pl-PL" dirty="0" smtClean="0"/>
              <a:t>.......</a:t>
            </a:r>
          </a:p>
          <a:p>
            <a:r>
              <a:rPr lang="pl-PL" dirty="0" smtClean="0"/>
              <a:t>break</a:t>
            </a:r>
          </a:p>
          <a:p>
            <a:r>
              <a:rPr lang="sk-SK" dirty="0" err="1" smtClean="0"/>
              <a:t>case</a:t>
            </a:r>
            <a:r>
              <a:rPr lang="sk-SK" dirty="0" smtClean="0"/>
              <a:t> 2:</a:t>
            </a:r>
          </a:p>
          <a:p>
            <a:r>
              <a:rPr lang="sk-SK" dirty="0" smtClean="0"/>
              <a:t>.......</a:t>
            </a:r>
          </a:p>
          <a:p>
            <a:r>
              <a:rPr lang="sk-SK" dirty="0" smtClean="0"/>
              <a:t>break;</a:t>
            </a:r>
          </a:p>
          <a:p>
            <a:r>
              <a:rPr lang="sk-SK" dirty="0" smtClean="0"/>
              <a:t>default</a:t>
            </a:r>
            <a:r>
              <a:rPr lang="en-CA" dirty="0" smtClean="0"/>
              <a:t>:</a:t>
            </a:r>
          </a:p>
          <a:p>
            <a:r>
              <a:rPr lang="sk-SK" dirty="0" smtClean="0"/>
              <a:t>.........}</a:t>
            </a:r>
          </a:p>
        </p:txBody>
      </p:sp>
      <p:cxnSp>
        <p:nvCxnSpPr>
          <p:cNvPr id="21" name="Rovná spojnica 20"/>
          <p:cNvCxnSpPr/>
          <p:nvPr/>
        </p:nvCxnSpPr>
        <p:spPr>
          <a:xfrm>
            <a:off x="3347864" y="5715016"/>
            <a:ext cx="3024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BlokTextu 21"/>
          <p:cNvSpPr txBox="1"/>
          <p:nvPr/>
        </p:nvSpPr>
        <p:spPr>
          <a:xfrm>
            <a:off x="6516216" y="548680"/>
            <a:ext cx="255577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k-SK" dirty="0" err="1" smtClean="0"/>
              <a:t>Serial.print</a:t>
            </a:r>
            <a:r>
              <a:rPr lang="sk-SK" dirty="0" smtClean="0"/>
              <a:t>(97); </a:t>
            </a:r>
          </a:p>
          <a:p>
            <a:r>
              <a:rPr lang="sk-SK" dirty="0" smtClean="0"/>
              <a:t>//</a:t>
            </a:r>
            <a:r>
              <a:rPr lang="sk-SK" dirty="0" err="1" smtClean="0"/>
              <a:t>vypise</a:t>
            </a:r>
            <a:r>
              <a:rPr lang="sk-SK" dirty="0" smtClean="0"/>
              <a:t>: 97</a:t>
            </a:r>
          </a:p>
          <a:p>
            <a:pPr>
              <a:buFont typeface="Arial" pitchFamily="34" charset="0"/>
              <a:buChar char="•"/>
            </a:pPr>
            <a:r>
              <a:rPr lang="sk-SK" dirty="0" err="1" smtClean="0"/>
              <a:t>Serial.print</a:t>
            </a:r>
            <a:r>
              <a:rPr lang="sk-SK" dirty="0" smtClean="0"/>
              <a:t>(2.123456); //</a:t>
            </a:r>
            <a:r>
              <a:rPr lang="sk-SK" dirty="0" err="1" smtClean="0"/>
              <a:t>vypise</a:t>
            </a:r>
            <a:r>
              <a:rPr lang="sk-SK" dirty="0" smtClean="0"/>
              <a:t>: 2.12</a:t>
            </a:r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Serial.print</a:t>
            </a:r>
            <a:r>
              <a:rPr lang="en-US" dirty="0" smtClean="0"/>
              <a:t>('a'); </a:t>
            </a:r>
            <a:endParaRPr lang="sk-SK" dirty="0" smtClean="0"/>
          </a:p>
          <a:p>
            <a:r>
              <a:rPr lang="en-US" dirty="0" smtClean="0"/>
              <a:t>//</a:t>
            </a:r>
            <a:r>
              <a:rPr lang="en-US" dirty="0" err="1" smtClean="0"/>
              <a:t>vypise</a:t>
            </a:r>
            <a:r>
              <a:rPr lang="en-US" dirty="0" smtClean="0"/>
              <a:t>: "a"</a:t>
            </a:r>
          </a:p>
          <a:p>
            <a:pPr>
              <a:buFont typeface="Arial" pitchFamily="34" charset="0"/>
              <a:buChar char="•"/>
            </a:pPr>
            <a:r>
              <a:rPr lang="sk-SK" dirty="0" err="1" smtClean="0"/>
              <a:t>Serial.print</a:t>
            </a:r>
            <a:r>
              <a:rPr lang="sk-SK" dirty="0" smtClean="0"/>
              <a:t>("ABCDEF");</a:t>
            </a:r>
          </a:p>
          <a:p>
            <a:r>
              <a:rPr lang="sk-SK" dirty="0" smtClean="0"/>
              <a:t> //</a:t>
            </a:r>
            <a:r>
              <a:rPr lang="sk-SK" dirty="0" err="1" smtClean="0"/>
              <a:t>vypise</a:t>
            </a:r>
            <a:r>
              <a:rPr lang="sk-SK" dirty="0" smtClean="0"/>
              <a:t>: "ABCDEF„</a:t>
            </a:r>
          </a:p>
          <a:p>
            <a:pPr>
              <a:buFont typeface="Arial" pitchFamily="34" charset="0"/>
              <a:buChar char="•"/>
            </a:pPr>
            <a:r>
              <a:rPr lang="sk-SK" dirty="0" err="1" smtClean="0"/>
              <a:t>Serial.print</a:t>
            </a:r>
            <a:r>
              <a:rPr lang="sk-SK" dirty="0" smtClean="0"/>
              <a:t>(97, DEC); //</a:t>
            </a:r>
            <a:r>
              <a:rPr lang="sk-SK" dirty="0" err="1" smtClean="0"/>
              <a:t>vrati</a:t>
            </a:r>
            <a:r>
              <a:rPr lang="sk-SK" dirty="0" smtClean="0"/>
              <a:t>: 97</a:t>
            </a:r>
          </a:p>
          <a:p>
            <a:pPr>
              <a:buFont typeface="Arial" pitchFamily="34" charset="0"/>
              <a:buChar char="•"/>
            </a:pPr>
            <a:r>
              <a:rPr lang="sk-SK" dirty="0" err="1" smtClean="0"/>
              <a:t>Serial.print</a:t>
            </a:r>
            <a:r>
              <a:rPr lang="sk-SK" dirty="0" smtClean="0"/>
              <a:t>(97, BIN); //</a:t>
            </a:r>
            <a:r>
              <a:rPr lang="sk-SK" dirty="0" err="1" smtClean="0"/>
              <a:t>vrati</a:t>
            </a:r>
            <a:r>
              <a:rPr lang="sk-SK" dirty="0" smtClean="0"/>
              <a:t>: 1100001</a:t>
            </a:r>
          </a:p>
          <a:p>
            <a:pPr>
              <a:buFont typeface="Arial" pitchFamily="34" charset="0"/>
              <a:buChar char="•"/>
            </a:pPr>
            <a:r>
              <a:rPr lang="sk-SK" dirty="0" err="1" smtClean="0"/>
              <a:t>Serial.print</a:t>
            </a:r>
            <a:r>
              <a:rPr lang="sk-SK" dirty="0" smtClean="0"/>
              <a:t>(97, HEX); //</a:t>
            </a:r>
            <a:r>
              <a:rPr lang="sk-SK" dirty="0" err="1" smtClean="0"/>
              <a:t>vrati</a:t>
            </a:r>
            <a:r>
              <a:rPr lang="sk-SK" dirty="0" smtClean="0"/>
              <a:t>: 61 (=97 </a:t>
            </a:r>
            <a:r>
              <a:rPr lang="sk-SK" smtClean="0"/>
              <a:t>v sestnactkovej sustave</a:t>
            </a:r>
            <a:r>
              <a:rPr lang="sk-SK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sk-SK" dirty="0" err="1" smtClean="0"/>
              <a:t>Serial.print</a:t>
            </a:r>
            <a:r>
              <a:rPr lang="sk-SK" dirty="0" smtClean="0"/>
              <a:t>(4.56789, 0); //</a:t>
            </a:r>
            <a:r>
              <a:rPr lang="sk-SK" dirty="0" err="1" smtClean="0"/>
              <a:t>vrati</a:t>
            </a:r>
            <a:r>
              <a:rPr lang="sk-SK" dirty="0" smtClean="0"/>
              <a:t>: 5</a:t>
            </a:r>
          </a:p>
          <a:p>
            <a:pPr>
              <a:buFont typeface="Arial" pitchFamily="34" charset="0"/>
              <a:buChar char="•"/>
            </a:pPr>
            <a:r>
              <a:rPr lang="sk-SK" dirty="0" err="1" smtClean="0"/>
              <a:t>Serial.print</a:t>
            </a:r>
            <a:r>
              <a:rPr lang="sk-SK" dirty="0" smtClean="0"/>
              <a:t>(4.56789, 1); //</a:t>
            </a:r>
            <a:r>
              <a:rPr lang="sk-SK" dirty="0" err="1" smtClean="0"/>
              <a:t>vrati</a:t>
            </a:r>
            <a:r>
              <a:rPr lang="sk-SK" dirty="0" smtClean="0"/>
              <a:t>: 4.6</a:t>
            </a:r>
          </a:p>
          <a:p>
            <a:pPr>
              <a:buFont typeface="Arial" pitchFamily="34" charset="0"/>
              <a:buChar char="•"/>
            </a:pPr>
            <a:r>
              <a:rPr lang="sk-SK" dirty="0" err="1" smtClean="0"/>
              <a:t>Serial.print</a:t>
            </a:r>
            <a:r>
              <a:rPr lang="sk-SK" dirty="0" smtClean="0"/>
              <a:t>(4.56789, 3); //</a:t>
            </a:r>
            <a:r>
              <a:rPr lang="sk-SK" dirty="0" err="1" smtClean="0"/>
              <a:t>vrati</a:t>
            </a:r>
            <a:r>
              <a:rPr lang="sk-SK" dirty="0" smtClean="0"/>
              <a:t>: 4.568</a:t>
            </a:r>
            <a:endParaRPr lang="sk-SK" dirty="0"/>
          </a:p>
        </p:txBody>
      </p:sp>
      <p:sp>
        <p:nvSpPr>
          <p:cNvPr id="23" name="BlokTextu 22"/>
          <p:cNvSpPr txBox="1"/>
          <p:nvPr/>
        </p:nvSpPr>
        <p:spPr>
          <a:xfrm>
            <a:off x="6516216" y="188640"/>
            <a:ext cx="21771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Odosielanie dát:</a:t>
            </a:r>
            <a:endParaRPr lang="sk-SK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BlokTextu 23"/>
          <p:cNvSpPr txBox="1"/>
          <p:nvPr/>
        </p:nvSpPr>
        <p:spPr>
          <a:xfrm>
            <a:off x="3419872" y="5801701"/>
            <a:ext cx="26642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Čakanie v milisekundách:</a:t>
            </a:r>
          </a:p>
          <a:p>
            <a:r>
              <a:rPr lang="sk-SK" dirty="0" err="1" smtClean="0"/>
              <a:t>delay</a:t>
            </a:r>
            <a:r>
              <a:rPr lang="sk-SK" dirty="0" smtClean="0"/>
              <a:t>()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51520" y="188640"/>
            <a:ext cx="525658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Matematické operácie: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+, -, *, /, 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min(), max(), 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dirty="0" err="1" smtClean="0"/>
              <a:t>pow</a:t>
            </a:r>
            <a:r>
              <a:rPr lang="sk-SK" dirty="0" smtClean="0"/>
              <a:t>(</a:t>
            </a:r>
            <a:r>
              <a:rPr lang="sk-SK" dirty="0" err="1" smtClean="0"/>
              <a:t>a,b</a:t>
            </a:r>
            <a:r>
              <a:rPr lang="sk-SK" dirty="0" smtClean="0"/>
              <a:t>) – mocnina a na b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dirty="0" err="1" smtClean="0"/>
              <a:t>sqrt</a:t>
            </a:r>
            <a:r>
              <a:rPr lang="sk-SK" dirty="0" smtClean="0"/>
              <a:t>(a) – druhá odmocnina a</a:t>
            </a:r>
          </a:p>
          <a:p>
            <a:pPr>
              <a:buFont typeface="Arial" pitchFamily="34" charset="0"/>
              <a:buChar char="•"/>
            </a:pPr>
            <a:endParaRPr lang="sk-SK" dirty="0" smtClean="0"/>
          </a:p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Generovanie náhodných čísiel: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dirty="0" err="1" smtClean="0"/>
              <a:t>random</a:t>
            </a:r>
            <a:r>
              <a:rPr lang="sk-SK" dirty="0" smtClean="0"/>
              <a:t>(min, max)</a:t>
            </a:r>
          </a:p>
          <a:p>
            <a:pPr>
              <a:buFont typeface="Arial" pitchFamily="34" charset="0"/>
              <a:buChar char="•"/>
            </a:pPr>
            <a:endParaRPr lang="sk-SK" dirty="0" smtClean="0"/>
          </a:p>
          <a:p>
            <a:r>
              <a:rPr lang="sk-SK" sz="2000" b="1" dirty="0" smtClean="0">
                <a:latin typeface="Arial" pitchFamily="34" charset="0"/>
                <a:cs typeface="Arial" pitchFamily="34" charset="0"/>
              </a:rPr>
              <a:t>Generovanie tónov: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tone()</a:t>
            </a:r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dirty="0" err="1" smtClean="0"/>
              <a:t>notone</a:t>
            </a:r>
            <a:r>
              <a:rPr lang="sk-SK" dirty="0" smtClean="0"/>
              <a:t>()</a:t>
            </a:r>
          </a:p>
          <a:p>
            <a:pPr>
              <a:buFont typeface="Arial" pitchFamily="34" charset="0"/>
              <a:buChar char="•"/>
            </a:pPr>
            <a:endParaRPr lang="sk-SK" dirty="0" smtClean="0"/>
          </a:p>
          <a:p>
            <a:endParaRPr lang="sk-SK" dirty="0" smtClean="0"/>
          </a:p>
          <a:p>
            <a:pPr>
              <a:buFont typeface="Arial" pitchFamily="34" charset="0"/>
              <a:buChar char="•"/>
            </a:pPr>
            <a:endParaRPr lang="sk-SK" dirty="0" smtClean="0"/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42844" y="71414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latin typeface="Arial" pitchFamily="34" charset="0"/>
                <a:cs typeface="Arial" pitchFamily="34" charset="0"/>
              </a:rPr>
              <a:t>Cyklus - FOR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142844" y="664380"/>
            <a:ext cx="50006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dirty="0" err="1">
                <a:latin typeface="Arial" pitchFamily="34" charset="0"/>
                <a:cs typeface="Arial" pitchFamily="34" charset="0"/>
              </a:rPr>
              <a:t>void</a:t>
            </a:r>
            <a:r>
              <a:rPr lang="sk-SK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sk-SK" sz="1600" dirty="0" err="1">
                <a:latin typeface="Arial" pitchFamily="34" charset="0"/>
                <a:cs typeface="Arial" pitchFamily="34" charset="0"/>
              </a:rPr>
              <a:t>setup</a:t>
            </a:r>
            <a:r>
              <a:rPr lang="sk-SK" sz="1600" dirty="0">
                <a:latin typeface="Arial" pitchFamily="34" charset="0"/>
                <a:cs typeface="Arial" pitchFamily="34" charset="0"/>
              </a:rPr>
              <a:t>() {</a:t>
            </a:r>
          </a:p>
          <a:p>
            <a:r>
              <a:rPr lang="sk-SK" sz="1600" dirty="0">
                <a:latin typeface="Arial" pitchFamily="34" charset="0"/>
                <a:cs typeface="Arial" pitchFamily="34" charset="0"/>
              </a:rPr>
              <a:t> </a:t>
            </a:r>
            <a:r>
              <a:rPr lang="sk-SK" sz="1600" dirty="0" err="1">
                <a:latin typeface="Arial" pitchFamily="34" charset="0"/>
                <a:cs typeface="Arial" pitchFamily="34" charset="0"/>
              </a:rPr>
              <a:t>Serial.begin</a:t>
            </a:r>
            <a:r>
              <a:rPr lang="sk-SK" sz="1600" dirty="0">
                <a:latin typeface="Arial" pitchFamily="34" charset="0"/>
                <a:cs typeface="Arial" pitchFamily="34" charset="0"/>
              </a:rPr>
              <a:t>(9600);</a:t>
            </a:r>
          </a:p>
          <a:p>
            <a:endParaRPr lang="sk-SK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sk-SK" sz="1600" dirty="0" err="1" smtClean="0">
                <a:latin typeface="Arial" pitchFamily="34" charset="0"/>
                <a:cs typeface="Arial" pitchFamily="34" charset="0"/>
              </a:rPr>
              <a:t>for</a:t>
            </a:r>
            <a:r>
              <a:rPr lang="sk-SK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1600" dirty="0">
                <a:latin typeface="Arial" pitchFamily="34" charset="0"/>
                <a:cs typeface="Arial" pitchFamily="34" charset="0"/>
              </a:rPr>
              <a:t>(</a:t>
            </a:r>
            <a:r>
              <a:rPr lang="sk-SK" sz="1600" dirty="0" err="1">
                <a:latin typeface="Arial" pitchFamily="34" charset="0"/>
                <a:cs typeface="Arial" pitchFamily="34" charset="0"/>
              </a:rPr>
              <a:t>int</a:t>
            </a:r>
            <a:r>
              <a:rPr lang="sk-SK" sz="1600" dirty="0">
                <a:latin typeface="Arial" pitchFamily="34" charset="0"/>
                <a:cs typeface="Arial" pitchFamily="34" charset="0"/>
              </a:rPr>
              <a:t> count=0; count&lt;255; </a:t>
            </a:r>
            <a:r>
              <a:rPr lang="sk-SK" sz="1600" dirty="0" err="1">
                <a:latin typeface="Arial" pitchFamily="34" charset="0"/>
                <a:cs typeface="Arial" pitchFamily="34" charset="0"/>
              </a:rPr>
              <a:t>count</a:t>
            </a:r>
            <a:r>
              <a:rPr lang="sk-SK" sz="1600" dirty="0">
                <a:latin typeface="Arial" pitchFamily="34" charset="0"/>
                <a:cs typeface="Arial" pitchFamily="34" charset="0"/>
              </a:rPr>
              <a:t>++) {</a:t>
            </a:r>
          </a:p>
          <a:p>
            <a:r>
              <a:rPr lang="sk-SK" sz="1600" dirty="0">
                <a:latin typeface="Arial" pitchFamily="34" charset="0"/>
                <a:cs typeface="Arial" pitchFamily="34" charset="0"/>
              </a:rPr>
              <a:t> </a:t>
            </a:r>
            <a:r>
              <a:rPr lang="sk-SK" sz="1600" dirty="0" err="1">
                <a:latin typeface="Arial" pitchFamily="34" charset="0"/>
                <a:cs typeface="Arial" pitchFamily="34" charset="0"/>
              </a:rPr>
              <a:t>Serial.println</a:t>
            </a:r>
            <a:r>
              <a:rPr lang="sk-SK" sz="1600" dirty="0">
                <a:latin typeface="Arial" pitchFamily="34" charset="0"/>
                <a:cs typeface="Arial" pitchFamily="34" charset="0"/>
              </a:rPr>
              <a:t>(</a:t>
            </a:r>
            <a:r>
              <a:rPr lang="sk-SK" sz="1600" dirty="0" err="1">
                <a:latin typeface="Arial" pitchFamily="34" charset="0"/>
                <a:cs typeface="Arial" pitchFamily="34" charset="0"/>
              </a:rPr>
              <a:t>count</a:t>
            </a:r>
            <a:r>
              <a:rPr lang="sk-SK" sz="1600" dirty="0">
                <a:latin typeface="Arial" pitchFamily="34" charset="0"/>
                <a:cs typeface="Arial" pitchFamily="34" charset="0"/>
              </a:rPr>
              <a:t>);</a:t>
            </a:r>
          </a:p>
          <a:p>
            <a:r>
              <a:rPr lang="sk-SK" sz="1600" dirty="0">
                <a:latin typeface="Arial" pitchFamily="34" charset="0"/>
                <a:cs typeface="Arial" pitchFamily="34" charset="0"/>
              </a:rPr>
              <a:t> </a:t>
            </a:r>
            <a:r>
              <a:rPr lang="sk-SK" sz="1600" dirty="0" err="1">
                <a:latin typeface="Arial" pitchFamily="34" charset="0"/>
                <a:cs typeface="Arial" pitchFamily="34" charset="0"/>
              </a:rPr>
              <a:t>delay</a:t>
            </a:r>
            <a:r>
              <a:rPr lang="sk-SK" sz="1600" dirty="0">
                <a:latin typeface="Arial" pitchFamily="34" charset="0"/>
                <a:cs typeface="Arial" pitchFamily="34" charset="0"/>
              </a:rPr>
              <a:t>(10);</a:t>
            </a:r>
          </a:p>
          <a:p>
            <a:r>
              <a:rPr lang="sk-SK" sz="1600" dirty="0">
                <a:latin typeface="Arial" pitchFamily="34" charset="0"/>
                <a:cs typeface="Arial" pitchFamily="34" charset="0"/>
              </a:rPr>
              <a:t> }</a:t>
            </a:r>
          </a:p>
          <a:p>
            <a:r>
              <a:rPr lang="sk-SK" sz="1600" dirty="0">
                <a:latin typeface="Arial" pitchFamily="34" charset="0"/>
                <a:cs typeface="Arial" pitchFamily="34" charset="0"/>
              </a:rPr>
              <a:t>}</a:t>
            </a:r>
          </a:p>
          <a:p>
            <a:endParaRPr lang="sk-SK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sk-SK" sz="1600" dirty="0" err="1" smtClean="0">
                <a:latin typeface="Arial" pitchFamily="34" charset="0"/>
                <a:cs typeface="Arial" pitchFamily="34" charset="0"/>
              </a:rPr>
              <a:t>void</a:t>
            </a:r>
            <a:r>
              <a:rPr lang="sk-SK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1600" dirty="0" err="1">
                <a:latin typeface="Arial" pitchFamily="34" charset="0"/>
                <a:cs typeface="Arial" pitchFamily="34" charset="0"/>
              </a:rPr>
              <a:t>loop</a:t>
            </a:r>
            <a:r>
              <a:rPr lang="sk-SK" sz="1600" dirty="0">
                <a:latin typeface="Arial" pitchFamily="34" charset="0"/>
                <a:cs typeface="Arial" pitchFamily="34" charset="0"/>
              </a:rPr>
              <a:t>() {</a:t>
            </a:r>
          </a:p>
          <a:p>
            <a:r>
              <a:rPr lang="sk-SK" sz="1600" dirty="0">
                <a:latin typeface="Arial" pitchFamily="34" charset="0"/>
                <a:cs typeface="Arial" pitchFamily="34" charset="0"/>
              </a:rPr>
              <a:t/>
            </a:r>
            <a:br>
              <a:rPr lang="sk-SK" sz="1600" dirty="0">
                <a:latin typeface="Arial" pitchFamily="34" charset="0"/>
                <a:cs typeface="Arial" pitchFamily="34" charset="0"/>
              </a:rPr>
            </a:br>
            <a:r>
              <a:rPr lang="sk-SK" sz="1600" dirty="0">
                <a:latin typeface="Arial" pitchFamily="34" charset="0"/>
                <a:cs typeface="Arial" pitchFamily="34" charset="0"/>
              </a:rPr>
              <a:t>}</a:t>
            </a:r>
          </a:p>
        </p:txBody>
      </p:sp>
      <p:sp>
        <p:nvSpPr>
          <p:cNvPr id="7" name="Obdĺžnik 6"/>
          <p:cNvSpPr/>
          <p:nvPr/>
        </p:nvSpPr>
        <p:spPr>
          <a:xfrm>
            <a:off x="5000628" y="571480"/>
            <a:ext cx="378618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dirty="0" err="1" smtClean="0">
                <a:latin typeface="Arial" pitchFamily="34" charset="0"/>
                <a:cs typeface="Arial" pitchFamily="34" charset="0"/>
              </a:rPr>
              <a:t>if</a:t>
            </a:r>
            <a:r>
              <a:rPr lang="sk-SK" sz="1600" dirty="0" smtClean="0">
                <a:latin typeface="Arial" pitchFamily="34" charset="0"/>
                <a:cs typeface="Arial" pitchFamily="34" charset="0"/>
              </a:rPr>
              <a:t> (podmienka A) { </a:t>
            </a:r>
          </a:p>
          <a:p>
            <a:endParaRPr lang="sk-SK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sk-SK" sz="1600" dirty="0" smtClean="0">
                <a:latin typeface="Arial" pitchFamily="34" charset="0"/>
                <a:cs typeface="Arial" pitchFamily="34" charset="0"/>
              </a:rPr>
              <a:t>// blok príkazov A </a:t>
            </a:r>
          </a:p>
          <a:p>
            <a:endParaRPr lang="sk-SK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sk-SK" sz="1600" dirty="0" smtClean="0">
                <a:latin typeface="Arial" pitchFamily="34" charset="0"/>
                <a:cs typeface="Arial" pitchFamily="34" charset="0"/>
              </a:rPr>
              <a:t>}</a:t>
            </a:r>
            <a:r>
              <a:rPr lang="sk-SK" sz="1600" dirty="0" err="1" smtClean="0">
                <a:latin typeface="Arial" pitchFamily="34" charset="0"/>
                <a:cs typeface="Arial" pitchFamily="34" charset="0"/>
              </a:rPr>
              <a:t>else</a:t>
            </a:r>
            <a:r>
              <a:rPr lang="sk-SK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1600" dirty="0" err="1" smtClean="0">
                <a:latin typeface="Arial" pitchFamily="34" charset="0"/>
                <a:cs typeface="Arial" pitchFamily="34" charset="0"/>
              </a:rPr>
              <a:t>if</a:t>
            </a:r>
            <a:r>
              <a:rPr lang="sk-SK" sz="1600" dirty="0" smtClean="0">
                <a:latin typeface="Arial" pitchFamily="34" charset="0"/>
                <a:cs typeface="Arial" pitchFamily="34" charset="0"/>
              </a:rPr>
              <a:t> (podmienka B) { </a:t>
            </a:r>
          </a:p>
          <a:p>
            <a:endParaRPr lang="sk-SK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sk-SK" sz="1600" dirty="0" smtClean="0">
                <a:latin typeface="Arial" pitchFamily="34" charset="0"/>
                <a:cs typeface="Arial" pitchFamily="34" charset="0"/>
              </a:rPr>
              <a:t>// blok príkazov B</a:t>
            </a:r>
          </a:p>
          <a:p>
            <a:r>
              <a:rPr lang="sk-SK" sz="1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sk-SK" sz="1600" dirty="0" smtClean="0">
                <a:latin typeface="Arial" pitchFamily="34" charset="0"/>
                <a:cs typeface="Arial" pitchFamily="34" charset="0"/>
              </a:rPr>
              <a:t>}</a:t>
            </a:r>
            <a:r>
              <a:rPr lang="sk-SK" sz="1600" dirty="0" err="1" smtClean="0">
                <a:latin typeface="Arial" pitchFamily="34" charset="0"/>
                <a:cs typeface="Arial" pitchFamily="34" charset="0"/>
              </a:rPr>
              <a:t>else</a:t>
            </a:r>
            <a:r>
              <a:rPr lang="sk-SK" sz="1600" dirty="0" smtClean="0">
                <a:latin typeface="Arial" pitchFamily="34" charset="0"/>
                <a:cs typeface="Arial" pitchFamily="34" charset="0"/>
              </a:rPr>
              <a:t>{ </a:t>
            </a:r>
          </a:p>
          <a:p>
            <a:endParaRPr lang="sk-SK" sz="1600" dirty="0">
              <a:latin typeface="Arial" pitchFamily="34" charset="0"/>
              <a:cs typeface="Arial" pitchFamily="34" charset="0"/>
            </a:endParaRPr>
          </a:p>
          <a:p>
            <a:r>
              <a:rPr lang="sk-SK" sz="1600" dirty="0" smtClean="0">
                <a:latin typeface="Arial" pitchFamily="34" charset="0"/>
                <a:cs typeface="Arial" pitchFamily="34" charset="0"/>
              </a:rPr>
              <a:t>// blok príkazov C </a:t>
            </a:r>
          </a:p>
          <a:p>
            <a:endParaRPr lang="sk-SK" sz="1600" dirty="0">
              <a:latin typeface="Arial" pitchFamily="34" charset="0"/>
              <a:cs typeface="Arial" pitchFamily="34" charset="0"/>
            </a:endParaRPr>
          </a:p>
          <a:p>
            <a:r>
              <a:rPr lang="sk-SK" sz="1600" dirty="0" smtClean="0">
                <a:latin typeface="Arial" pitchFamily="34" charset="0"/>
                <a:cs typeface="Arial" pitchFamily="34" charset="0"/>
              </a:rPr>
              <a:t>}</a:t>
            </a:r>
            <a:endParaRPr lang="sk-SK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Rovná spojnica 8"/>
          <p:cNvCxnSpPr/>
          <p:nvPr/>
        </p:nvCxnSpPr>
        <p:spPr>
          <a:xfrm rot="5400000">
            <a:off x="1464447" y="3536157"/>
            <a:ext cx="621510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lokTextu 9"/>
          <p:cNvSpPr txBox="1"/>
          <p:nvPr/>
        </p:nvSpPr>
        <p:spPr>
          <a:xfrm>
            <a:off x="4857752" y="71414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latin typeface="Arial" pitchFamily="34" charset="0"/>
                <a:cs typeface="Arial" pitchFamily="34" charset="0"/>
              </a:rPr>
              <a:t>Podmienený príkaz - IF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 descr="Jazyk C - podmienky – Kiwik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4133375"/>
            <a:ext cx="2786082" cy="2724625"/>
          </a:xfrm>
          <a:prstGeom prst="rect">
            <a:avLst/>
          </a:prstGeom>
          <a:noFill/>
        </p:spPr>
      </p:pic>
      <p:sp>
        <p:nvSpPr>
          <p:cNvPr id="13" name="BlokTextu 12"/>
          <p:cNvSpPr txBox="1"/>
          <p:nvPr/>
        </p:nvSpPr>
        <p:spPr>
          <a:xfrm>
            <a:off x="142844" y="5863256"/>
            <a:ext cx="4214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k-SK" dirty="0" smtClean="0"/>
              <a:t> poznáme počet prechodov</a:t>
            </a:r>
          </a:p>
          <a:p>
            <a:pPr>
              <a:buFont typeface="Arial" pitchFamily="34" charset="0"/>
              <a:buChar char="•"/>
            </a:pPr>
            <a:r>
              <a:rPr lang="sk-SK" dirty="0"/>
              <a:t> </a:t>
            </a:r>
            <a:r>
              <a:rPr lang="sk-SK" dirty="0" smtClean="0"/>
              <a:t>podmienka na začiatku cyklu</a:t>
            </a:r>
          </a:p>
          <a:p>
            <a:pPr>
              <a:buFont typeface="Arial" pitchFamily="34" charset="0"/>
              <a:buChar char="•"/>
            </a:pPr>
            <a:r>
              <a:rPr lang="sk-SK" dirty="0"/>
              <a:t> </a:t>
            </a:r>
            <a:r>
              <a:rPr lang="sk-SK" dirty="0" err="1" smtClean="0"/>
              <a:t>najoblúbenejší</a:t>
            </a:r>
            <a:r>
              <a:rPr lang="sk-SK" dirty="0" smtClean="0"/>
              <a:t> typ cyklu</a:t>
            </a:r>
            <a:endParaRPr lang="sk-SK" dirty="0"/>
          </a:p>
        </p:txBody>
      </p:sp>
      <p:pic>
        <p:nvPicPr>
          <p:cNvPr id="12294" name="Picture 6" descr="Object Pascal - 07: Cyklus f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286124"/>
            <a:ext cx="2733675" cy="2495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214282" y="71414"/>
            <a:ext cx="6072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smtClean="0">
                <a:latin typeface="Arial" pitchFamily="34" charset="0"/>
                <a:cs typeface="Arial" pitchFamily="34" charset="0"/>
              </a:rPr>
              <a:t>Blikač s jednou LED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983" r="8615"/>
          <a:stretch>
            <a:fillRect/>
          </a:stretch>
        </p:blipFill>
        <p:spPr bwMode="auto">
          <a:xfrm>
            <a:off x="4860032" y="764704"/>
            <a:ext cx="4104456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692695"/>
            <a:ext cx="4608512" cy="5559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214290"/>
            <a:ext cx="5868987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BlokTextu 4"/>
          <p:cNvSpPr txBox="1"/>
          <p:nvPr/>
        </p:nvSpPr>
        <p:spPr>
          <a:xfrm>
            <a:off x="71406" y="-24"/>
            <a:ext cx="3492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smtClean="0">
                <a:latin typeface="Arial" pitchFamily="34" charset="0"/>
                <a:cs typeface="Arial" pitchFamily="34" charset="0"/>
              </a:rPr>
              <a:t>Blikač s dvoma LED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068960"/>
            <a:ext cx="2867025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 b="4033"/>
          <a:stretch>
            <a:fillRect/>
          </a:stretch>
        </p:blipFill>
        <p:spPr bwMode="auto">
          <a:xfrm>
            <a:off x="214282" y="3612665"/>
            <a:ext cx="5941894" cy="317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5" y="-24"/>
            <a:ext cx="5072097" cy="3796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BlokTextu 5"/>
          <p:cNvSpPr txBox="1"/>
          <p:nvPr/>
        </p:nvSpPr>
        <p:spPr>
          <a:xfrm>
            <a:off x="5500694" y="214290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err="1" smtClean="0"/>
              <a:t>Blikač</a:t>
            </a:r>
            <a:r>
              <a:rPr lang="sk-SK" sz="2400" b="1" dirty="0" smtClean="0"/>
              <a:t> s potenciometrom</a:t>
            </a:r>
            <a:endParaRPr lang="sk-SK" sz="24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485" y="357166"/>
            <a:ext cx="5354651" cy="3908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191000"/>
            <a:ext cx="5764213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BlokTextu 5"/>
          <p:cNvSpPr txBox="1"/>
          <p:nvPr/>
        </p:nvSpPr>
        <p:spPr>
          <a:xfrm>
            <a:off x="179512" y="116632"/>
            <a:ext cx="464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smtClean="0">
                <a:latin typeface="Arial" pitchFamily="34" charset="0"/>
                <a:cs typeface="Arial" pitchFamily="34" charset="0"/>
              </a:rPr>
              <a:t>Bzučiak jednoduchý 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4631" y="500042"/>
            <a:ext cx="3909369" cy="5830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857231"/>
            <a:ext cx="5143536" cy="520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BlokTextu 4"/>
          <p:cNvSpPr txBox="1"/>
          <p:nvPr/>
        </p:nvSpPr>
        <p:spPr>
          <a:xfrm>
            <a:off x="214282" y="285728"/>
            <a:ext cx="521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err="1" smtClean="0">
                <a:latin typeface="Arial" pitchFamily="34" charset="0"/>
                <a:cs typeface="Arial" pitchFamily="34" charset="0"/>
              </a:rPr>
              <a:t>Semafór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214282" y="285728"/>
            <a:ext cx="521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smtClean="0">
                <a:latin typeface="Arial" pitchFamily="34" charset="0"/>
                <a:cs typeface="Arial" pitchFamily="34" charset="0"/>
              </a:rPr>
              <a:t>Policajná siréna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2259" y="0"/>
            <a:ext cx="4701741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764704"/>
            <a:ext cx="3981758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65312"/>
            <a:ext cx="8660781" cy="2685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BlokTextu 4"/>
          <p:cNvSpPr txBox="1"/>
          <p:nvPr/>
        </p:nvSpPr>
        <p:spPr>
          <a:xfrm>
            <a:off x="251520" y="-171400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dirty="0" smtClean="0"/>
          </a:p>
          <a:p>
            <a:r>
              <a:rPr lang="sk-SK" b="1" dirty="0" smtClean="0"/>
              <a:t>Základná štruktúra </a:t>
            </a:r>
            <a:r>
              <a:rPr lang="sk-SK" b="1" dirty="0" err="1" smtClean="0"/>
              <a:t>Arduino</a:t>
            </a:r>
            <a:r>
              <a:rPr lang="sk-SK" b="1" dirty="0" smtClean="0"/>
              <a:t> programu </a:t>
            </a:r>
            <a:endParaRPr lang="sk-SK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8892" t="2710" r="2052" b="5163"/>
          <a:stretch>
            <a:fillRect/>
          </a:stretch>
        </p:blipFill>
        <p:spPr bwMode="auto">
          <a:xfrm>
            <a:off x="251520" y="3473624"/>
            <a:ext cx="324036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401616"/>
            <a:ext cx="4813683" cy="2574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7240"/>
            <a:ext cx="27622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4624"/>
            <a:ext cx="5775349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BlokTextu 5"/>
          <p:cNvSpPr txBox="1"/>
          <p:nvPr/>
        </p:nvSpPr>
        <p:spPr>
          <a:xfrm>
            <a:off x="4355976" y="188640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smtClean="0">
                <a:latin typeface="Arial" pitchFamily="34" charset="0"/>
                <a:cs typeface="Arial" pitchFamily="34" charset="0"/>
              </a:rPr>
              <a:t>Fotorezistor bzučiak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84784"/>
            <a:ext cx="4211960" cy="537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lokTextu 5"/>
          <p:cNvSpPr txBox="1"/>
          <p:nvPr/>
        </p:nvSpPr>
        <p:spPr>
          <a:xfrm>
            <a:off x="179512" y="188640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smtClean="0">
                <a:latin typeface="Arial" pitchFamily="34" charset="0"/>
                <a:cs typeface="Arial" pitchFamily="34" charset="0"/>
              </a:rPr>
              <a:t>Hovoriaci robot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2861" y="0"/>
            <a:ext cx="3981139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5364088" cy="3854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142844" y="71414"/>
            <a:ext cx="707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latin typeface="Arial" pitchFamily="34" charset="0"/>
                <a:cs typeface="Arial" pitchFamily="34" charset="0"/>
              </a:rPr>
              <a:t>Pohybové </a:t>
            </a:r>
            <a:r>
              <a:rPr lang="sk-SK" sz="2400" b="1" dirty="0" err="1" smtClean="0">
                <a:latin typeface="Arial" pitchFamily="34" charset="0"/>
                <a:cs typeface="Arial" pitchFamily="34" charset="0"/>
              </a:rPr>
              <a:t>čidlo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571480"/>
            <a:ext cx="427868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642918"/>
            <a:ext cx="4791075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bdĺžnik 5"/>
          <p:cNvSpPr/>
          <p:nvPr/>
        </p:nvSpPr>
        <p:spPr>
          <a:xfrm>
            <a:off x="107504" y="3933056"/>
            <a:ext cx="39604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k-SK" dirty="0" smtClean="0"/>
              <a:t> Sníma okolie pod uhlom približne 120 stupňov. </a:t>
            </a:r>
          </a:p>
          <a:p>
            <a:endParaRPr lang="sk-SK" dirty="0" smtClean="0"/>
          </a:p>
          <a:p>
            <a:pPr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dirty="0" err="1" smtClean="0"/>
              <a:t>Pokial</a:t>
            </a:r>
            <a:r>
              <a:rPr lang="sk-SK" dirty="0" smtClean="0"/>
              <a:t> v tomto snímanom priestore prebehne väčšia zmena teplôt, tzn. napríklad prejde človek alebo zviera, je táto zmena zaznamenaná vďaka zmene výstupného napätia.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71414"/>
            <a:ext cx="5103774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4269772"/>
            <a:ext cx="5643570" cy="2588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BlokTextu 5"/>
          <p:cNvSpPr txBox="1"/>
          <p:nvPr/>
        </p:nvSpPr>
        <p:spPr>
          <a:xfrm>
            <a:off x="5286380" y="214290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LCD displej so snímačom teploty a vlhkosti</a:t>
            </a:r>
            <a:endParaRPr lang="sk-SK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357818" y="1643050"/>
            <a:ext cx="3500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Vymeňte riadky s hodnotami vlhkosť a teplota, uprav texty na teplota a vlhkosť</a:t>
            </a:r>
            <a:endParaRPr lang="sk-SK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3586869" cy="3862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844680"/>
            <a:ext cx="5077196" cy="360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BlokTextu 5"/>
          <p:cNvSpPr txBox="1"/>
          <p:nvPr/>
        </p:nvSpPr>
        <p:spPr>
          <a:xfrm>
            <a:off x="4143372" y="285728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err="1" smtClean="0">
                <a:latin typeface="Arial" pitchFamily="34" charset="0"/>
                <a:cs typeface="Arial" pitchFamily="34" charset="0"/>
              </a:rPr>
              <a:t>Servomotor</a:t>
            </a:r>
            <a:r>
              <a:rPr lang="sk-SK" sz="2400" b="1" dirty="0" smtClean="0">
                <a:latin typeface="Arial" pitchFamily="34" charset="0"/>
                <a:cs typeface="Arial" pitchFamily="34" charset="0"/>
              </a:rPr>
              <a:t> s potenciometrom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lokTextu 5"/>
          <p:cNvSpPr txBox="1"/>
          <p:nvPr/>
        </p:nvSpPr>
        <p:spPr>
          <a:xfrm>
            <a:off x="251520" y="44624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smtClean="0">
                <a:latin typeface="Arial" pitchFamily="34" charset="0"/>
                <a:cs typeface="Arial" pitchFamily="34" charset="0"/>
              </a:rPr>
              <a:t>Generátor zvuku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1" y="188640"/>
            <a:ext cx="3851920" cy="5718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04156"/>
            <a:ext cx="4464496" cy="627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928670"/>
            <a:ext cx="5724730" cy="4201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BlokTextu 4"/>
          <p:cNvSpPr txBox="1"/>
          <p:nvPr/>
        </p:nvSpPr>
        <p:spPr>
          <a:xfrm>
            <a:off x="214282" y="285728"/>
            <a:ext cx="5500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smtClean="0">
                <a:latin typeface="Arial" pitchFamily="34" charset="0"/>
                <a:cs typeface="Arial" pitchFamily="34" charset="0"/>
              </a:rPr>
              <a:t>Pole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2678" y="260648"/>
            <a:ext cx="312498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251520" y="214290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smtClean="0">
                <a:latin typeface="Arial" pitchFamily="34" charset="0"/>
                <a:cs typeface="Arial" pitchFamily="34" charset="0"/>
              </a:rPr>
              <a:t>7 segmentový displej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-1"/>
            <a:ext cx="4211960" cy="592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75488"/>
            <a:ext cx="4968552" cy="6155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959084"/>
            <a:ext cx="5207015" cy="561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BlokTextu 4"/>
          <p:cNvSpPr txBox="1"/>
          <p:nvPr/>
        </p:nvSpPr>
        <p:spPr>
          <a:xfrm>
            <a:off x="357158" y="214290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latin typeface="Arial" pitchFamily="34" charset="0"/>
                <a:cs typeface="Arial" pitchFamily="34" charset="0"/>
              </a:rPr>
              <a:t>Ultrazvuk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14282" y="142852"/>
            <a:ext cx="864399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smtClean="0">
                <a:latin typeface="Arial" pitchFamily="34" charset="0"/>
                <a:cs typeface="Arial" pitchFamily="34" charset="0"/>
              </a:rPr>
              <a:t>Úlohy</a:t>
            </a:r>
            <a:endParaRPr lang="sk-SK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sk-SK" smtClean="0">
                <a:hlinkClick r:id="rId2"/>
              </a:rPr>
              <a:t>Blikač s jednou LED</a:t>
            </a:r>
            <a:endParaRPr lang="sk-SK" dirty="0" smtClean="0"/>
          </a:p>
          <a:p>
            <a:pPr marL="342900" indent="-342900">
              <a:buAutoNum type="arabicPeriod"/>
            </a:pPr>
            <a:r>
              <a:rPr lang="sk-SK" smtClean="0"/>
              <a:t> </a:t>
            </a:r>
            <a:r>
              <a:rPr lang="sk-SK" smtClean="0">
                <a:hlinkClick r:id="rId3"/>
              </a:rPr>
              <a:t>Blikač s dvoma LED</a:t>
            </a:r>
            <a:endParaRPr lang="sk-SK" dirty="0" smtClean="0"/>
          </a:p>
          <a:p>
            <a:pPr marL="342900" indent="-342900">
              <a:buAutoNum type="arabicPeriod"/>
            </a:pPr>
            <a:r>
              <a:rPr lang="sk-SK" smtClean="0"/>
              <a:t> </a:t>
            </a:r>
            <a:r>
              <a:rPr lang="sk-SK" smtClean="0">
                <a:hlinkClick r:id="rId4"/>
              </a:rPr>
              <a:t>Blikač s potenciometrom</a:t>
            </a:r>
            <a:endParaRPr lang="sk-SK" dirty="0" smtClean="0"/>
          </a:p>
          <a:p>
            <a:pPr marL="342900" indent="-342900">
              <a:buAutoNum type="arabicPeriod"/>
            </a:pPr>
            <a:r>
              <a:rPr lang="sk-SK" smtClean="0">
                <a:hlinkClick r:id="rId5"/>
              </a:rPr>
              <a:t> Bzučiak jednoduchý</a:t>
            </a:r>
            <a:endParaRPr lang="sk-SK" dirty="0" smtClean="0"/>
          </a:p>
          <a:p>
            <a:pPr marL="342900" indent="-342900">
              <a:buAutoNum type="arabicPeriod"/>
            </a:pPr>
            <a:r>
              <a:rPr lang="sk-SK" smtClean="0">
                <a:hlinkClick r:id="rId6"/>
              </a:rPr>
              <a:t> Semafor</a:t>
            </a:r>
            <a:endParaRPr lang="sk-SK" dirty="0" smtClean="0"/>
          </a:p>
          <a:p>
            <a:pPr marL="342900" indent="-342900">
              <a:buAutoNum type="arabicPeriod"/>
            </a:pPr>
            <a:r>
              <a:rPr lang="sk-SK" smtClean="0"/>
              <a:t> </a:t>
            </a:r>
            <a:r>
              <a:rPr lang="sk-SK" smtClean="0">
                <a:hlinkClick r:id="rId7"/>
              </a:rPr>
              <a:t>Policajná siréna</a:t>
            </a:r>
            <a:endParaRPr lang="sk-SK" dirty="0" smtClean="0"/>
          </a:p>
          <a:p>
            <a:pPr marL="342900" indent="-342900">
              <a:buAutoNum type="arabicPeriod"/>
            </a:pPr>
            <a:r>
              <a:rPr lang="sk-SK" smtClean="0"/>
              <a:t> </a:t>
            </a:r>
            <a:r>
              <a:rPr lang="sk-SK" smtClean="0">
                <a:hlinkClick r:id="rId8"/>
              </a:rPr>
              <a:t>Fotorezistor  bzučiak</a:t>
            </a:r>
            <a:endParaRPr lang="sk-SK" dirty="0" smtClean="0"/>
          </a:p>
          <a:p>
            <a:pPr marL="342900" indent="-342900">
              <a:buAutoNum type="arabicPeriod"/>
            </a:pPr>
            <a:r>
              <a:rPr lang="sk-SK" smtClean="0"/>
              <a:t> </a:t>
            </a:r>
            <a:r>
              <a:rPr lang="sk-SK" smtClean="0">
                <a:hlinkClick r:id="rId9"/>
              </a:rPr>
              <a:t>Hovoriaci robot </a:t>
            </a:r>
            <a:endParaRPr lang="sk-SK" smtClean="0"/>
          </a:p>
          <a:p>
            <a:pPr marL="342900" indent="-342900">
              <a:buAutoNum type="arabicPeriod"/>
            </a:pPr>
            <a:r>
              <a:rPr lang="sk-SK" smtClean="0">
                <a:hlinkClick r:id="rId10"/>
              </a:rPr>
              <a:t> Pohybové čidlo 2</a:t>
            </a:r>
            <a:endParaRPr lang="sk-SK" dirty="0" smtClean="0"/>
          </a:p>
          <a:p>
            <a:pPr marL="342900" indent="-342900">
              <a:buAutoNum type="arabicPeriod"/>
            </a:pPr>
            <a:r>
              <a:rPr lang="sk-SK" smtClean="0">
                <a:cs typeface="Arial" pitchFamily="34" charset="0"/>
              </a:rPr>
              <a:t> </a:t>
            </a:r>
            <a:r>
              <a:rPr lang="sk-SK" smtClean="0">
                <a:cs typeface="Arial" pitchFamily="34" charset="0"/>
                <a:hlinkClick r:id="rId11"/>
              </a:rPr>
              <a:t>LCD I2C  so snímačom  DHT</a:t>
            </a:r>
            <a:r>
              <a:rPr lang="sk-SK" smtClean="0">
                <a:cs typeface="Arial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sk-SK" smtClean="0">
                <a:cs typeface="Arial" pitchFamily="34" charset="0"/>
                <a:hlinkClick r:id="rId12"/>
              </a:rPr>
              <a:t> Servomotor - potenciometer</a:t>
            </a:r>
            <a:endParaRPr lang="sk-SK" dirty="0" smtClean="0"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sk-SK" smtClean="0">
                <a:cs typeface="Arial" pitchFamily="34" charset="0"/>
              </a:rPr>
              <a:t> </a:t>
            </a:r>
            <a:r>
              <a:rPr lang="sk-SK" smtClean="0">
                <a:cs typeface="Arial" pitchFamily="34" charset="0"/>
                <a:hlinkClick r:id="rId13"/>
              </a:rPr>
              <a:t>Generátor zvuku</a:t>
            </a:r>
            <a:endParaRPr lang="sk-SK" dirty="0" smtClean="0"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sk-SK" smtClean="0">
                <a:cs typeface="Arial" pitchFamily="34" charset="0"/>
              </a:rPr>
              <a:t> </a:t>
            </a:r>
            <a:r>
              <a:rPr lang="sk-SK" smtClean="0">
                <a:cs typeface="Arial" pitchFamily="34" charset="0"/>
                <a:hlinkClick r:id="rId14"/>
              </a:rPr>
              <a:t>Pole </a:t>
            </a:r>
            <a:endParaRPr lang="sk-SK" smtClean="0"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sk-SK" smtClean="0">
                <a:cs typeface="Arial" pitchFamily="34" charset="0"/>
              </a:rPr>
              <a:t> </a:t>
            </a:r>
            <a:r>
              <a:rPr lang="sk-SK" smtClean="0">
                <a:cs typeface="Arial" pitchFamily="34" charset="0"/>
                <a:hlinkClick r:id="rId15"/>
              </a:rPr>
              <a:t>7 segmentový displej</a:t>
            </a:r>
            <a:r>
              <a:rPr lang="sk-SK" smtClean="0">
                <a:latin typeface="+mj-lt"/>
                <a:cs typeface="Arial" pitchFamily="34" charset="0"/>
                <a:hlinkClick r:id="rId15"/>
              </a:rPr>
              <a:t> </a:t>
            </a:r>
            <a:endParaRPr lang="sk-SK" smtClean="0">
              <a:latin typeface="+mj-lt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sk-SK" smtClean="0">
                <a:latin typeface="+mj-lt"/>
                <a:cs typeface="Arial" pitchFamily="34" charset="0"/>
              </a:rPr>
              <a:t> </a:t>
            </a:r>
            <a:r>
              <a:rPr lang="sk-SK" smtClean="0">
                <a:latin typeface="+mj-lt"/>
                <a:cs typeface="Arial" pitchFamily="34" charset="0"/>
                <a:hlinkClick r:id="rId16"/>
              </a:rPr>
              <a:t>Ultrazvuk</a:t>
            </a:r>
            <a:endParaRPr lang="sk-SK" dirty="0" smtClean="0"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sk-SK" dirty="0" smtClean="0"/>
          </a:p>
          <a:p>
            <a:pPr marL="342900" indent="-342900"/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3" y="1"/>
            <a:ext cx="52378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BlokTextu 4"/>
          <p:cNvSpPr txBox="1"/>
          <p:nvPr/>
        </p:nvSpPr>
        <p:spPr>
          <a:xfrm>
            <a:off x="214282" y="285728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err="1" smtClean="0">
                <a:latin typeface="Arial" pitchFamily="34" charset="0"/>
                <a:cs typeface="Arial" pitchFamily="34" charset="0"/>
              </a:rPr>
              <a:t>Arduino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6354763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929066"/>
            <a:ext cx="621193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5143512"/>
            <a:ext cx="56197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BlokTextu 6"/>
          <p:cNvSpPr txBox="1"/>
          <p:nvPr/>
        </p:nvSpPr>
        <p:spPr>
          <a:xfrm>
            <a:off x="6858016" y="285728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latin typeface="Arial" pitchFamily="34" charset="0"/>
                <a:cs typeface="Arial" pitchFamily="34" charset="0"/>
              </a:rPr>
              <a:t>Hardware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403" y="214290"/>
            <a:ext cx="6154737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357298"/>
            <a:ext cx="599281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2786058"/>
            <a:ext cx="6069013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5210175"/>
            <a:ext cx="6535737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6069013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771781"/>
            <a:ext cx="6154737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 b="42602"/>
          <a:stretch>
            <a:fillRect/>
          </a:stretch>
        </p:blipFill>
        <p:spPr bwMode="auto">
          <a:xfrm>
            <a:off x="571472" y="4286256"/>
            <a:ext cx="5992813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57398"/>
          <a:stretch>
            <a:fillRect/>
          </a:stretch>
        </p:blipFill>
        <p:spPr bwMode="auto">
          <a:xfrm>
            <a:off x="571472" y="357166"/>
            <a:ext cx="5992813" cy="159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928802"/>
            <a:ext cx="6430963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76252"/>
            <a:ext cx="6249987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57610"/>
            <a:ext cx="6297613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BlokTextu 5"/>
          <p:cNvSpPr txBox="1"/>
          <p:nvPr/>
        </p:nvSpPr>
        <p:spPr>
          <a:xfrm>
            <a:off x="357158" y="142852"/>
            <a:ext cx="614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latin typeface="Arial" pitchFamily="34" charset="0"/>
                <a:cs typeface="Arial" pitchFamily="34" charset="0"/>
              </a:rPr>
              <a:t>Software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6572295" cy="2961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BlokTextu 4"/>
          <p:cNvSpPr txBox="1"/>
          <p:nvPr/>
        </p:nvSpPr>
        <p:spPr>
          <a:xfrm>
            <a:off x="357158" y="285728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latin typeface="Arial" pitchFamily="34" charset="0"/>
                <a:cs typeface="Arial" pitchFamily="34" charset="0"/>
              </a:rPr>
              <a:t>Kontaktné pole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286124"/>
            <a:ext cx="6545263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BlokTextu 6"/>
          <p:cNvSpPr txBox="1"/>
          <p:nvPr/>
        </p:nvSpPr>
        <p:spPr>
          <a:xfrm>
            <a:off x="500034" y="2824459"/>
            <a:ext cx="83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latin typeface="Arial" pitchFamily="34" charset="0"/>
                <a:cs typeface="Arial" pitchFamily="34" charset="0"/>
              </a:rPr>
              <a:t>Tlačidlo</a:t>
            </a:r>
            <a:endParaRPr lang="sk-SK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1665</TotalTime>
  <Words>629</Words>
  <Application>Microsoft Office PowerPoint</Application>
  <PresentationFormat>Prezentácia na obrazovke (4:3)</PresentationFormat>
  <Paragraphs>179</Paragraphs>
  <Slides>29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29</vt:i4>
      </vt:variant>
    </vt:vector>
  </HeadingPairs>
  <TitlesOfParts>
    <vt:vector size="30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  <vt:lpstr>Snímka 9</vt:lpstr>
      <vt:lpstr>Snímka 10</vt:lpstr>
      <vt:lpstr>Snímka 11</vt:lpstr>
      <vt:lpstr>Snímka 12</vt:lpstr>
      <vt:lpstr>Snímka 13</vt:lpstr>
      <vt:lpstr>Snímka 14</vt:lpstr>
      <vt:lpstr>Snímka 15</vt:lpstr>
      <vt:lpstr>Snímka 16</vt:lpstr>
      <vt:lpstr>Snímka 17</vt:lpstr>
      <vt:lpstr>Snímka 18</vt:lpstr>
      <vt:lpstr>Snímka 19</vt:lpstr>
      <vt:lpstr>Snímka 20</vt:lpstr>
      <vt:lpstr>Snímka 21</vt:lpstr>
      <vt:lpstr>Snímka 22</vt:lpstr>
      <vt:lpstr>Snímka 23</vt:lpstr>
      <vt:lpstr>Snímka 24</vt:lpstr>
      <vt:lpstr>Snímka 25</vt:lpstr>
      <vt:lpstr>Snímka 26</vt:lpstr>
      <vt:lpstr>Snímka 27</vt:lpstr>
      <vt:lpstr>Snímka 28</vt:lpstr>
      <vt:lpstr>Snímka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NB-46-LENOVO-EDU</dc:creator>
  <cp:lastModifiedBy>User</cp:lastModifiedBy>
  <cp:revision>334</cp:revision>
  <dcterms:created xsi:type="dcterms:W3CDTF">2026-03-15T10:34:45Z</dcterms:created>
  <dcterms:modified xsi:type="dcterms:W3CDTF">2026-07-08T15:26:05Z</dcterms:modified>
</cp:coreProperties>
</file>